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64" r:id="rId6"/>
    <p:sldId id="266" r:id="rId7"/>
    <p:sldId id="265" r:id="rId8"/>
    <p:sldId id="263" r:id="rId9"/>
    <p:sldId id="269" r:id="rId10"/>
    <p:sldId id="268" r:id="rId11"/>
    <p:sldId id="267" r:id="rId12"/>
    <p:sldId id="272" r:id="rId13"/>
    <p:sldId id="271" r:id="rId14"/>
    <p:sldId id="273" r:id="rId15"/>
  </p:sldIdLst>
  <p:sldSz cx="12192000" cy="6858000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3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522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6565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16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44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74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98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8448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34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03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831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898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5D3DE-5969-4C46-AAA5-FD9B022DF795}" type="datetimeFigureOut">
              <a:rPr lang="it-IT" smtClean="0"/>
              <a:t>10/01/2019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BA31A-D251-4F57-BD96-96028D1868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96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hyperlink" Target="http://atlantelavoro.inapp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ppt_2018_c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86" y="380245"/>
            <a:ext cx="9144000" cy="599792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379" y="3150026"/>
            <a:ext cx="3737414" cy="1565091"/>
          </a:xfrm>
          <a:prstGeom prst="rect">
            <a:avLst/>
          </a:prstGeom>
        </p:spPr>
      </p:pic>
      <p:pic>
        <p:nvPicPr>
          <p:cNvPr id="9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838" y="3010142"/>
            <a:ext cx="22860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325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231" y="0"/>
            <a:ext cx="9144000" cy="685800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612332" y="1315020"/>
            <a:ext cx="5956726" cy="36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0"/>
              </a:spcBef>
              <a:defRPr/>
            </a:pPr>
            <a:r>
              <a:rPr lang="it-IT" altLang="it-IT" sz="2400" dirty="0">
                <a:solidFill>
                  <a:srgbClr val="FE9E0C"/>
                </a:solidFill>
              </a:rPr>
              <a:t>Costruzione del repertorio nazionale</a:t>
            </a:r>
          </a:p>
        </p:txBody>
      </p:sp>
      <p:sp>
        <p:nvSpPr>
          <p:cNvPr id="9" name="Rettangolo 8"/>
          <p:cNvSpPr/>
          <p:nvPr/>
        </p:nvSpPr>
        <p:spPr>
          <a:xfrm>
            <a:off x="3025649" y="1745422"/>
            <a:ext cx="7233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Regioni </a:t>
            </a:r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e PA si </a:t>
            </a: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sono dotate </a:t>
            </a:r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di un proprio repertorio regionale dei profili professionali, confluito nel Quadro nazionale delle  qualificazioni regionali (QNQR)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177" y="2512560"/>
            <a:ext cx="5061342" cy="227616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302" y="3387171"/>
            <a:ext cx="1285590" cy="111004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4186" y="4975639"/>
            <a:ext cx="2133600" cy="169545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3892" y="5356639"/>
            <a:ext cx="2533650" cy="131445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7542" y="5337589"/>
            <a:ext cx="317182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06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919" y="-217284"/>
            <a:ext cx="9144000" cy="6858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137735" y="853372"/>
            <a:ext cx="7384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altLang="it-IT" sz="2400" dirty="0">
                <a:solidFill>
                  <a:srgbClr val="FE9E0C"/>
                </a:solidFill>
              </a:rPr>
              <a:t>Quadro sintetico dei sistemi regionali di certificazione</a:t>
            </a:r>
          </a:p>
        </p:txBody>
      </p:sp>
      <p:sp>
        <p:nvSpPr>
          <p:cNvPr id="6" name="Rettangolo 5"/>
          <p:cNvSpPr/>
          <p:nvPr/>
        </p:nvSpPr>
        <p:spPr>
          <a:xfrm>
            <a:off x="2810302" y="1653461"/>
            <a:ext cx="71575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Regioni e PA si sono dotate e si stanno dotando di procedure per assicurare ai cittadini un servizio di individuazione/validazione/certificazione delle competenze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227" y="2785483"/>
            <a:ext cx="7070757" cy="241793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61" y="5875505"/>
            <a:ext cx="2057400" cy="46672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712" y="5880267"/>
            <a:ext cx="1943100" cy="4572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7047" y="5875505"/>
            <a:ext cx="232410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88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176" y="0"/>
            <a:ext cx="9144000" cy="6858000"/>
          </a:xfrm>
          <a:prstGeom prst="rect">
            <a:avLst/>
          </a:prstGeom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3204925" y="1238930"/>
            <a:ext cx="6817260" cy="38651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it-IT" altLang="it-IT" sz="2400" dirty="0">
                <a:solidFill>
                  <a:srgbClr val="FE9E0C"/>
                </a:solidFill>
                <a:latin typeface="+mn-lt"/>
                <a:ea typeface="+mn-ea"/>
                <a:cs typeface="+mn-cs"/>
              </a:rPr>
              <a:t>Buone pratiche: traghettamento e </a:t>
            </a:r>
            <a:r>
              <a:rPr lang="it-IT" altLang="it-IT" sz="2400" i="1" dirty="0" err="1">
                <a:solidFill>
                  <a:srgbClr val="FE9E0C"/>
                </a:solidFill>
                <a:latin typeface="+mn-lt"/>
                <a:ea typeface="+mn-ea"/>
                <a:cs typeface="+mn-cs"/>
              </a:rPr>
              <a:t>maternage</a:t>
            </a:r>
            <a:endParaRPr lang="it-IT" altLang="it-IT" sz="2400" i="1" dirty="0">
              <a:solidFill>
                <a:srgbClr val="FE9E0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058561" y="1988874"/>
            <a:ext cx="72729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1400" dirty="0">
                <a:solidFill>
                  <a:srgbClr val="002060"/>
                </a:solidFill>
                <a:latin typeface="Calibri (corpo)"/>
              </a:rPr>
              <a:t>Per </a:t>
            </a:r>
            <a:r>
              <a:rPr lang="it-IT" sz="1400" b="1" dirty="0">
                <a:solidFill>
                  <a:srgbClr val="002060"/>
                </a:solidFill>
                <a:latin typeface="Calibri (corpo)"/>
              </a:rPr>
              <a:t>velocizzare</a:t>
            </a:r>
            <a:r>
              <a:rPr lang="it-IT" sz="1400" dirty="0">
                <a:solidFill>
                  <a:srgbClr val="002060"/>
                </a:solidFill>
                <a:latin typeface="Calibri (corpo)"/>
              </a:rPr>
              <a:t> il processo di dotazione di un proprio repertorio delle qualificazioni professionali e di una propria regolamentazione in termini di IVC delle competenze, le Regioni e PPAA hanno siglato accordi bilaterali o interregionali di </a:t>
            </a:r>
            <a:r>
              <a:rPr lang="it-IT" sz="1400" b="1" dirty="0">
                <a:solidFill>
                  <a:srgbClr val="FF6600"/>
                </a:solidFill>
                <a:latin typeface="Calibri (corpo)"/>
              </a:rPr>
              <a:t>Traghettamento</a:t>
            </a:r>
            <a:r>
              <a:rPr lang="it-IT" sz="1400" dirty="0">
                <a:solidFill>
                  <a:srgbClr val="000066"/>
                </a:solidFill>
                <a:latin typeface="Calibri (corpo)"/>
              </a:rPr>
              <a:t> e </a:t>
            </a:r>
            <a:r>
              <a:rPr lang="it-IT" sz="1400" b="1" dirty="0" err="1">
                <a:solidFill>
                  <a:srgbClr val="FF6600"/>
                </a:solidFill>
                <a:latin typeface="Calibri (corpo)"/>
              </a:rPr>
              <a:t>Maternage</a:t>
            </a:r>
            <a:r>
              <a:rPr lang="it-IT" sz="1400" dirty="0">
                <a:solidFill>
                  <a:srgbClr val="000066"/>
                </a:solidFill>
                <a:latin typeface="Calibri (corpo)"/>
              </a:rPr>
              <a:t>.</a:t>
            </a:r>
          </a:p>
        </p:txBody>
      </p:sp>
      <p:sp>
        <p:nvSpPr>
          <p:cNvPr id="5" name="Rettangolo 4"/>
          <p:cNvSpPr/>
          <p:nvPr/>
        </p:nvSpPr>
        <p:spPr>
          <a:xfrm>
            <a:off x="2977080" y="3306407"/>
            <a:ext cx="7272951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b="1" dirty="0">
                <a:solidFill>
                  <a:srgbClr val="FF6600"/>
                </a:solidFill>
              </a:rPr>
              <a:t> </a:t>
            </a:r>
            <a:r>
              <a:rPr lang="it-IT" sz="1400" b="1" dirty="0">
                <a:solidFill>
                  <a:srgbClr val="FF6600"/>
                </a:solidFill>
                <a:latin typeface="Calibri (corpo)"/>
              </a:rPr>
              <a:t>Traghettamento</a:t>
            </a:r>
            <a:r>
              <a:rPr lang="it-IT" sz="1400" dirty="0">
                <a:solidFill>
                  <a:srgbClr val="002060"/>
                </a:solidFill>
                <a:latin typeface="Calibri (corpo)"/>
              </a:rPr>
              <a:t>: con apposito Protocollo una Regione o PA può trasferire un intero Repertorio di qualificazioni professionali e di standard di certificazione di un’altra Regione e traghettarlo nella </a:t>
            </a:r>
            <a:r>
              <a:rPr lang="it-IT" sz="1400" dirty="0" smtClean="0">
                <a:solidFill>
                  <a:srgbClr val="002060"/>
                </a:solidFill>
                <a:latin typeface="Calibri (corpo)"/>
              </a:rPr>
              <a:t>propria</a:t>
            </a:r>
          </a:p>
          <a:p>
            <a:pPr lvl="1" algn="just">
              <a:buClr>
                <a:srgbClr val="FF6600"/>
              </a:buClr>
              <a:defRPr/>
            </a:pPr>
            <a:endParaRPr lang="it-IT" sz="1400" dirty="0" smtClean="0">
              <a:solidFill>
                <a:srgbClr val="002060"/>
              </a:solidFill>
              <a:latin typeface="Calibri (corpo)"/>
            </a:endParaRPr>
          </a:p>
          <a:p>
            <a:pPr lvl="1" algn="just"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r>
              <a:rPr lang="it-IT" altLang="it-IT" sz="1400" b="1" dirty="0">
                <a:solidFill>
                  <a:srgbClr val="002060"/>
                </a:solidFill>
                <a:latin typeface="Calibri (corpo)"/>
              </a:rPr>
              <a:t> </a:t>
            </a:r>
            <a:r>
              <a:rPr lang="it-IT" altLang="it-IT" sz="1400" b="1" dirty="0" smtClean="0">
                <a:solidFill>
                  <a:srgbClr val="002060"/>
                </a:solidFill>
                <a:latin typeface="Calibri (corpo)"/>
              </a:rPr>
              <a:t> </a:t>
            </a:r>
            <a:r>
              <a:rPr lang="it-IT" altLang="it-IT" sz="1400" b="1" dirty="0" err="1">
                <a:solidFill>
                  <a:srgbClr val="FF6600"/>
                </a:solidFill>
                <a:latin typeface="Calibri (corpo)"/>
              </a:rPr>
              <a:t>Maternage</a:t>
            </a:r>
            <a:r>
              <a:rPr lang="it-IT" sz="1400" dirty="0">
                <a:solidFill>
                  <a:srgbClr val="002060"/>
                </a:solidFill>
                <a:latin typeface="Calibri (corpo)"/>
              </a:rPr>
              <a:t>: una Regione o PA sprovvista di alcune qualificazioni può attingere al Repertorio di un’altra Regione e trasferire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singole qualificazioni professionali nel proprio. Il </a:t>
            </a:r>
            <a:r>
              <a:rPr lang="it-IT" altLang="it-IT" sz="1400" dirty="0" err="1">
                <a:solidFill>
                  <a:srgbClr val="002060"/>
                </a:solidFill>
                <a:latin typeface="Calibri (corpo)"/>
              </a:rPr>
              <a:t>Maternage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 è possibile anche attingendo al bacino informatico comune (il QNQR), che raccoglie tutte le qualificazioni professionali regionali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esistenti</a:t>
            </a:r>
          </a:p>
          <a:p>
            <a:pPr lvl="1" algn="just">
              <a:buClr>
                <a:srgbClr val="FF6600"/>
              </a:buClr>
              <a:defRPr/>
            </a:pPr>
            <a:endParaRPr lang="it-IT" altLang="it-IT" sz="1400" dirty="0" smtClean="0">
              <a:solidFill>
                <a:srgbClr val="002060"/>
              </a:solidFill>
              <a:latin typeface="Calibri (corpo)"/>
            </a:endParaRPr>
          </a:p>
          <a:p>
            <a:pPr lvl="1" algn="just"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endParaRPr lang="it-IT" sz="1400" dirty="0">
              <a:solidFill>
                <a:srgbClr val="002060"/>
              </a:solidFill>
              <a:latin typeface="Calibri (corpo)"/>
            </a:endParaRPr>
          </a:p>
          <a:p>
            <a:pPr lvl="1" algn="just">
              <a:buClr>
                <a:srgbClr val="FF6600"/>
              </a:buClr>
              <a:defRPr/>
            </a:pPr>
            <a:r>
              <a:rPr lang="it-IT" sz="1400" dirty="0" smtClean="0">
                <a:solidFill>
                  <a:srgbClr val="002060"/>
                </a:solidFill>
                <a:latin typeface="Calibri (corpo)"/>
              </a:rPr>
              <a:t>Le </a:t>
            </a:r>
            <a:r>
              <a:rPr lang="it-IT" sz="1400" b="1" dirty="0" smtClean="0">
                <a:solidFill>
                  <a:srgbClr val="002060"/>
                </a:solidFill>
                <a:latin typeface="Calibri (corpo)"/>
              </a:rPr>
              <a:t>buone </a:t>
            </a:r>
            <a:r>
              <a:rPr lang="it-IT" sz="1400" b="1" dirty="0">
                <a:solidFill>
                  <a:srgbClr val="002060"/>
                </a:solidFill>
                <a:latin typeface="Calibri (corpo)"/>
              </a:rPr>
              <a:t>pratiche</a:t>
            </a:r>
            <a:r>
              <a:rPr lang="it-IT" sz="1400" dirty="0">
                <a:solidFill>
                  <a:srgbClr val="002060"/>
                </a:solidFill>
                <a:latin typeface="Calibri (corpo)"/>
              </a:rPr>
              <a:t> che si traducono in </a:t>
            </a:r>
            <a:r>
              <a:rPr lang="it-IT" sz="1400" b="1" dirty="0">
                <a:solidFill>
                  <a:srgbClr val="002060"/>
                </a:solidFill>
                <a:latin typeface="Calibri (corpo)"/>
              </a:rPr>
              <a:t>vantaggi</a:t>
            </a:r>
            <a:r>
              <a:rPr lang="it-IT" sz="1400" dirty="0">
                <a:solidFill>
                  <a:srgbClr val="002060"/>
                </a:solidFill>
                <a:latin typeface="Calibri (corpo)"/>
              </a:rPr>
              <a:t> per Regioni e P.A., infatti:</a:t>
            </a:r>
          </a:p>
          <a:p>
            <a:pPr lvl="1" indent="-28575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endParaRPr lang="it-IT" sz="1400" dirty="0">
              <a:solidFill>
                <a:srgbClr val="002060"/>
              </a:solidFill>
              <a:latin typeface="Calibri (corpo)"/>
            </a:endParaRPr>
          </a:p>
          <a:p>
            <a:pPr lvl="1" indent="-28575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solidFill>
                  <a:srgbClr val="002060"/>
                </a:solidFill>
                <a:latin typeface="Calibri (corpo)"/>
              </a:rPr>
              <a:t> agevolano l’allineamento dei territori che sono più indietro</a:t>
            </a:r>
          </a:p>
          <a:p>
            <a:pPr lvl="1" indent="-28575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solidFill>
                  <a:srgbClr val="002060"/>
                </a:solidFill>
                <a:latin typeface="Calibri (corpo)"/>
              </a:rPr>
              <a:t> permettono risparmi economici </a:t>
            </a:r>
          </a:p>
          <a:p>
            <a:pPr lvl="1" indent="-28575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r>
              <a:rPr lang="it-IT" sz="1400" dirty="0">
                <a:solidFill>
                  <a:srgbClr val="002060"/>
                </a:solidFill>
                <a:latin typeface="Calibri (corpo)"/>
              </a:rPr>
              <a:t> valorizzano esperienze e investimenti già realizzati</a:t>
            </a:r>
          </a:p>
        </p:txBody>
      </p:sp>
    </p:spTree>
    <p:extLst>
      <p:ext uri="{BB962C8B-B14F-4D97-AF65-F5344CB8AC3E}">
        <p14:creationId xmlns:p14="http://schemas.microsoft.com/office/powerpoint/2010/main" val="592945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527" y="0"/>
            <a:ext cx="9144000" cy="6858000"/>
          </a:xfrm>
          <a:prstGeom prst="rect">
            <a:avLst/>
          </a:prstGeom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2826840" y="1121195"/>
            <a:ext cx="6932796" cy="533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it-IT" altLang="it-IT" sz="2400" dirty="0">
                <a:solidFill>
                  <a:srgbClr val="FE9E0C"/>
                </a:solidFill>
                <a:latin typeface="+mn-lt"/>
                <a:ea typeface="+mn-ea"/>
                <a:cs typeface="+mn-cs"/>
              </a:rPr>
              <a:t>Fasi/funzioni/operatori della certificazione</a:t>
            </a:r>
          </a:p>
          <a:p>
            <a:pPr algn="ctr">
              <a:lnSpc>
                <a:spcPct val="70000"/>
              </a:lnSpc>
            </a:pPr>
            <a:endParaRPr lang="it-IT" altLang="it-IT" sz="25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3990922" y="1577742"/>
            <a:ext cx="49486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Decreto interministeriale 30 giugno 2015 - Allegato 5</a:t>
            </a:r>
          </a:p>
        </p:txBody>
      </p:sp>
      <p:sp>
        <p:nvSpPr>
          <p:cNvPr id="6" name="Pentagono 5"/>
          <p:cNvSpPr/>
          <p:nvPr/>
        </p:nvSpPr>
        <p:spPr bwMode="auto">
          <a:xfrm>
            <a:off x="3102871" y="2563835"/>
            <a:ext cx="1936750" cy="401638"/>
          </a:xfrm>
          <a:prstGeom prst="homePlate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defTabSz="1123950" eaLnBrk="1" hangingPunct="1">
              <a:spcBef>
                <a:spcPct val="20000"/>
              </a:spcBef>
              <a:buClr>
                <a:srgbClr val="FF9900"/>
              </a:buClr>
              <a:buSzPct val="75000"/>
              <a:defRPr/>
            </a:pPr>
            <a:r>
              <a:rPr lang="it-IT" sz="1600" b="1" dirty="0">
                <a:solidFill>
                  <a:srgbClr val="FF6600"/>
                </a:solidFill>
              </a:rPr>
              <a:t>Identificazione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5256494" y="2039834"/>
            <a:ext cx="47648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rgbClr val="FF9900"/>
              </a:buClr>
              <a:buSzPct val="75000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Accompagnamento e supporto per ricostruire le esperienze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e per 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elaborare il Documento di trasparenza</a:t>
            </a:r>
          </a:p>
        </p:txBody>
      </p:sp>
      <p:sp>
        <p:nvSpPr>
          <p:cNvPr id="8" name="Rettangolo 16"/>
          <p:cNvSpPr>
            <a:spLocks noChangeArrowheads="1"/>
          </p:cNvSpPr>
          <p:nvPr/>
        </p:nvSpPr>
        <p:spPr bwMode="auto">
          <a:xfrm>
            <a:off x="5660138" y="2764654"/>
            <a:ext cx="1998662" cy="354013"/>
          </a:xfrm>
          <a:prstGeom prst="rect">
            <a:avLst/>
          </a:prstGeom>
          <a:noFill/>
          <a:ln w="9525">
            <a:solidFill>
              <a:srgbClr val="25EB3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r>
              <a:rPr lang="it-IT" altLang="it-IT" sz="1700" dirty="0">
                <a:solidFill>
                  <a:srgbClr val="002060"/>
                </a:solidFill>
              </a:rPr>
              <a:t>INDIVIDUAZIONE</a:t>
            </a:r>
          </a:p>
        </p:txBody>
      </p:sp>
      <p:sp>
        <p:nvSpPr>
          <p:cNvPr id="9" name="Freccia in giù 1"/>
          <p:cNvSpPr>
            <a:spLocks noChangeArrowheads="1"/>
          </p:cNvSpPr>
          <p:nvPr/>
        </p:nvSpPr>
        <p:spPr bwMode="auto">
          <a:xfrm rot="16200000">
            <a:off x="7806420" y="2760810"/>
            <a:ext cx="254000" cy="290512"/>
          </a:xfrm>
          <a:prstGeom prst="downArrow">
            <a:avLst>
              <a:gd name="adj1" fmla="val 50000"/>
              <a:gd name="adj2" fmla="val 50071"/>
            </a:avLst>
          </a:prstGeom>
          <a:noFill/>
          <a:ln w="9525" algn="ctr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it-IT" altLang="it-IT" sz="2400">
              <a:solidFill>
                <a:schemeClr val="folHlink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8116667" y="2755885"/>
            <a:ext cx="19046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20000"/>
              </a:spcBef>
              <a:buClr>
                <a:srgbClr val="FF9900"/>
              </a:buClr>
              <a:buSzPct val="75000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Operatore consulente</a:t>
            </a:r>
          </a:p>
        </p:txBody>
      </p:sp>
      <p:sp>
        <p:nvSpPr>
          <p:cNvPr id="11" name="Pentagono 10"/>
          <p:cNvSpPr/>
          <p:nvPr/>
        </p:nvSpPr>
        <p:spPr bwMode="auto">
          <a:xfrm>
            <a:off x="3102871" y="4121940"/>
            <a:ext cx="1936750" cy="404812"/>
          </a:xfrm>
          <a:prstGeom prst="homePlate">
            <a:avLst/>
          </a:prstGeom>
          <a:ln>
            <a:solidFill>
              <a:srgbClr val="00B0F0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defTabSz="1123950" eaLnBrk="1" hangingPunct="1">
              <a:spcBef>
                <a:spcPct val="20000"/>
              </a:spcBef>
              <a:buClr>
                <a:srgbClr val="FF9900"/>
              </a:buClr>
              <a:buSzPct val="75000"/>
              <a:defRPr/>
            </a:pPr>
            <a:r>
              <a:rPr lang="it-IT" sz="1600" b="1" dirty="0">
                <a:solidFill>
                  <a:srgbClr val="FF6600"/>
                </a:solidFill>
              </a:rPr>
              <a:t>Valutazione</a:t>
            </a:r>
            <a:endParaRPr lang="it-IT" sz="1600" dirty="0">
              <a:solidFill>
                <a:schemeClr val="folHlink"/>
              </a:solidFill>
            </a:endParaRPr>
          </a:p>
        </p:txBody>
      </p:sp>
      <p:sp>
        <p:nvSpPr>
          <p:cNvPr id="12" name="CasellaDiTesto 17"/>
          <p:cNvSpPr txBox="1">
            <a:spLocks noChangeArrowheads="1"/>
          </p:cNvSpPr>
          <p:nvPr/>
        </p:nvSpPr>
        <p:spPr bwMode="auto">
          <a:xfrm>
            <a:off x="5282265" y="3598720"/>
            <a:ext cx="475307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>
              <a:spcBef>
                <a:spcPct val="20000"/>
              </a:spcBef>
              <a:buClr>
                <a:srgbClr val="FF9900"/>
              </a:buClr>
              <a:buSzPct val="75000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Pianificazione e realizzazione delle attività di valutazione diretta delle esperienze, anche tramite colloqui o prove prestazionali </a:t>
            </a:r>
          </a:p>
        </p:txBody>
      </p:sp>
      <p:sp>
        <p:nvSpPr>
          <p:cNvPr id="13" name="Pentagono 12"/>
          <p:cNvSpPr/>
          <p:nvPr/>
        </p:nvSpPr>
        <p:spPr bwMode="auto">
          <a:xfrm>
            <a:off x="3102871" y="5722237"/>
            <a:ext cx="1936750" cy="382587"/>
          </a:xfrm>
          <a:prstGeom prst="homePlate">
            <a:avLst/>
          </a:prstGeom>
          <a:ln>
            <a:solidFill>
              <a:srgbClr val="FF0000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defTabSz="1123950" eaLnBrk="1" hangingPunct="1">
              <a:spcBef>
                <a:spcPct val="20000"/>
              </a:spcBef>
              <a:buClr>
                <a:srgbClr val="FF9900"/>
              </a:buClr>
              <a:buSzPct val="75000"/>
              <a:defRPr/>
            </a:pPr>
            <a:r>
              <a:rPr lang="it-IT" sz="1600" b="1" dirty="0">
                <a:solidFill>
                  <a:srgbClr val="FF6600"/>
                </a:solidFill>
              </a:rPr>
              <a:t>Attestazione</a:t>
            </a:r>
            <a:endParaRPr lang="it-IT" sz="1600" dirty="0">
              <a:solidFill>
                <a:schemeClr val="folHlink"/>
              </a:solidFill>
            </a:endParaRPr>
          </a:p>
        </p:txBody>
      </p:sp>
      <p:sp>
        <p:nvSpPr>
          <p:cNvPr id="14" name="Rettangolo 19"/>
          <p:cNvSpPr>
            <a:spLocks noChangeArrowheads="1"/>
          </p:cNvSpPr>
          <p:nvPr/>
        </p:nvSpPr>
        <p:spPr bwMode="auto">
          <a:xfrm>
            <a:off x="5660138" y="4424986"/>
            <a:ext cx="1998662" cy="35401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9900"/>
              </a:buClr>
              <a:buSzPct val="75000"/>
            </a:pPr>
            <a:r>
              <a:rPr lang="it-IT" altLang="it-IT" sz="1700" dirty="0">
                <a:solidFill>
                  <a:srgbClr val="002060"/>
                </a:solidFill>
              </a:rPr>
              <a:t>VALIDAZIONE</a:t>
            </a:r>
          </a:p>
        </p:txBody>
      </p:sp>
      <p:sp>
        <p:nvSpPr>
          <p:cNvPr id="15" name="Freccia in giù 17"/>
          <p:cNvSpPr>
            <a:spLocks noChangeArrowheads="1"/>
          </p:cNvSpPr>
          <p:nvPr/>
        </p:nvSpPr>
        <p:spPr bwMode="auto">
          <a:xfrm rot="16200000">
            <a:off x="7806420" y="4456735"/>
            <a:ext cx="254000" cy="290513"/>
          </a:xfrm>
          <a:prstGeom prst="downArrow">
            <a:avLst>
              <a:gd name="adj1" fmla="val 50000"/>
              <a:gd name="adj2" fmla="val 50071"/>
            </a:avLst>
          </a:prstGeom>
          <a:noFill/>
          <a:ln w="9525" algn="ctr">
            <a:solidFill>
              <a:srgbClr val="00B0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it-IT" altLang="it-IT" sz="2400">
              <a:solidFill>
                <a:schemeClr val="folHlink"/>
              </a:solidFill>
            </a:endParaRPr>
          </a:p>
        </p:txBody>
      </p:sp>
      <p:sp>
        <p:nvSpPr>
          <p:cNvPr id="16" name="CasellaDiTesto 18"/>
          <p:cNvSpPr txBox="1">
            <a:spLocks noChangeArrowheads="1"/>
          </p:cNvSpPr>
          <p:nvPr/>
        </p:nvSpPr>
        <p:spPr bwMode="auto">
          <a:xfrm>
            <a:off x="8102145" y="4417263"/>
            <a:ext cx="20300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>
              <a:spcBef>
                <a:spcPct val="20000"/>
              </a:spcBef>
              <a:buClr>
                <a:srgbClr val="FF9900"/>
              </a:buClr>
              <a:buSzPct val="75000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Esperto di metodo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5282265" y="5414460"/>
            <a:ext cx="4758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rgbClr val="FF9900"/>
              </a:buClr>
              <a:buSzPct val="75000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Stesura e rilascio del Documento di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trasparenza o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del Certificato </a:t>
            </a:r>
          </a:p>
        </p:txBody>
      </p:sp>
      <p:sp>
        <p:nvSpPr>
          <p:cNvPr id="18" name="Rettangolo 20"/>
          <p:cNvSpPr>
            <a:spLocks noChangeArrowheads="1"/>
          </p:cNvSpPr>
          <p:nvPr/>
        </p:nvSpPr>
        <p:spPr bwMode="auto">
          <a:xfrm>
            <a:off x="5660138" y="5938248"/>
            <a:ext cx="1998662" cy="3540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9900"/>
              </a:buClr>
              <a:buSzPct val="75000"/>
            </a:pPr>
            <a:r>
              <a:rPr lang="it-IT" altLang="it-IT" sz="1700" dirty="0">
                <a:solidFill>
                  <a:srgbClr val="002060"/>
                </a:solidFill>
              </a:rPr>
              <a:t>CERTIFICAZIONE</a:t>
            </a:r>
          </a:p>
        </p:txBody>
      </p:sp>
      <p:sp>
        <p:nvSpPr>
          <p:cNvPr id="19" name="Freccia in giù 18"/>
          <p:cNvSpPr>
            <a:spLocks noChangeArrowheads="1"/>
          </p:cNvSpPr>
          <p:nvPr/>
        </p:nvSpPr>
        <p:spPr bwMode="auto">
          <a:xfrm rot="16200000">
            <a:off x="7806420" y="6020004"/>
            <a:ext cx="254000" cy="290512"/>
          </a:xfrm>
          <a:prstGeom prst="downArrow">
            <a:avLst>
              <a:gd name="adj1" fmla="val 50000"/>
              <a:gd name="adj2" fmla="val 50071"/>
            </a:avLst>
          </a:prstGeom>
          <a:noFill/>
          <a:ln w="952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lang="it-IT" altLang="it-IT" sz="2400">
              <a:solidFill>
                <a:schemeClr val="folHlink"/>
              </a:solidFill>
            </a:endParaRPr>
          </a:p>
        </p:txBody>
      </p:sp>
      <p:sp>
        <p:nvSpPr>
          <p:cNvPr id="20" name="CasellaDiTesto 18"/>
          <p:cNvSpPr txBox="1">
            <a:spLocks noChangeArrowheads="1"/>
          </p:cNvSpPr>
          <p:nvPr/>
        </p:nvSpPr>
        <p:spPr bwMode="auto">
          <a:xfrm>
            <a:off x="8147016" y="5953706"/>
            <a:ext cx="212955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239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>
              <a:spcBef>
                <a:spcPct val="20000"/>
              </a:spcBef>
              <a:buClr>
                <a:srgbClr val="FF9900"/>
              </a:buClr>
              <a:buSzPct val="75000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Esperto di contenuto</a:t>
            </a:r>
          </a:p>
        </p:txBody>
      </p:sp>
    </p:spTree>
    <p:extLst>
      <p:ext uri="{BB962C8B-B14F-4D97-AF65-F5344CB8AC3E}">
        <p14:creationId xmlns:p14="http://schemas.microsoft.com/office/powerpoint/2010/main" val="1941713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550" y="4363"/>
            <a:ext cx="9144000" cy="6858000"/>
          </a:xfrm>
          <a:prstGeom prst="rect">
            <a:avLst/>
          </a:prstGeom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5490833" y="1103153"/>
            <a:ext cx="2133785" cy="533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it-IT" altLang="it-IT" sz="2400" dirty="0">
                <a:solidFill>
                  <a:srgbClr val="FE9E0C"/>
                </a:solidFill>
                <a:latin typeface="+mn-lt"/>
                <a:ea typeface="+mn-ea"/>
                <a:cs typeface="+mn-cs"/>
              </a:rPr>
              <a:t>Conclusione</a:t>
            </a:r>
          </a:p>
        </p:txBody>
      </p:sp>
      <p:sp>
        <p:nvSpPr>
          <p:cNvPr id="5" name="Rettangolo 4"/>
          <p:cNvSpPr/>
          <p:nvPr/>
        </p:nvSpPr>
        <p:spPr>
          <a:xfrm>
            <a:off x="3111372" y="4405368"/>
            <a:ext cx="7318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Il lavoro è stato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ispirato da una 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visione comune e unitaria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che ha riconosciuto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l’importanza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strategica delle competenze</a:t>
            </a:r>
          </a:p>
          <a:p>
            <a:pPr algn="just"/>
            <a:endParaRPr lang="it-IT" altLang="it-IT" sz="1400" dirty="0" smtClean="0">
              <a:solidFill>
                <a:srgbClr val="002060"/>
              </a:solidFill>
              <a:latin typeface="Calibri (corpo)"/>
            </a:endParaRPr>
          </a:p>
          <a:p>
            <a:pPr algn="just"/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Costruire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un sistema per validare e certificare le competenze significa riconoscere 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un diritto ai propri cittadini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,</a:t>
            </a:r>
            <a:r>
              <a:rPr lang="it-IT" altLang="it-IT" sz="1400" dirty="0">
                <a:latin typeface="Calibri (corpo)"/>
              </a:rPr>
              <a:t>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garantendo loro maggiori opportunità occupazionali, rendendoli meno vulnerabili a occupazioni precarie e offrendo maggiori opportunità a chi si trova in una situazione di disoccupazione di lungo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periodo</a:t>
            </a:r>
          </a:p>
          <a:p>
            <a:pPr algn="just"/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  <a:p>
            <a:pPr algn="just"/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Il cittadino dotato delle giuste competenze può aspirare a 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occupazioni di qualità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ed 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esprimere</a:t>
            </a:r>
            <a:r>
              <a:rPr lang="it-IT" altLang="it-IT" sz="1400" b="1" dirty="0">
                <a:latin typeface="Calibri (corpo)"/>
              </a:rPr>
              <a:t>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a pieno le proprie </a:t>
            </a:r>
            <a:r>
              <a:rPr lang="it-IT" altLang="it-IT" sz="1400" b="1" dirty="0" smtClean="0">
                <a:solidFill>
                  <a:srgbClr val="FF6600"/>
                </a:solidFill>
                <a:latin typeface="Calibri (corpo)"/>
              </a:rPr>
              <a:t>potenzialità</a:t>
            </a:r>
            <a:endParaRPr lang="it-IT" altLang="it-IT" sz="1400" dirty="0">
              <a:latin typeface="Calibri (corpo)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038944" y="2005298"/>
            <a:ext cx="73182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Il lavoro condotto dalle Regioni e Province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Autonome:</a:t>
            </a:r>
          </a:p>
          <a:p>
            <a:pPr algn="just"/>
            <a:endParaRPr lang="it-IT" altLang="it-IT" sz="1400" dirty="0" smtClean="0">
              <a:solidFill>
                <a:srgbClr val="002060"/>
              </a:solidFill>
              <a:latin typeface="Calibri (corpo)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favorisce la 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mobilità</a:t>
            </a:r>
            <a:r>
              <a:rPr lang="it-IT" altLang="it-IT" sz="1400" b="1" dirty="0" smtClean="0">
                <a:solidFill>
                  <a:srgbClr val="002060"/>
                </a:solidFill>
                <a:latin typeface="Calibri (corpo)"/>
              </a:rPr>
              <a:t>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educativa e occupazionale a livello nazionale (Attraverso il QNQR) e comunitario (con l’attribuzione dei livelli EQF)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agevola il </a:t>
            </a:r>
            <a:r>
              <a:rPr lang="it-IT" altLang="it-IT" sz="1400" b="1" dirty="0" err="1">
                <a:solidFill>
                  <a:srgbClr val="FF6600"/>
                </a:solidFill>
                <a:latin typeface="Calibri (corpo)"/>
              </a:rPr>
              <a:t>matching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 tra domanda e offerta di lavoro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r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ende praticabile il sistema dei 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crediti formativi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, valorizzando le competenze acquisite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f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avorisce la 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programmazione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 dell’offerta formativa collegata al mondo del lavoro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g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arantisce l’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individuazione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delle competenze acquisite in percorsi non formali e informali</a:t>
            </a:r>
            <a:endParaRPr lang="it-IT" altLang="it-IT" sz="1400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00867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44" y="0"/>
            <a:ext cx="9144000" cy="6858000"/>
          </a:xfrm>
          <a:prstGeom prst="rect">
            <a:avLst/>
          </a:prstGeom>
        </p:spPr>
      </p:pic>
      <p:sp>
        <p:nvSpPr>
          <p:cNvPr id="5" name="Titolo 2"/>
          <p:cNvSpPr txBox="1">
            <a:spLocks/>
          </p:cNvSpPr>
          <p:nvPr/>
        </p:nvSpPr>
        <p:spPr>
          <a:xfrm>
            <a:off x="3808416" y="991252"/>
            <a:ext cx="4467205" cy="62951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lang="it-IT" altLang="it-IT" sz="2400" dirty="0">
                <a:solidFill>
                  <a:srgbClr val="FE9E0C"/>
                </a:solidFill>
                <a:latin typeface="+mn-lt"/>
                <a:ea typeface="+mn-ea"/>
                <a:cs typeface="+mn-cs"/>
              </a:rPr>
              <a:t>L’Italia in prima pagina</a:t>
            </a:r>
            <a:endParaRPr lang="it-IT" sz="2400" dirty="0">
              <a:solidFill>
                <a:srgbClr val="FE9E0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575" y="1848555"/>
            <a:ext cx="5695950" cy="14097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575" y="5213309"/>
            <a:ext cx="3048000" cy="124777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3666" y="3364617"/>
            <a:ext cx="3028950" cy="174307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4080" y="5347345"/>
            <a:ext cx="2597939" cy="1177343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2762" y="3509963"/>
            <a:ext cx="23336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92" y="-88995"/>
            <a:ext cx="9144000" cy="6858000"/>
          </a:xfrm>
          <a:prstGeom prst="rect">
            <a:avLst/>
          </a:prstGeom>
        </p:spPr>
      </p:pic>
      <p:sp>
        <p:nvSpPr>
          <p:cNvPr id="11" name="Titolo 2"/>
          <p:cNvSpPr txBox="1">
            <a:spLocks/>
          </p:cNvSpPr>
          <p:nvPr/>
        </p:nvSpPr>
        <p:spPr>
          <a:xfrm>
            <a:off x="4134415" y="1131743"/>
            <a:ext cx="4590106" cy="4088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400" dirty="0" smtClean="0">
                <a:solidFill>
                  <a:srgbClr val="FE9E0C"/>
                </a:solidFill>
                <a:latin typeface="+mn-lt"/>
                <a:ea typeface="+mn-ea"/>
                <a:cs typeface="+mn-cs"/>
              </a:rPr>
              <a:t>Valorizzare le competenze</a:t>
            </a:r>
            <a:endParaRPr lang="it-IT" sz="2400" dirty="0">
              <a:solidFill>
                <a:srgbClr val="FE9E0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165" y="2064379"/>
            <a:ext cx="3150606" cy="183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egnaposto contenuto 4"/>
          <p:cNvSpPr txBox="1">
            <a:spLocks/>
          </p:cNvSpPr>
          <p:nvPr/>
        </p:nvSpPr>
        <p:spPr>
          <a:xfrm>
            <a:off x="3138533" y="4155869"/>
            <a:ext cx="6910813" cy="23844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600" kern="0" dirty="0" smtClean="0">
                <a:solidFill>
                  <a:srgbClr val="002060"/>
                </a:solidFill>
              </a:rPr>
              <a:t>Il bisogno di potenziare e rinnovare le competenze è legato alla significativa evoluzione tecnologica del mercato del lavoro. Diversi sono i processi, i prodotti, le strategie, diverse sono le competenze richieste.</a:t>
            </a:r>
          </a:p>
          <a:p>
            <a:pPr algn="just"/>
            <a:r>
              <a:rPr lang="it-IT" sz="1600" kern="0" dirty="0" smtClean="0">
                <a:solidFill>
                  <a:srgbClr val="002060"/>
                </a:solidFill>
              </a:rPr>
              <a:t>Le competenze e gli apprendimenti comunque acquisiti hanno rilevanza per il mercato del lavoro. E’ necessario valorizzarli e renderli riconoscibili, mettendoli in trasparenza. </a:t>
            </a:r>
          </a:p>
          <a:p>
            <a:pPr algn="just"/>
            <a:r>
              <a:rPr lang="it-IT" sz="1600" kern="0" dirty="0" smtClean="0">
                <a:solidFill>
                  <a:srgbClr val="002060"/>
                </a:solidFill>
              </a:rPr>
              <a:t>Il cittadino, per questo, ha a disposizione una serie di strumenti normativi e operativi, previsti sia a livello nazionale che europeo che hanno consentito la costruzione del Sistema nazionale di certificazione delle competenze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941389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623" y="-61575"/>
            <a:ext cx="9144000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734570" y="1638219"/>
            <a:ext cx="527071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0000"/>
                </a:solidFill>
              </a:rPr>
              <a:t>RACCOMANADAZIONE PER L’APPRENDIMENTO PERMANENTE</a:t>
            </a:r>
            <a:r>
              <a:rPr lang="it-IT" sz="1200" dirty="0" smtClean="0"/>
              <a:t> </a:t>
            </a:r>
            <a:r>
              <a:rPr 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– </a:t>
            </a:r>
            <a:r>
              <a:rPr lang="it-IT" sz="1200" i="1" dirty="0" smtClean="0">
                <a:solidFill>
                  <a:srgbClr val="000066"/>
                </a:solidFill>
                <a:cs typeface="Arial" panose="020B0604020202020204" pitchFamily="34" charset="0"/>
              </a:rPr>
              <a:t>2006</a:t>
            </a:r>
          </a:p>
          <a:p>
            <a:endParaRPr lang="it-IT" sz="1200" i="1" dirty="0" smtClean="0">
              <a:solidFill>
                <a:srgbClr val="000066"/>
              </a:solidFill>
              <a:cs typeface="Arial" panose="020B0604020202020204" pitchFamily="34" charset="0"/>
            </a:endParaRPr>
          </a:p>
          <a:p>
            <a:endParaRPr lang="it-IT" sz="1200" i="1" dirty="0">
              <a:solidFill>
                <a:srgbClr val="000066"/>
              </a:solidFill>
              <a:cs typeface="Arial" panose="020B0604020202020204" pitchFamily="34" charset="0"/>
            </a:endParaRPr>
          </a:p>
          <a:p>
            <a:r>
              <a:rPr lang="it-IT" sz="1200" b="1" dirty="0">
                <a:solidFill>
                  <a:srgbClr val="FF0000"/>
                </a:solidFill>
              </a:rPr>
              <a:t>NEW SKILLS AGENDA FOR EUROPE </a:t>
            </a:r>
            <a:r>
              <a:rPr 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– 2016</a:t>
            </a:r>
          </a:p>
          <a:p>
            <a:r>
              <a:rPr 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Lavorare insieme per promuovere capitale umano, </a:t>
            </a:r>
            <a:r>
              <a:rPr lang="it-IT" sz="1200" i="1" dirty="0" err="1">
                <a:solidFill>
                  <a:srgbClr val="000066"/>
                </a:solidFill>
                <a:cs typeface="Arial" panose="020B0604020202020204" pitchFamily="34" charset="0"/>
              </a:rPr>
              <a:t>occupabilità</a:t>
            </a:r>
            <a:r>
              <a:rPr 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 e </a:t>
            </a:r>
            <a:r>
              <a:rPr lang="it-IT" sz="1200" i="1" dirty="0" smtClean="0">
                <a:solidFill>
                  <a:srgbClr val="000066"/>
                </a:solidFill>
                <a:cs typeface="Arial" panose="020B0604020202020204" pitchFamily="34" charset="0"/>
              </a:rPr>
              <a:t>competitività</a:t>
            </a:r>
          </a:p>
          <a:p>
            <a:endParaRPr lang="it-IT" sz="1200" i="1" dirty="0">
              <a:solidFill>
                <a:srgbClr val="000066"/>
              </a:solidFill>
              <a:cs typeface="Arial" panose="020B0604020202020204" pitchFamily="34" charset="0"/>
            </a:endParaRPr>
          </a:p>
          <a:p>
            <a:endParaRPr lang="it-IT" sz="1200" i="1" dirty="0">
              <a:solidFill>
                <a:srgbClr val="000066"/>
              </a:solidFill>
              <a:cs typeface="Arial" panose="020B0604020202020204" pitchFamily="34" charset="0"/>
            </a:endParaRPr>
          </a:p>
          <a:p>
            <a:r>
              <a:rPr lang="it-IT" sz="1200" b="1" dirty="0">
                <a:solidFill>
                  <a:srgbClr val="FF0000"/>
                </a:solidFill>
              </a:rPr>
              <a:t>RACCOMANDAZIONE SUL QUADRO EUROPEO DELLE QUALIFICHE PER L’APPRENDIMENTO PERMANENTE </a:t>
            </a:r>
            <a:r>
              <a:rPr 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- 2017</a:t>
            </a:r>
          </a:p>
        </p:txBody>
      </p:sp>
      <p:pic>
        <p:nvPicPr>
          <p:cNvPr id="6" name="Segnaposto contenuto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592" y="1988570"/>
            <a:ext cx="1257834" cy="813178"/>
          </a:xfrm>
          <a:prstGeom prst="rect">
            <a:avLst/>
          </a:prstGeom>
        </p:spPr>
      </p:pic>
      <p:sp>
        <p:nvSpPr>
          <p:cNvPr id="7" name="Titolo 2"/>
          <p:cNvSpPr txBox="1">
            <a:spLocks/>
          </p:cNvSpPr>
          <p:nvPr/>
        </p:nvSpPr>
        <p:spPr>
          <a:xfrm>
            <a:off x="3037016" y="1209419"/>
            <a:ext cx="6790100" cy="3267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400" dirty="0" smtClean="0">
                <a:solidFill>
                  <a:srgbClr val="FE9E0C"/>
                </a:solidFill>
                <a:latin typeface="+mn-lt"/>
                <a:ea typeface="+mn-ea"/>
                <a:cs typeface="+mn-cs"/>
              </a:rPr>
              <a:t>La cornice normativa europea e nazionale</a:t>
            </a:r>
            <a:endParaRPr lang="it-IT" sz="2400" dirty="0">
              <a:solidFill>
                <a:srgbClr val="FE9E0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6763" y="3852390"/>
            <a:ext cx="1300353" cy="81573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2780073" y="3653658"/>
            <a:ext cx="56403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1200" b="1" dirty="0">
                <a:solidFill>
                  <a:srgbClr val="FF0000"/>
                </a:solidFill>
              </a:rPr>
              <a:t>LEGGE N. 92/2012</a:t>
            </a:r>
          </a:p>
          <a:p>
            <a:pPr algn="just"/>
            <a:r>
              <a:rPr lang="it-IT" alt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Riforma del Mercato del lavoro in una prospettiva di crescita</a:t>
            </a:r>
          </a:p>
          <a:p>
            <a:endParaRPr lang="it-IT" altLang="it-IT" sz="1200" dirty="0">
              <a:solidFill>
                <a:srgbClr val="000066"/>
              </a:solidFill>
            </a:endParaRPr>
          </a:p>
          <a:p>
            <a:r>
              <a:rPr lang="it-IT" altLang="it-IT" sz="1200" b="1" dirty="0">
                <a:solidFill>
                  <a:srgbClr val="FF0000"/>
                </a:solidFill>
              </a:rPr>
              <a:t>D. LGS N. 13/2013</a:t>
            </a:r>
          </a:p>
          <a:p>
            <a:pPr algn="just"/>
            <a:r>
              <a:rPr lang="it-IT" alt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Norme generali e LEP per l'individuazione e validazione degli apprendimenti non formali e informali e di standard minimi di servizio del sistema nazionale di certificazione delle competenze</a:t>
            </a:r>
          </a:p>
          <a:p>
            <a:endParaRPr lang="it-IT" altLang="it-IT" sz="1200" i="1" dirty="0">
              <a:solidFill>
                <a:srgbClr val="000066"/>
              </a:solidFill>
            </a:endParaRPr>
          </a:p>
          <a:p>
            <a:r>
              <a:rPr lang="it-IT" altLang="it-IT" sz="1200" b="1" dirty="0" smtClean="0">
                <a:solidFill>
                  <a:srgbClr val="FF0000"/>
                </a:solidFill>
              </a:rPr>
              <a:t>DIM 30 </a:t>
            </a:r>
            <a:r>
              <a:rPr lang="it-IT" altLang="it-IT" sz="1200" b="1" dirty="0">
                <a:solidFill>
                  <a:srgbClr val="FF0000"/>
                </a:solidFill>
              </a:rPr>
              <a:t>GIUGNO 2015</a:t>
            </a:r>
          </a:p>
          <a:p>
            <a:pPr algn="just"/>
            <a:r>
              <a:rPr lang="it-IT" alt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Quadro operativo per il riconoscimento a livello nazionale delle qualificazioni regionali e delle relative competenze, nell'ambito del Repertorio nazionale dei titoli di istruzione e formazione e delle qualificazioni </a:t>
            </a:r>
            <a:r>
              <a:rPr lang="it-IT" altLang="it-IT" sz="1200" i="1" dirty="0" smtClean="0">
                <a:solidFill>
                  <a:srgbClr val="000066"/>
                </a:solidFill>
                <a:cs typeface="Arial" panose="020B0604020202020204" pitchFamily="34" charset="0"/>
              </a:rPr>
              <a:t>professionali</a:t>
            </a:r>
          </a:p>
          <a:p>
            <a:pPr algn="just"/>
            <a:endParaRPr lang="it-IT" altLang="it-IT" sz="1200" i="1" dirty="0">
              <a:solidFill>
                <a:srgbClr val="000066"/>
              </a:solidFill>
              <a:cs typeface="Arial" panose="020B0604020202020204" pitchFamily="34" charset="0"/>
            </a:endParaRPr>
          </a:p>
          <a:p>
            <a:r>
              <a:rPr lang="it-IT" altLang="it-IT" sz="1200" b="1" dirty="0">
                <a:solidFill>
                  <a:srgbClr val="FF0000"/>
                </a:solidFill>
              </a:rPr>
              <a:t>DIM 8 GENNAIO </a:t>
            </a:r>
            <a:r>
              <a:rPr lang="it-IT" altLang="it-IT" sz="1200" b="1" dirty="0" smtClean="0">
                <a:solidFill>
                  <a:srgbClr val="FF0000"/>
                </a:solidFill>
              </a:rPr>
              <a:t>2018 </a:t>
            </a:r>
            <a:r>
              <a:rPr lang="it-IT" sz="1200" i="1" dirty="0">
                <a:solidFill>
                  <a:srgbClr val="000066"/>
                </a:solidFill>
                <a:cs typeface="Arial" panose="020B0604020202020204" pitchFamily="34" charset="0"/>
              </a:rPr>
              <a:t>Istituzione del Quadro nazionale delle qualificazioni rilasciate nell'ambito del Sistema nazionale di certificazione delle competenze di cui al decreto legislativo 16 gennaio 2013, n. </a:t>
            </a:r>
            <a:r>
              <a:rPr lang="it-IT" sz="1200" i="1" dirty="0" smtClean="0">
                <a:solidFill>
                  <a:srgbClr val="000066"/>
                </a:solidFill>
                <a:cs typeface="Arial" panose="020B0604020202020204" pitchFamily="34" charset="0"/>
              </a:rPr>
              <a:t>13</a:t>
            </a:r>
            <a:endParaRPr lang="it-IT" altLang="it-IT" sz="1200" dirty="0">
              <a:solidFill>
                <a:srgbClr val="000066"/>
              </a:solidFill>
              <a:cs typeface="Arial" panose="020B06040202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780073" y="5081816"/>
            <a:ext cx="5640310" cy="88724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0991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626" y="0"/>
            <a:ext cx="9144000" cy="68580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159642" y="1137844"/>
            <a:ext cx="4668586" cy="36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it-IT" altLang="it-IT" sz="2400" dirty="0">
                <a:solidFill>
                  <a:srgbClr val="FE9E0C"/>
                </a:solidFill>
              </a:rPr>
              <a:t>La struttura del </a:t>
            </a:r>
            <a:r>
              <a:rPr lang="it-IT" altLang="it-IT" sz="2400" dirty="0" smtClean="0">
                <a:solidFill>
                  <a:srgbClr val="FE9E0C"/>
                </a:solidFill>
              </a:rPr>
              <a:t>DIM </a:t>
            </a:r>
            <a:r>
              <a:rPr lang="it-IT" altLang="it-IT" sz="2400" dirty="0">
                <a:solidFill>
                  <a:srgbClr val="FE9E0C"/>
                </a:solidFill>
              </a:rPr>
              <a:t>30 giugno 2015</a:t>
            </a:r>
          </a:p>
        </p:txBody>
      </p:sp>
      <p:graphicFrame>
        <p:nvGraphicFramePr>
          <p:cNvPr id="8" name="Tabl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0263136"/>
              </p:ext>
            </p:extLst>
          </p:nvPr>
        </p:nvGraphicFramePr>
        <p:xfrm>
          <a:off x="2842787" y="1931930"/>
          <a:ext cx="7161292" cy="449945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61292"/>
              </a:tblGrid>
              <a:tr h="50555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solidFill>
                            <a:srgbClr val="000066"/>
                          </a:solidFill>
                        </a:rPr>
                        <a:t>Definizione di un quadro operativo per il riconoscimento a livello nazionale delle qualificazioni regionali e delle relative competenze, nell'ambito del Repertorio nazionale dei titoli di istruzione e formazione e delle qualificazioni professionali di cui all'articolo 8 del decreto legislativo 16 gennaio 2013, n. 13.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 smtClean="0">
                        <a:solidFill>
                          <a:srgbClr val="000066"/>
                        </a:solidFill>
                        <a:latin typeface="+mn-lt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</a:rPr>
                        <a:t>Art. 1 - Oggetto</a:t>
                      </a:r>
                      <a:endParaRPr lang="it-IT" sz="1100" b="0" i="0" kern="1200" dirty="0" smtClean="0">
                        <a:solidFill>
                          <a:schemeClr val="accent3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</a:rPr>
                        <a:t>Art. 2 - Definizioni</a:t>
                      </a:r>
                      <a:endParaRPr lang="it-IT" sz="1100" b="0" i="0" kern="1200" dirty="0" smtClean="0">
                        <a:solidFill>
                          <a:schemeClr val="accent3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Art. 3 – Quadro di riferimento nazionale delle qualificazioni regionali</a:t>
                      </a:r>
                      <a:endParaRPr lang="it-IT" sz="1100" b="1" i="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Art. 4 – Criteri per la correlazione tra le qualificazioni regionali per il loro riconoscimento a livello nazionale</a:t>
                      </a:r>
                      <a:endParaRPr lang="it-IT" sz="1100" b="1" i="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</a:rPr>
                        <a:t>Art. 5 – Riferimenti operativi per gli standard minimi di processo</a:t>
                      </a:r>
                      <a:endParaRPr lang="it-IT" sz="1100" b="0" i="0" kern="1200" dirty="0" smtClean="0">
                        <a:solidFill>
                          <a:schemeClr val="accent3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</a:rPr>
                        <a:t>Art. 6 - Riferimenti operativi per gli standard minimi di attestazione e registrazione</a:t>
                      </a:r>
                      <a:endParaRPr lang="it-IT" sz="1100" b="0" i="0" kern="1200" dirty="0" smtClean="0">
                        <a:solidFill>
                          <a:schemeClr val="accent3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</a:rPr>
                        <a:t>Art. 7 - Riferimenti operativi per gli standard minimi di sistema</a:t>
                      </a:r>
                      <a:endParaRPr lang="it-IT" sz="1100" b="0" i="0" kern="1200" dirty="0" smtClean="0">
                        <a:solidFill>
                          <a:schemeClr val="accent3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</a:rPr>
                        <a:t>Art. 8 - Monitoraggio e valutazione</a:t>
                      </a:r>
                      <a:endParaRPr lang="it-IT" sz="1100" b="0" i="0" kern="1200" dirty="0" smtClean="0">
                        <a:solidFill>
                          <a:schemeClr val="accent3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220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</a:rPr>
                        <a:t>Art. 9 - Disposizioni transitorie e finali </a:t>
                      </a:r>
                      <a:endParaRPr lang="it-IT" sz="1100" b="0" i="0" kern="1200" dirty="0" smtClean="0">
                        <a:solidFill>
                          <a:schemeClr val="accent3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  <a:tr h="933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</a:rPr>
                        <a:t>Allegati 1-8*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kern="1200" dirty="0" smtClean="0">
                        <a:solidFill>
                          <a:schemeClr val="accent3">
                            <a:lumMod val="25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*Allegato 2 – Repertorio di riferimento nazionale delle qualificazioni regionali. Specifiche tecniche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kern="12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8" marB="4571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993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016" y="-64742"/>
            <a:ext cx="9144000" cy="6858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252805" y="1299627"/>
            <a:ext cx="47039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400" dirty="0">
                <a:solidFill>
                  <a:srgbClr val="FE9E0C"/>
                </a:solidFill>
              </a:rPr>
              <a:t>Gli obiettivi </a:t>
            </a:r>
            <a:r>
              <a:rPr lang="it-IT" altLang="it-IT" sz="2400" dirty="0" smtClean="0">
                <a:solidFill>
                  <a:srgbClr val="FE9E0C"/>
                </a:solidFill>
              </a:rPr>
              <a:t>del DIM </a:t>
            </a:r>
            <a:r>
              <a:rPr lang="it-IT" altLang="it-IT" sz="2400" dirty="0">
                <a:solidFill>
                  <a:srgbClr val="FE9E0C"/>
                </a:solidFill>
              </a:rPr>
              <a:t>30 Giugno 2015</a:t>
            </a:r>
            <a:endParaRPr lang="it-IT" sz="2400" dirty="0">
              <a:solidFill>
                <a:srgbClr val="FE9E0C"/>
              </a:solidFill>
            </a:endParaRPr>
          </a:p>
        </p:txBody>
      </p:sp>
      <p:sp>
        <p:nvSpPr>
          <p:cNvPr id="6" name="Titolo 2"/>
          <p:cNvSpPr txBox="1">
            <a:spLocks/>
          </p:cNvSpPr>
          <p:nvPr/>
        </p:nvSpPr>
        <p:spPr>
          <a:xfrm>
            <a:off x="3492314" y="2235515"/>
            <a:ext cx="6675964" cy="9810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buClr>
                <a:srgbClr val="000000"/>
              </a:buClr>
              <a:buSzPct val="100000"/>
            </a:pPr>
            <a:r>
              <a:rPr lang="it-IT" altLang="it-IT" sz="1600" dirty="0" smtClean="0">
                <a:solidFill>
                  <a:srgbClr val="00235A"/>
                </a:solidFill>
                <a:latin typeface="+mn-lt"/>
              </a:rPr>
              <a:t>Sostenere l’aderenza della formazione ai fabbisogni di imprese e professioni e consentire la </a:t>
            </a:r>
            <a:r>
              <a:rPr lang="it-IT" altLang="it-IT" sz="1600" b="1" dirty="0" smtClean="0">
                <a:solidFill>
                  <a:srgbClr val="00235A"/>
                </a:solidFill>
                <a:latin typeface="+mn-lt"/>
              </a:rPr>
              <a:t>messa in trasparenza degli apprendimenti per favorire l’incontro tra domanda e offerta di lavoro </a:t>
            </a:r>
            <a:r>
              <a:rPr lang="it-IT" altLang="it-IT" sz="1600" dirty="0" smtClean="0">
                <a:solidFill>
                  <a:srgbClr val="00235A"/>
                </a:solidFill>
                <a:latin typeface="+mn-lt"/>
              </a:rPr>
              <a:t>e accrescere la produttività e la competitività del sistema produttivo.</a:t>
            </a:r>
          </a:p>
        </p:txBody>
      </p:sp>
      <p:sp>
        <p:nvSpPr>
          <p:cNvPr id="7" name="Rettangolo 6"/>
          <p:cNvSpPr/>
          <p:nvPr/>
        </p:nvSpPr>
        <p:spPr>
          <a:xfrm>
            <a:off x="3520505" y="3364258"/>
            <a:ext cx="649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SzPct val="100000"/>
            </a:pPr>
            <a:r>
              <a:rPr lang="it-IT" altLang="it-IT" sz="1600" b="1" dirty="0">
                <a:solidFill>
                  <a:srgbClr val="00235A"/>
                </a:solidFill>
              </a:rPr>
              <a:t>Ampliare la spendibilità delle qualificazioni in ambito nazionale ed europeo </a:t>
            </a:r>
            <a:r>
              <a:rPr lang="it-IT" altLang="it-IT" sz="1600" dirty="0" smtClean="0">
                <a:solidFill>
                  <a:srgbClr val="00235A"/>
                </a:solidFill>
              </a:rPr>
              <a:t>per facilitare </a:t>
            </a:r>
            <a:r>
              <a:rPr lang="it-IT" altLang="it-IT" sz="1600" dirty="0">
                <a:solidFill>
                  <a:srgbClr val="00235A"/>
                </a:solidFill>
              </a:rPr>
              <a:t>la mobilità geografica e professionale anche in un’ottica di internazionalizzazione delle imprese e delle professioni</a:t>
            </a:r>
          </a:p>
        </p:txBody>
      </p:sp>
      <p:sp>
        <p:nvSpPr>
          <p:cNvPr id="8" name="Titolo 2"/>
          <p:cNvSpPr txBox="1">
            <a:spLocks/>
          </p:cNvSpPr>
          <p:nvPr/>
        </p:nvSpPr>
        <p:spPr>
          <a:xfrm>
            <a:off x="3520505" y="4587369"/>
            <a:ext cx="6317004" cy="7115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buClr>
                <a:srgbClr val="000000"/>
              </a:buClr>
              <a:buSzPct val="100000"/>
            </a:pPr>
            <a:r>
              <a:rPr lang="it-IT" altLang="it-IT" sz="1600" b="1" dirty="0">
                <a:solidFill>
                  <a:srgbClr val="00235A"/>
                </a:solidFill>
                <a:latin typeface="+mn-lt"/>
                <a:ea typeface="+mn-ea"/>
                <a:cs typeface="+mn-cs"/>
              </a:rPr>
              <a:t>Rendere percorribile il sistema dei crediti formativi</a:t>
            </a:r>
            <a:r>
              <a:rPr lang="it-IT" altLang="it-IT" sz="1600" dirty="0">
                <a:solidFill>
                  <a:srgbClr val="00235A"/>
                </a:solidFill>
                <a:latin typeface="+mn-lt"/>
                <a:ea typeface="+mn-ea"/>
                <a:cs typeface="+mn-cs"/>
              </a:rPr>
              <a:t>, valorizzando le competenze acquisite, e garantire l’individuazione delle competenze acquisite in percorsi non formali ed informali</a:t>
            </a:r>
          </a:p>
        </p:txBody>
      </p:sp>
      <p:sp>
        <p:nvSpPr>
          <p:cNvPr id="9" name="Rettangolo 8"/>
          <p:cNvSpPr/>
          <p:nvPr/>
        </p:nvSpPr>
        <p:spPr>
          <a:xfrm>
            <a:off x="3492314" y="5587412"/>
            <a:ext cx="69363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1600" b="1" dirty="0">
                <a:solidFill>
                  <a:srgbClr val="00235A"/>
                </a:solidFill>
              </a:rPr>
              <a:t>Favorire la programmazione dell’offerta formativa </a:t>
            </a:r>
            <a:r>
              <a:rPr lang="it-IT" altLang="it-IT" sz="1600" dirty="0">
                <a:solidFill>
                  <a:srgbClr val="00235A"/>
                </a:solidFill>
              </a:rPr>
              <a:t>collegata al mondo del lavoro</a:t>
            </a:r>
          </a:p>
        </p:txBody>
      </p:sp>
      <p:sp>
        <p:nvSpPr>
          <p:cNvPr id="14" name="Stella a 4 punte 13"/>
          <p:cNvSpPr/>
          <p:nvPr/>
        </p:nvSpPr>
        <p:spPr>
          <a:xfrm>
            <a:off x="3165227" y="2235515"/>
            <a:ext cx="251173" cy="271603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Stella a 4 punte 14"/>
          <p:cNvSpPr/>
          <p:nvPr/>
        </p:nvSpPr>
        <p:spPr>
          <a:xfrm>
            <a:off x="3166388" y="3407617"/>
            <a:ext cx="251173" cy="271603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tella a 4 punte 15"/>
          <p:cNvSpPr/>
          <p:nvPr/>
        </p:nvSpPr>
        <p:spPr>
          <a:xfrm>
            <a:off x="3166389" y="4632420"/>
            <a:ext cx="251173" cy="271603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tella a 4 punte 16"/>
          <p:cNvSpPr/>
          <p:nvPr/>
        </p:nvSpPr>
        <p:spPr>
          <a:xfrm>
            <a:off x="3166389" y="5620887"/>
            <a:ext cx="251173" cy="271603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047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518" y="0"/>
            <a:ext cx="9144000" cy="6858000"/>
          </a:xfrm>
          <a:prstGeom prst="rect">
            <a:avLst/>
          </a:prstGeom>
        </p:spPr>
      </p:pic>
      <p:pic>
        <p:nvPicPr>
          <p:cNvPr id="5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496" y="1180478"/>
            <a:ext cx="2331202" cy="192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4561437" y="1182497"/>
            <a:ext cx="2906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it-IT" altLang="it-IT" sz="2400" dirty="0" smtClean="0">
                <a:solidFill>
                  <a:srgbClr val="FE9E0C"/>
                </a:solidFill>
              </a:rPr>
              <a:t>I Gruppi di lavoro</a:t>
            </a:r>
            <a:endParaRPr lang="it-IT" sz="2400" dirty="0">
              <a:solidFill>
                <a:srgbClr val="FE9E0C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22668" y="2230956"/>
            <a:ext cx="5019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1600" kern="0" dirty="0" smtClean="0">
                <a:solidFill>
                  <a:srgbClr val="002060"/>
                </a:solidFill>
                <a:latin typeface="Calibri (corpo)"/>
              </a:rPr>
              <a:t>GRUPPO TECNICO </a:t>
            </a:r>
          </a:p>
          <a:p>
            <a:r>
              <a:rPr lang="it-IT" altLang="it-IT" sz="1600" kern="0" dirty="0" smtClean="0">
                <a:solidFill>
                  <a:srgbClr val="002060"/>
                </a:solidFill>
                <a:latin typeface="Calibri (corpo)"/>
              </a:rPr>
              <a:t>presso il Ministero del Lavoro e delle Politiche Sociali </a:t>
            </a:r>
            <a:endParaRPr lang="it-IT" sz="1600" dirty="0">
              <a:latin typeface="Calibri (corpo)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677812" y="3077379"/>
            <a:ext cx="7434909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350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è istituito </a:t>
            </a:r>
            <a:r>
              <a:rPr lang="it-IT" sz="1350" kern="0" dirty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ai sensi del </a:t>
            </a:r>
            <a:r>
              <a:rPr lang="it-IT" sz="1350" b="1" kern="0" dirty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Decreto Interministeriale del 30 giugno 2015</a:t>
            </a:r>
            <a:r>
              <a:rPr lang="it-IT" sz="1350" kern="0" dirty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, art.9, </a:t>
            </a:r>
            <a:r>
              <a:rPr lang="it-IT" sz="1350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comma 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350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provvede </a:t>
            </a:r>
            <a:r>
              <a:rPr lang="it-IT" sz="1350" kern="0" dirty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alla manutenzione del Quadro di riferimento nazionale delle qualificazioni regionali (QNQR</a:t>
            </a:r>
            <a:r>
              <a:rPr lang="it-IT" sz="1350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350" kern="0" dirty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è</a:t>
            </a:r>
            <a:r>
              <a:rPr lang="it-IT" sz="1350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 composto da rappresentanti di MLPS, MIUR, DPE, Regioni e Province autonome con il supporto operativo e tecnico – scientifico di ANPAL, INAPP e Tecnostruttura</a:t>
            </a:r>
          </a:p>
        </p:txBody>
      </p:sp>
      <p:sp>
        <p:nvSpPr>
          <p:cNvPr id="9" name="Rettangolo 8"/>
          <p:cNvSpPr/>
          <p:nvPr/>
        </p:nvSpPr>
        <p:spPr>
          <a:xfrm>
            <a:off x="2931310" y="4541616"/>
            <a:ext cx="6625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1600" kern="0" dirty="0">
                <a:solidFill>
                  <a:srgbClr val="002060"/>
                </a:solidFill>
                <a:latin typeface="Calibri (corpo)"/>
              </a:rPr>
              <a:t>GRUPPO CERTIFICAZIONE COMPETENZE </a:t>
            </a:r>
          </a:p>
          <a:p>
            <a:r>
              <a:rPr lang="it-IT" altLang="it-IT" sz="1600" kern="0" dirty="0">
                <a:solidFill>
                  <a:srgbClr val="002060"/>
                </a:solidFill>
                <a:latin typeface="Calibri (corpo)"/>
              </a:rPr>
              <a:t>presso Tecnostruttura </a:t>
            </a:r>
            <a:endParaRPr lang="it-IT" sz="1600" kern="0" dirty="0">
              <a:solidFill>
                <a:srgbClr val="002060"/>
              </a:solidFill>
              <a:latin typeface="Calibri (corpo)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740323" y="5238167"/>
            <a:ext cx="7309886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350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è riconosciuto dal Regolamento interno del Gruppo Tecnico presso il MLPS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350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provvede al lavoro istruttorio per realizzare il percorso di costruzione del QNQR tracciato nel </a:t>
            </a:r>
            <a:r>
              <a:rPr lang="it-IT" sz="1350" b="1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DIM 30 giugno 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350" kern="0" dirty="0" smtClean="0">
                <a:solidFill>
                  <a:srgbClr val="002060"/>
                </a:solidFill>
                <a:latin typeface="Calibri (corpo)"/>
                <a:ea typeface="+mj-ea"/>
                <a:cs typeface="+mj-cs"/>
              </a:rPr>
              <a:t>è composto da rappresentanti di MLPS, Regioni e Province autonome con il supporto tecnico di ANPAL, INAPP e Tecnostruttura</a:t>
            </a:r>
            <a:endParaRPr lang="it-IT" sz="1350" kern="0" dirty="0">
              <a:solidFill>
                <a:srgbClr val="002060"/>
              </a:solidFill>
              <a:latin typeface="Calibri (corpo)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3100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733" y="0"/>
            <a:ext cx="9144000" cy="6858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320250" y="1071095"/>
            <a:ext cx="6106672" cy="36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it-IT" altLang="it-IT" sz="2400" dirty="0">
                <a:solidFill>
                  <a:srgbClr val="FE9E0C"/>
                </a:solidFill>
              </a:rPr>
              <a:t>L’attività del Gruppo C</a:t>
            </a:r>
            <a:r>
              <a:rPr lang="it-IT" altLang="it-IT" sz="2400" dirty="0" smtClean="0">
                <a:solidFill>
                  <a:srgbClr val="FE9E0C"/>
                </a:solidFill>
              </a:rPr>
              <a:t>ertificazione </a:t>
            </a:r>
            <a:r>
              <a:rPr lang="it-IT" altLang="it-IT" sz="2400" dirty="0">
                <a:solidFill>
                  <a:srgbClr val="FE9E0C"/>
                </a:solidFill>
              </a:rPr>
              <a:t>C</a:t>
            </a:r>
            <a:r>
              <a:rPr lang="it-IT" altLang="it-IT" sz="2400" dirty="0" smtClean="0">
                <a:solidFill>
                  <a:srgbClr val="FE9E0C"/>
                </a:solidFill>
              </a:rPr>
              <a:t>ompetenze</a:t>
            </a:r>
            <a:endParaRPr lang="it-IT" altLang="it-IT" sz="2400" dirty="0">
              <a:solidFill>
                <a:srgbClr val="FE9E0C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761307" y="2667994"/>
            <a:ext cx="28114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t-IT" altLang="it-IT" sz="1600" b="1" dirty="0">
                <a:solidFill>
                  <a:srgbClr val="FF0000"/>
                </a:solidFill>
                <a:latin typeface="Calibri (corpo)"/>
              </a:rPr>
              <a:t>COSTRUZIONE DEL QNQR</a:t>
            </a:r>
            <a:endParaRPr lang="it-IT" sz="1600" b="1" dirty="0">
              <a:solidFill>
                <a:srgbClr val="FF0000"/>
              </a:solidFill>
              <a:latin typeface="Calibri (corpo)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61307" y="3068806"/>
            <a:ext cx="72064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  <a:defRPr/>
            </a:pP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manutenere </a:t>
            </a:r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e aggiornare il </a:t>
            </a: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QNQR </a:t>
            </a:r>
          </a:p>
          <a:p>
            <a:pPr marL="285750" indent="-285750" algn="just">
              <a:buFontTx/>
              <a:buChar char="-"/>
              <a:defRPr/>
            </a:pP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verificare </a:t>
            </a:r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la correttezza dell’associazione delle qualificazioni regionali alle ADA del </a:t>
            </a: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QNQR</a:t>
            </a:r>
          </a:p>
          <a:p>
            <a:pPr marL="285750" indent="-285750" algn="just">
              <a:buFontTx/>
              <a:buChar char="-"/>
              <a:defRPr/>
            </a:pPr>
            <a:r>
              <a:rPr lang="it-IT" sz="1600" dirty="0" smtClean="0">
                <a:solidFill>
                  <a:srgbClr val="002060"/>
                </a:solidFill>
                <a:latin typeface="Calibri (corpo)"/>
              </a:rPr>
              <a:t>vagliare </a:t>
            </a:r>
            <a:r>
              <a:rPr lang="it-IT" sz="1600" dirty="0">
                <a:solidFill>
                  <a:srgbClr val="002060"/>
                </a:solidFill>
                <a:latin typeface="Calibri (corpo)"/>
              </a:rPr>
              <a:t>e validare le associazioni per rendere operativa l’automatica equivalenza delle </a:t>
            </a:r>
            <a:r>
              <a:rPr lang="it-IT" sz="1600" dirty="0" smtClean="0">
                <a:solidFill>
                  <a:srgbClr val="002060"/>
                </a:solidFill>
                <a:latin typeface="Calibri (corpo)"/>
              </a:rPr>
              <a:t>qualificazioni</a:t>
            </a:r>
            <a:endParaRPr lang="it-IT" sz="1600" dirty="0">
              <a:solidFill>
                <a:srgbClr val="002060"/>
              </a:solidFill>
              <a:latin typeface="Calibri (corpo)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841739" y="4869585"/>
            <a:ext cx="24513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altLang="it-IT" sz="1600" b="1" dirty="0">
                <a:solidFill>
                  <a:srgbClr val="00B0F0"/>
                </a:solidFill>
                <a:latin typeface="Calibri (corpo)"/>
              </a:rPr>
              <a:t>ELEMENTI DI SISTEMA</a:t>
            </a:r>
            <a:endParaRPr lang="it-IT" sz="1600" b="1" dirty="0">
              <a:solidFill>
                <a:srgbClr val="00B0F0"/>
              </a:solidFill>
              <a:latin typeface="Calibri (corpo)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770384" y="5324846"/>
            <a:ext cx="7206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Tx/>
              <a:buChar char="-"/>
              <a:defRPr/>
            </a:pP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mettere </a:t>
            </a:r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a fattor comune le esperienze </a:t>
            </a: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territoriali</a:t>
            </a:r>
          </a:p>
          <a:p>
            <a:pPr marL="285750" lvl="0" indent="-285750" algn="just">
              <a:buFontTx/>
              <a:buChar char="-"/>
              <a:defRPr/>
            </a:pP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analizzare </a:t>
            </a:r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e approfondire le questioni applicative delle procedure di individuazione </a:t>
            </a: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validazione e </a:t>
            </a:r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certificazione delle </a:t>
            </a: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competenze</a:t>
            </a:r>
            <a:endParaRPr lang="it-IT" altLang="it-IT" sz="1600" dirty="0">
              <a:solidFill>
                <a:srgbClr val="002060"/>
              </a:solidFill>
              <a:latin typeface="Calibri (corpo)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761307" y="1837414"/>
            <a:ext cx="7206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Gli ambiti di operatività dell’attività del Gruppo Certificazione Competenze sono due:</a:t>
            </a:r>
            <a:endParaRPr lang="it-IT" altLang="it-IT" sz="1600" dirty="0">
              <a:solidFill>
                <a:srgbClr val="002060"/>
              </a:solidFill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235880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pt_2018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252" y="-16519"/>
            <a:ext cx="9144000" cy="6858000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146485" y="1079705"/>
            <a:ext cx="4345890" cy="533400"/>
          </a:xfrm>
          <a:prstGeom prst="rect">
            <a:avLst/>
          </a:prstGeom>
          <a:solidFill>
            <a:schemeClr val="bg1"/>
          </a:solidFill>
          <a:ln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Arial" charset="0"/>
              </a:defRPr>
            </a:lvl5pPr>
            <a:lvl6pPr marL="457200" algn="l" rtl="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Arial" charset="0"/>
              </a:defRPr>
            </a:lvl6pPr>
            <a:lvl7pPr marL="914400" algn="l" rtl="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Arial" charset="0"/>
              </a:defRPr>
            </a:lvl7pPr>
            <a:lvl8pPr marL="1371600" algn="l" rtl="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Arial" charset="0"/>
              </a:defRPr>
            </a:lvl8pPr>
            <a:lvl9pPr marL="1828800" algn="l" rtl="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35A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b="0" dirty="0">
                <a:solidFill>
                  <a:srgbClr val="FE9E0C"/>
                </a:solidFill>
                <a:latin typeface="+mn-lt"/>
                <a:ea typeface="+mn-ea"/>
                <a:cs typeface="+mn-cs"/>
              </a:rPr>
              <a:t>La funzione del QNQR </a:t>
            </a:r>
          </a:p>
        </p:txBody>
      </p:sp>
      <p:pic>
        <p:nvPicPr>
          <p:cNvPr id="8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702" y="3369254"/>
            <a:ext cx="2109456" cy="139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/>
        </p:nvSpPr>
        <p:spPr>
          <a:xfrm>
            <a:off x="2788467" y="1460433"/>
            <a:ext cx="7206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it-IT" sz="1600" dirty="0">
                <a:solidFill>
                  <a:srgbClr val="002060"/>
                </a:solidFill>
                <a:latin typeface="Calibri (corpo)"/>
              </a:rPr>
              <a:t>Il </a:t>
            </a:r>
            <a:r>
              <a:rPr lang="it-IT" altLang="it-IT" sz="1600" dirty="0" smtClean="0">
                <a:solidFill>
                  <a:srgbClr val="002060"/>
                </a:solidFill>
                <a:latin typeface="Calibri (corpo)"/>
              </a:rPr>
              <a:t>QNQR è una sezione dell’Atlante del Lavoro e delle Qualificazioni, consultabile on line all’indirizzo </a:t>
            </a:r>
            <a:r>
              <a:rPr lang="it-IT" altLang="it-IT" sz="1600" dirty="0">
                <a:solidFill>
                  <a:srgbClr val="002060"/>
                </a:solidFill>
                <a:latin typeface="Calibri (corpo)"/>
                <a:hlinkClick r:id="rId4"/>
              </a:rPr>
              <a:t>http://atlantelavoro.inapp.org</a:t>
            </a:r>
            <a:r>
              <a:rPr lang="it-IT" altLang="it-IT" sz="1600" dirty="0" smtClean="0">
                <a:solidFill>
                  <a:srgbClr val="002060"/>
                </a:solidFill>
                <a:latin typeface="Calibri (corpo)"/>
                <a:hlinkClick r:id="rId4"/>
              </a:rPr>
              <a:t>/</a:t>
            </a:r>
            <a:endParaRPr lang="it-IT" altLang="it-IT" sz="1600" dirty="0" smtClean="0">
              <a:solidFill>
                <a:srgbClr val="002060"/>
              </a:solidFill>
              <a:latin typeface="Calibri (corpo)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716150" y="2968373"/>
            <a:ext cx="7206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E’ lo strumento che consente di </a:t>
            </a:r>
            <a:r>
              <a:rPr lang="it-IT" altLang="it-IT" sz="1400" b="1" dirty="0">
                <a:solidFill>
                  <a:srgbClr val="FF6600"/>
                </a:solidFill>
                <a:latin typeface="Calibri (corpo)"/>
              </a:rPr>
              <a:t>correlare</a:t>
            </a:r>
            <a:r>
              <a:rPr lang="it-IT" altLang="it-IT" sz="1400" dirty="0">
                <a:solidFill>
                  <a:srgbClr val="000066"/>
                </a:solidFill>
                <a:latin typeface="Calibri (corpo)"/>
              </a:rPr>
              <a:t>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tra loro le qualificazioni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regionali e rende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possibile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:</a:t>
            </a:r>
          </a:p>
          <a:p>
            <a:pPr algn="just"/>
            <a:endParaRPr lang="it-IT" altLang="it-IT" sz="1400" dirty="0" smtClean="0">
              <a:solidFill>
                <a:srgbClr val="002060"/>
              </a:solidFill>
              <a:latin typeface="Calibri (corpo)"/>
            </a:endParaRPr>
          </a:p>
          <a:p>
            <a:pPr algn="just"/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  <a:p>
            <a:pPr algn="just"/>
            <a:endParaRPr lang="it-IT" altLang="it-IT" sz="1400" dirty="0" smtClean="0">
              <a:solidFill>
                <a:srgbClr val="002060"/>
              </a:solidFill>
              <a:latin typeface="Calibri (corpo)"/>
            </a:endParaRPr>
          </a:p>
          <a:p>
            <a:pPr algn="just"/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  <a:p>
            <a:pPr algn="just"/>
            <a:endParaRPr lang="it-IT" altLang="it-IT" sz="1400" dirty="0" smtClean="0">
              <a:solidFill>
                <a:srgbClr val="002060"/>
              </a:solidFill>
              <a:latin typeface="Calibri (corpo)"/>
            </a:endParaRPr>
          </a:p>
          <a:p>
            <a:pPr algn="just"/>
            <a:endParaRPr lang="it-IT" altLang="it-IT" sz="1400" dirty="0" smtClean="0">
              <a:solidFill>
                <a:srgbClr val="002060"/>
              </a:solidFill>
              <a:latin typeface="Calibri (corpo)"/>
            </a:endParaRPr>
          </a:p>
          <a:p>
            <a:pPr algn="just"/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  <a:p>
            <a:pPr algn="just"/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- verificare e,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in termini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di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competenze che presidiano le stesse attività di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lavoro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, mettere a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confronto i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contenuti professionali (competenze e profili) descritti nei diversi Repertori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regionali</a:t>
            </a:r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  <a:p>
            <a:pPr algn="just"/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  <a:p>
            <a:pPr algn="just"/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- rendere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leggibili e riconoscibili i contenuti professionali sulla base di una comune rappresentazione del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lavoro</a:t>
            </a:r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  <a:p>
            <a:pPr algn="just"/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  <a:p>
            <a:pPr algn="just"/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- disporre </a:t>
            </a:r>
            <a:r>
              <a:rPr lang="it-IT" altLang="it-IT" sz="1400" dirty="0">
                <a:solidFill>
                  <a:srgbClr val="002060"/>
                </a:solidFill>
                <a:latin typeface="Calibri (corpo)"/>
              </a:rPr>
              <a:t>di un parametro di prestazione professionale per costruire prove di valutazione </a:t>
            </a:r>
            <a:r>
              <a:rPr lang="it-IT" altLang="it-IT" sz="1400" dirty="0" smtClean="0">
                <a:solidFill>
                  <a:srgbClr val="002060"/>
                </a:solidFill>
                <a:latin typeface="Calibri (corpo)"/>
              </a:rPr>
              <a:t>congruenti</a:t>
            </a:r>
            <a:endParaRPr lang="it-IT" altLang="it-IT" sz="1400" dirty="0">
              <a:solidFill>
                <a:srgbClr val="002060"/>
              </a:solidFill>
              <a:latin typeface="Calibri (corpo)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6865" y="2045208"/>
            <a:ext cx="5482169" cy="764647"/>
          </a:xfrm>
          <a:prstGeom prst="rect">
            <a:avLst/>
          </a:prstGeom>
        </p:spPr>
      </p:pic>
      <p:sp>
        <p:nvSpPr>
          <p:cNvPr id="12" name="Ovale 11"/>
          <p:cNvSpPr/>
          <p:nvPr/>
        </p:nvSpPr>
        <p:spPr>
          <a:xfrm>
            <a:off x="5681161" y="2401594"/>
            <a:ext cx="1113576" cy="60268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15940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1275</Words>
  <Application>Microsoft Office PowerPoint</Application>
  <PresentationFormat>Widescreen</PresentationFormat>
  <Paragraphs>121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(corpo)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Roberta Giangiorgi</dc:creator>
  <cp:lastModifiedBy>Daniela Conte</cp:lastModifiedBy>
  <cp:revision>28</cp:revision>
  <cp:lastPrinted>2018-10-11T14:40:23Z</cp:lastPrinted>
  <dcterms:created xsi:type="dcterms:W3CDTF">2018-10-10T13:51:15Z</dcterms:created>
  <dcterms:modified xsi:type="dcterms:W3CDTF">2019-01-10T10:45:46Z</dcterms:modified>
</cp:coreProperties>
</file>