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300" r:id="rId3"/>
    <p:sldId id="315" r:id="rId4"/>
    <p:sldId id="305" r:id="rId5"/>
    <p:sldId id="321" r:id="rId6"/>
    <p:sldId id="323" r:id="rId7"/>
    <p:sldId id="324" r:id="rId8"/>
    <p:sldId id="314" r:id="rId9"/>
    <p:sldId id="302" r:id="rId10"/>
    <p:sldId id="322" r:id="rId11"/>
    <p:sldId id="313" r:id="rId12"/>
    <p:sldId id="316" r:id="rId13"/>
    <p:sldId id="317" r:id="rId14"/>
    <p:sldId id="318" r:id="rId15"/>
    <p:sldId id="327" r:id="rId16"/>
    <p:sldId id="325" r:id="rId17"/>
    <p:sldId id="326" r:id="rId18"/>
  </p:sldIdLst>
  <p:sldSz cx="9144000" cy="6858000" type="screen4x3"/>
  <p:notesSz cx="6797675" cy="9982200"/>
  <p:defaultTex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A1F9FD"/>
    <a:srgbClr val="FFCC99"/>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cs typeface="Arial" charset="0"/>
              </a:defRPr>
            </a:lvl1pPr>
          </a:lstStyle>
          <a:p>
            <a:pPr>
              <a:defRPr/>
            </a:pPr>
            <a:endParaRPr lang="it-IT" altLang="en-US"/>
          </a:p>
        </p:txBody>
      </p:sp>
      <p:sp>
        <p:nvSpPr>
          <p:cNvPr id="6147" name="Rectangle 3"/>
          <p:cNvSpPr>
            <a:spLocks noGrp="1" noChangeArrowheads="1"/>
          </p:cNvSpPr>
          <p:nvPr>
            <p:ph type="dt" idx="1"/>
          </p:nvPr>
        </p:nvSpPr>
        <p:spPr bwMode="auto">
          <a:xfrm>
            <a:off x="3849688" y="0"/>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cs typeface="Arial" charset="0"/>
              </a:defRPr>
            </a:lvl1pPr>
          </a:lstStyle>
          <a:p>
            <a:pPr>
              <a:defRPr/>
            </a:pPr>
            <a:endParaRPr lang="it-IT" altLang="en-US"/>
          </a:p>
        </p:txBody>
      </p:sp>
      <p:sp>
        <p:nvSpPr>
          <p:cNvPr id="16388" name="Rectangle 4"/>
          <p:cNvSpPr>
            <a:spLocks noGrp="1" noRot="1" noChangeAspect="1" noChangeArrowheads="1" noTextEdit="1"/>
          </p:cNvSpPr>
          <p:nvPr>
            <p:ph type="sldImg" idx="2"/>
          </p:nvPr>
        </p:nvSpPr>
        <p:spPr bwMode="auto">
          <a:xfrm>
            <a:off x="903288" y="749300"/>
            <a:ext cx="4991100" cy="37433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a:extLst>
        </p:spPr>
      </p:sp>
      <p:sp>
        <p:nvSpPr>
          <p:cNvPr id="6149" name="Rectangle 5"/>
          <p:cNvSpPr>
            <a:spLocks noGrp="1" noChangeArrowheads="1"/>
          </p:cNvSpPr>
          <p:nvPr>
            <p:ph type="body" sz="quarter" idx="3"/>
          </p:nvPr>
        </p:nvSpPr>
        <p:spPr bwMode="auto">
          <a:xfrm>
            <a:off x="679450" y="4741863"/>
            <a:ext cx="5438775" cy="449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en-US" noProof="0"/>
              <a:t>Fare clic per modificare gli stili del testo dello schema</a:t>
            </a:r>
          </a:p>
          <a:p>
            <a:pPr lvl="1"/>
            <a:r>
              <a:rPr lang="it-IT" altLang="en-US" noProof="0"/>
              <a:t>Secondo livello</a:t>
            </a:r>
          </a:p>
          <a:p>
            <a:pPr lvl="2"/>
            <a:r>
              <a:rPr lang="it-IT" altLang="en-US" noProof="0"/>
              <a:t>Terzo livello</a:t>
            </a:r>
          </a:p>
          <a:p>
            <a:pPr lvl="3"/>
            <a:r>
              <a:rPr lang="it-IT" altLang="en-US" noProof="0"/>
              <a:t>Quarto livello</a:t>
            </a:r>
          </a:p>
          <a:p>
            <a:pPr lvl="4"/>
            <a:r>
              <a:rPr lang="it-IT" altLang="en-US" noProof="0"/>
              <a:t>Quinto livello</a:t>
            </a:r>
          </a:p>
        </p:txBody>
      </p:sp>
      <p:sp>
        <p:nvSpPr>
          <p:cNvPr id="6150" name="Rectangle 6"/>
          <p:cNvSpPr>
            <a:spLocks noGrp="1" noChangeArrowheads="1"/>
          </p:cNvSpPr>
          <p:nvPr>
            <p:ph type="ftr" sz="quarter" idx="4"/>
          </p:nvPr>
        </p:nvSpPr>
        <p:spPr bwMode="auto">
          <a:xfrm>
            <a:off x="0" y="9482138"/>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cs typeface="Arial" charset="0"/>
              </a:defRPr>
            </a:lvl1pPr>
          </a:lstStyle>
          <a:p>
            <a:pPr>
              <a:defRPr/>
            </a:pPr>
            <a:endParaRPr lang="it-IT" altLang="en-US"/>
          </a:p>
        </p:txBody>
      </p:sp>
      <p:sp>
        <p:nvSpPr>
          <p:cNvPr id="6151" name="Rectangle 7"/>
          <p:cNvSpPr>
            <a:spLocks noGrp="1" noChangeArrowheads="1"/>
          </p:cNvSpPr>
          <p:nvPr>
            <p:ph type="sldNum" sz="quarter" idx="5"/>
          </p:nvPr>
        </p:nvSpPr>
        <p:spPr bwMode="auto">
          <a:xfrm>
            <a:off x="3849688" y="9482138"/>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2F5D447-E45D-41AD-853B-53FC95B93349}" type="slidenum">
              <a:rPr lang="it-IT" altLang="en-US"/>
              <a:pPr>
                <a:defRPr/>
              </a:pPr>
              <a:t>‹N›</a:t>
            </a:fld>
            <a:endParaRPr lang="it-IT" altLang="en-US"/>
          </a:p>
        </p:txBody>
      </p:sp>
    </p:spTree>
    <p:extLst>
      <p:ext uri="{BB962C8B-B14F-4D97-AF65-F5344CB8AC3E}">
        <p14:creationId xmlns:p14="http://schemas.microsoft.com/office/powerpoint/2010/main" val="37953511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EDA12431-8DE1-425D-848F-6CEB6BD3E238}" type="slidenum">
              <a:rPr lang="it-IT" altLang="en-US" smtClean="0"/>
              <a:pPr eaLnBrk="1" hangingPunct="1">
                <a:spcBef>
                  <a:spcPct val="0"/>
                </a:spcBef>
                <a:defRPr/>
              </a:pPr>
              <a:t>2</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3858379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0368F9BE-4124-43E2-8F83-8CB03CC3DF6F}" type="slidenum">
              <a:rPr lang="it-IT" altLang="en-US" smtClean="0">
                <a:solidFill>
                  <a:srgbClr val="000000"/>
                </a:solidFill>
              </a:rPr>
              <a:pPr eaLnBrk="1" hangingPunct="1">
                <a:spcBef>
                  <a:spcPct val="0"/>
                </a:spcBef>
                <a:defRPr/>
              </a:pPr>
              <a:t>11</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30776659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C850ADE9-DE0C-41F8-9F41-CB9E689D9C39}" type="slidenum">
              <a:rPr lang="it-IT" altLang="en-US" smtClean="0">
                <a:solidFill>
                  <a:srgbClr val="000000"/>
                </a:solidFill>
              </a:rPr>
              <a:pPr eaLnBrk="1" hangingPunct="1">
                <a:spcBef>
                  <a:spcPct val="0"/>
                </a:spcBef>
                <a:defRPr/>
              </a:pPr>
              <a:t>12</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1922534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BEAF9E06-2335-4E40-B76E-8F501A680CBF}" type="slidenum">
              <a:rPr lang="it-IT" altLang="en-US" smtClean="0"/>
              <a:pPr eaLnBrk="1" hangingPunct="1">
                <a:spcBef>
                  <a:spcPct val="0"/>
                </a:spcBef>
                <a:defRPr/>
              </a:pPr>
              <a:t>13</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3034325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68295B45-A380-4D95-B697-014ABA2FBA65}" type="slidenum">
              <a:rPr lang="it-IT" altLang="en-US" smtClean="0">
                <a:solidFill>
                  <a:srgbClr val="000000"/>
                </a:solidFill>
              </a:rPr>
              <a:pPr eaLnBrk="1" hangingPunct="1">
                <a:spcBef>
                  <a:spcPct val="0"/>
                </a:spcBef>
                <a:defRPr/>
              </a:pPr>
              <a:t>14</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192919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957A08C7-EA65-4D51-8E78-259363DECC81}" type="slidenum">
              <a:rPr lang="it-IT" altLang="en-US" smtClean="0"/>
              <a:pPr eaLnBrk="1" hangingPunct="1">
                <a:spcBef>
                  <a:spcPct val="0"/>
                </a:spcBef>
                <a:defRPr/>
              </a:pPr>
              <a:t>15</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3286551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5C991CBC-7DDA-4BBA-A639-FA22AB396CF3}" type="slidenum">
              <a:rPr lang="it-IT" altLang="en-US" smtClean="0">
                <a:solidFill>
                  <a:srgbClr val="000000"/>
                </a:solidFill>
              </a:rPr>
              <a:pPr eaLnBrk="1" hangingPunct="1">
                <a:spcBef>
                  <a:spcPct val="0"/>
                </a:spcBef>
                <a:defRPr/>
              </a:pPr>
              <a:t>16</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960262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812C7A78-0B16-4D6B-AFD2-6595D59A557A}" type="slidenum">
              <a:rPr lang="it-IT" altLang="en-US" smtClean="0">
                <a:solidFill>
                  <a:srgbClr val="000000"/>
                </a:solidFill>
              </a:rPr>
              <a:pPr eaLnBrk="1" hangingPunct="1">
                <a:spcBef>
                  <a:spcPct val="0"/>
                </a:spcBef>
                <a:defRPr/>
              </a:pPr>
              <a:t>17</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460427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527EA4A4-8DFE-463E-BF3D-7B19946B5217}" type="slidenum">
              <a:rPr lang="it-IT" altLang="en-US" smtClean="0">
                <a:solidFill>
                  <a:srgbClr val="000000"/>
                </a:solidFill>
              </a:rPr>
              <a:pPr eaLnBrk="1" hangingPunct="1">
                <a:spcBef>
                  <a:spcPct val="0"/>
                </a:spcBef>
                <a:defRPr/>
              </a:pPr>
              <a:t>3</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1189417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641E682E-5023-4302-B592-44288DFE01BC}" type="slidenum">
              <a:rPr lang="it-IT" altLang="en-US" smtClean="0"/>
              <a:pPr eaLnBrk="1" hangingPunct="1">
                <a:spcBef>
                  <a:spcPct val="0"/>
                </a:spcBef>
                <a:defRPr/>
              </a:pPr>
              <a:t>4</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3409990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B22BFBA1-14B2-48C0-AD40-C2CB165A0AED}" type="slidenum">
              <a:rPr lang="it-IT" altLang="en-US" smtClean="0"/>
              <a:pPr eaLnBrk="1" hangingPunct="1">
                <a:spcBef>
                  <a:spcPct val="0"/>
                </a:spcBef>
                <a:defRPr/>
              </a:pPr>
              <a:t>5</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961903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5F961980-8C93-453F-934D-9E750921C487}" type="slidenum">
              <a:rPr lang="it-IT" altLang="en-US" smtClean="0"/>
              <a:pPr eaLnBrk="1" hangingPunct="1">
                <a:spcBef>
                  <a:spcPct val="0"/>
                </a:spcBef>
                <a:defRPr/>
              </a:pPr>
              <a:t>6</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352141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1F91E074-D1B1-4084-80E7-7B3FE6E75B2D}" type="slidenum">
              <a:rPr lang="it-IT" altLang="en-US" smtClean="0"/>
              <a:pPr eaLnBrk="1" hangingPunct="1">
                <a:spcBef>
                  <a:spcPct val="0"/>
                </a:spcBef>
                <a:defRPr/>
              </a:pPr>
              <a:t>7</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397315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ED2925BE-EEAE-4CCF-9D25-7E9A4D4BE3BF}" type="slidenum">
              <a:rPr lang="it-IT" altLang="en-US" smtClean="0">
                <a:solidFill>
                  <a:srgbClr val="000000"/>
                </a:solidFill>
              </a:rPr>
              <a:pPr eaLnBrk="1" hangingPunct="1">
                <a:spcBef>
                  <a:spcPct val="0"/>
                </a:spcBef>
                <a:defRPr/>
              </a:pPr>
              <a:t>8</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1820766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BBB880A4-095F-44B7-ADCE-7F6F66DEBEA3}" type="slidenum">
              <a:rPr lang="it-IT" altLang="en-US" smtClean="0">
                <a:solidFill>
                  <a:srgbClr val="000000"/>
                </a:solidFill>
              </a:rPr>
              <a:pPr eaLnBrk="1" hangingPunct="1">
                <a:spcBef>
                  <a:spcPct val="0"/>
                </a:spcBef>
                <a:defRPr/>
              </a:pPr>
              <a:t>9</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3165994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269126F6-6A95-40EB-8F0B-0F6E33F2CB4A}" type="slidenum">
              <a:rPr lang="it-IT" altLang="en-US" smtClean="0"/>
              <a:pPr eaLnBrk="1" hangingPunct="1">
                <a:spcBef>
                  <a:spcPct val="0"/>
                </a:spcBef>
                <a:defRPr/>
              </a:pPr>
              <a:t>10</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153482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endParaRPr lang="en-US"/>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40A67645-2A21-4042-83D3-300B06C0CAE6}" type="slidenum">
              <a:rPr lang="it-IT" altLang="en-US"/>
              <a:pPr>
                <a:defRPr/>
              </a:pPr>
              <a:t>‹N›</a:t>
            </a:fld>
            <a:endParaRPr lang="it-IT" altLang="en-US"/>
          </a:p>
        </p:txBody>
      </p:sp>
    </p:spTree>
    <p:extLst>
      <p:ext uri="{BB962C8B-B14F-4D97-AF65-F5344CB8AC3E}">
        <p14:creationId xmlns:p14="http://schemas.microsoft.com/office/powerpoint/2010/main" val="3807779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47D138C1-D7A7-4815-9764-1FF70B3D05BE}" type="slidenum">
              <a:rPr lang="it-IT" altLang="en-US"/>
              <a:pPr>
                <a:defRPr/>
              </a:pPr>
              <a:t>‹N›</a:t>
            </a:fld>
            <a:endParaRPr lang="it-IT" altLang="en-US"/>
          </a:p>
        </p:txBody>
      </p:sp>
    </p:spTree>
    <p:extLst>
      <p:ext uri="{BB962C8B-B14F-4D97-AF65-F5344CB8AC3E}">
        <p14:creationId xmlns:p14="http://schemas.microsoft.com/office/powerpoint/2010/main" val="4229099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endParaRPr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D035BF69-C27E-45C7-B972-A9233C0E6912}" type="slidenum">
              <a:rPr lang="it-IT" altLang="en-US"/>
              <a:pPr>
                <a:defRPr/>
              </a:pPr>
              <a:t>‹N›</a:t>
            </a:fld>
            <a:endParaRPr lang="it-IT" altLang="en-US"/>
          </a:p>
        </p:txBody>
      </p:sp>
    </p:spTree>
    <p:extLst>
      <p:ext uri="{BB962C8B-B14F-4D97-AF65-F5344CB8AC3E}">
        <p14:creationId xmlns:p14="http://schemas.microsoft.com/office/powerpoint/2010/main" val="3840860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a:t>Fare clic per modificare lo stile del titolo</a:t>
            </a:r>
            <a:endParaRPr lang="en-US"/>
          </a:p>
        </p:txBody>
      </p:sp>
      <p:sp>
        <p:nvSpPr>
          <p:cNvPr id="3" name="Segnaposto tabella 2"/>
          <p:cNvSpPr>
            <a:spLocks noGrp="1"/>
          </p:cNvSpPr>
          <p:nvPr>
            <p:ph type="tbl"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A3DF1F95-CA01-419B-8808-9F9413D25CC8}" type="slidenum">
              <a:rPr lang="it-IT" altLang="en-US"/>
              <a:pPr>
                <a:defRPr/>
              </a:pPr>
              <a:t>‹N›</a:t>
            </a:fld>
            <a:endParaRPr lang="it-IT" altLang="en-US"/>
          </a:p>
        </p:txBody>
      </p:sp>
    </p:spTree>
    <p:extLst>
      <p:ext uri="{BB962C8B-B14F-4D97-AF65-F5344CB8AC3E}">
        <p14:creationId xmlns:p14="http://schemas.microsoft.com/office/powerpoint/2010/main" val="2038154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0186FEF6-9CEB-43E5-9369-AA4F14D78E95}" type="slidenum">
              <a:rPr lang="it-IT" altLang="en-US"/>
              <a:pPr>
                <a:defRPr/>
              </a:pPr>
              <a:t>‹N›</a:t>
            </a:fld>
            <a:endParaRPr lang="it-IT" altLang="en-US"/>
          </a:p>
        </p:txBody>
      </p:sp>
    </p:spTree>
    <p:extLst>
      <p:ext uri="{BB962C8B-B14F-4D97-AF65-F5344CB8AC3E}">
        <p14:creationId xmlns:p14="http://schemas.microsoft.com/office/powerpoint/2010/main" val="1810589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endParaRPr lang="en-US"/>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B073E0E0-713C-4375-AEF9-81BED458A8E9}" type="slidenum">
              <a:rPr lang="it-IT" altLang="en-US"/>
              <a:pPr>
                <a:defRPr/>
              </a:pPr>
              <a:t>‹N›</a:t>
            </a:fld>
            <a:endParaRPr lang="it-IT" altLang="en-US"/>
          </a:p>
        </p:txBody>
      </p:sp>
    </p:spTree>
    <p:extLst>
      <p:ext uri="{BB962C8B-B14F-4D97-AF65-F5344CB8AC3E}">
        <p14:creationId xmlns:p14="http://schemas.microsoft.com/office/powerpoint/2010/main" val="1557292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BAB65EB9-A22F-4545-A909-DA82E87B3430}" type="slidenum">
              <a:rPr lang="it-IT" altLang="en-US"/>
              <a:pPr>
                <a:defRPr/>
              </a:pPr>
              <a:t>‹N›</a:t>
            </a:fld>
            <a:endParaRPr lang="it-IT" altLang="en-US"/>
          </a:p>
        </p:txBody>
      </p:sp>
    </p:spTree>
    <p:extLst>
      <p:ext uri="{BB962C8B-B14F-4D97-AF65-F5344CB8AC3E}">
        <p14:creationId xmlns:p14="http://schemas.microsoft.com/office/powerpoint/2010/main" val="567741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endParaRPr lang="en-US"/>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9" name="Rectangle 6"/>
          <p:cNvSpPr>
            <a:spLocks noGrp="1" noChangeArrowheads="1"/>
          </p:cNvSpPr>
          <p:nvPr>
            <p:ph type="sldNum" sz="quarter" idx="12"/>
          </p:nvPr>
        </p:nvSpPr>
        <p:spPr>
          <a:ln/>
        </p:spPr>
        <p:txBody>
          <a:bodyPr/>
          <a:lstStyle>
            <a:lvl1pPr>
              <a:defRPr/>
            </a:lvl1pPr>
          </a:lstStyle>
          <a:p>
            <a:pPr>
              <a:defRPr/>
            </a:pPr>
            <a:fld id="{7C874805-E648-44B3-B1F0-0731ABFA8DCA}" type="slidenum">
              <a:rPr lang="it-IT" altLang="en-US"/>
              <a:pPr>
                <a:defRPr/>
              </a:pPr>
              <a:t>‹N›</a:t>
            </a:fld>
            <a:endParaRPr lang="it-IT" altLang="en-US"/>
          </a:p>
        </p:txBody>
      </p:sp>
    </p:spTree>
    <p:extLst>
      <p:ext uri="{BB962C8B-B14F-4D97-AF65-F5344CB8AC3E}">
        <p14:creationId xmlns:p14="http://schemas.microsoft.com/office/powerpoint/2010/main" val="4158387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5" name="Rectangle 6"/>
          <p:cNvSpPr>
            <a:spLocks noGrp="1" noChangeArrowheads="1"/>
          </p:cNvSpPr>
          <p:nvPr>
            <p:ph type="sldNum" sz="quarter" idx="12"/>
          </p:nvPr>
        </p:nvSpPr>
        <p:spPr>
          <a:ln/>
        </p:spPr>
        <p:txBody>
          <a:bodyPr/>
          <a:lstStyle>
            <a:lvl1pPr>
              <a:defRPr/>
            </a:lvl1pPr>
          </a:lstStyle>
          <a:p>
            <a:pPr>
              <a:defRPr/>
            </a:pPr>
            <a:fld id="{BC4920BC-82D5-430C-9DAD-DFE59A877462}" type="slidenum">
              <a:rPr lang="it-IT" altLang="en-US"/>
              <a:pPr>
                <a:defRPr/>
              </a:pPr>
              <a:t>‹N›</a:t>
            </a:fld>
            <a:endParaRPr lang="it-IT" altLang="en-US"/>
          </a:p>
        </p:txBody>
      </p:sp>
    </p:spTree>
    <p:extLst>
      <p:ext uri="{BB962C8B-B14F-4D97-AF65-F5344CB8AC3E}">
        <p14:creationId xmlns:p14="http://schemas.microsoft.com/office/powerpoint/2010/main" val="2024206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4" name="Rectangle 6"/>
          <p:cNvSpPr>
            <a:spLocks noGrp="1" noChangeArrowheads="1"/>
          </p:cNvSpPr>
          <p:nvPr>
            <p:ph type="sldNum" sz="quarter" idx="12"/>
          </p:nvPr>
        </p:nvSpPr>
        <p:spPr>
          <a:ln/>
        </p:spPr>
        <p:txBody>
          <a:bodyPr/>
          <a:lstStyle>
            <a:lvl1pPr>
              <a:defRPr/>
            </a:lvl1pPr>
          </a:lstStyle>
          <a:p>
            <a:pPr>
              <a:defRPr/>
            </a:pPr>
            <a:fld id="{C8090FE3-A5D4-46E8-BB88-FBFF40E2EDA3}" type="slidenum">
              <a:rPr lang="it-IT" altLang="en-US"/>
              <a:pPr>
                <a:defRPr/>
              </a:pPr>
              <a:t>‹N›</a:t>
            </a:fld>
            <a:endParaRPr lang="it-IT" altLang="en-US"/>
          </a:p>
        </p:txBody>
      </p:sp>
    </p:spTree>
    <p:extLst>
      <p:ext uri="{BB962C8B-B14F-4D97-AF65-F5344CB8AC3E}">
        <p14:creationId xmlns:p14="http://schemas.microsoft.com/office/powerpoint/2010/main" val="3189146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endParaRPr lang="en-US"/>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36505618-B516-4575-AC66-38D19C98D68F}" type="slidenum">
              <a:rPr lang="it-IT" altLang="en-US"/>
              <a:pPr>
                <a:defRPr/>
              </a:pPr>
              <a:t>‹N›</a:t>
            </a:fld>
            <a:endParaRPr lang="it-IT" altLang="en-US"/>
          </a:p>
        </p:txBody>
      </p:sp>
    </p:spTree>
    <p:extLst>
      <p:ext uri="{BB962C8B-B14F-4D97-AF65-F5344CB8AC3E}">
        <p14:creationId xmlns:p14="http://schemas.microsoft.com/office/powerpoint/2010/main" val="2443984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endParaRPr lang="en-US"/>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956907C4-8423-43E6-B373-A152C228F309}" type="slidenum">
              <a:rPr lang="it-IT" altLang="en-US"/>
              <a:pPr>
                <a:defRPr/>
              </a:pPr>
              <a:t>‹N›</a:t>
            </a:fld>
            <a:endParaRPr lang="it-IT" altLang="en-US"/>
          </a:p>
        </p:txBody>
      </p:sp>
    </p:spTree>
    <p:extLst>
      <p:ext uri="{BB962C8B-B14F-4D97-AF65-F5344CB8AC3E}">
        <p14:creationId xmlns:p14="http://schemas.microsoft.com/office/powerpoint/2010/main" val="2482870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ea typeface="+mn-ea"/>
              </a:defRPr>
            </a:lvl1pPr>
          </a:lstStyle>
          <a:p>
            <a:pPr>
              <a:defRPr/>
            </a:pPr>
            <a:endParaRPr lang="it-IT"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n-ea"/>
              </a:defRPr>
            </a:lvl1pPr>
          </a:lstStyle>
          <a:p>
            <a:pPr>
              <a:defRPr/>
            </a:pPr>
            <a:endParaRPr lang="it-IT"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8464B700-91EE-4BCB-9D25-68E12FEB7A00}" type="slidenum">
              <a:rPr lang="it-IT" altLang="en-US"/>
              <a:pPr>
                <a:defRPr/>
              </a:pPr>
              <a:t>‹N›</a:t>
            </a:fld>
            <a:endParaRPr lang="it-IT"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2pPr>
      <a:lvl3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3pPr>
      <a:lvl4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4pPr>
      <a:lvl5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2420938"/>
            <a:ext cx="7772400" cy="1944687"/>
          </a:xfrm>
        </p:spPr>
        <p:txBody>
          <a:bodyPr/>
          <a:lstStyle/>
          <a:p>
            <a:pPr eaLnBrk="1" hangingPunct="1">
              <a:defRPr/>
            </a:pPr>
            <a:r>
              <a:rPr lang="it-IT" altLang="en-US" dirty="0" smtClean="0">
                <a:ea typeface="ＭＳ Ｐゴシック" pitchFamily="34" charset="-128"/>
              </a:rPr>
              <a:t>Le </a:t>
            </a:r>
            <a:r>
              <a:rPr lang="it-IT" altLang="en-US" dirty="0">
                <a:ea typeface="ＭＳ Ｐゴシック" pitchFamily="34" charset="-128"/>
              </a:rPr>
              <a:t>verifiche di ammissibilità della spesa al tempo dei costi standard</a:t>
            </a:r>
            <a:r>
              <a:rPr lang="it-IT" altLang="en-US" sz="1200" dirty="0">
                <a:ea typeface="ＭＳ Ｐゴシック" pitchFamily="34" charset="-128"/>
              </a:rPr>
              <a:t/>
            </a:r>
            <a:br>
              <a:rPr lang="it-IT" altLang="en-US" sz="1200" dirty="0">
                <a:ea typeface="ＭＳ Ｐゴシック" pitchFamily="34" charset="-128"/>
              </a:rPr>
            </a:br>
            <a:r>
              <a:rPr lang="it-IT" altLang="en-US" dirty="0">
                <a:ea typeface="ＭＳ Ｐゴシック" pitchFamily="34" charset="-128"/>
              </a:rPr>
              <a:t/>
            </a:r>
            <a:br>
              <a:rPr lang="it-IT" altLang="en-US" dirty="0">
                <a:ea typeface="ＭＳ Ｐゴシック" pitchFamily="34" charset="-128"/>
              </a:rPr>
            </a:br>
            <a:r>
              <a:rPr lang="it-IT" altLang="en-US" sz="2400" dirty="0">
                <a:ea typeface="ＭＳ Ｐゴシック" pitchFamily="34" charset="-128"/>
              </a:rPr>
              <a:t>(28 Febbraio 2017) </a:t>
            </a:r>
            <a:br>
              <a:rPr lang="it-IT" altLang="en-US" sz="2400" dirty="0">
                <a:ea typeface="ＭＳ Ｐゴシック" pitchFamily="34" charset="-128"/>
              </a:rPr>
            </a:br>
            <a:r>
              <a:rPr lang="it-IT" altLang="en-US" sz="2400" dirty="0">
                <a:ea typeface="ＭＳ Ｐゴシック" pitchFamily="34" charset="-128"/>
              </a:rPr>
              <a:t/>
            </a:r>
            <a:br>
              <a:rPr lang="it-IT" altLang="en-US" sz="2400" dirty="0">
                <a:ea typeface="ＭＳ Ｐゴシック" pitchFamily="34" charset="-128"/>
              </a:rPr>
            </a:br>
            <a:endParaRPr lang="it-IT" altLang="en-US" sz="2400" i="1" dirty="0">
              <a:effectLst>
                <a:outerShdw blurRad="38100" dist="38100" dir="2700000" algn="tl">
                  <a:srgbClr val="C0C0C0"/>
                </a:outerShdw>
              </a:effectLst>
              <a:ea typeface="ＭＳ Ｐゴシック"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79438" y="1138238"/>
            <a:ext cx="8229600" cy="777875"/>
          </a:xfrm>
        </p:spPr>
        <p:txBody>
          <a:bodyPr/>
          <a:lstStyle/>
          <a:p>
            <a:pPr eaLnBrk="1" hangingPunct="1">
              <a:defRPr/>
            </a:pPr>
            <a:r>
              <a:rPr lang="it-IT" sz="3600" b="1" dirty="0">
                <a:solidFill>
                  <a:schemeClr val="accent2">
                    <a:lumMod val="75000"/>
                  </a:schemeClr>
                </a:solidFill>
                <a:ea typeface="ＭＳ Ｐゴシック" charset="0"/>
              </a:rPr>
              <a:t>Verifiche amministrative delle domande di rimborso</a:t>
            </a:r>
          </a:p>
        </p:txBody>
      </p:sp>
      <p:sp>
        <p:nvSpPr>
          <p:cNvPr id="26627" name="CasellaDiTesto 9"/>
          <p:cNvSpPr txBox="1">
            <a:spLocks noChangeArrowheads="1"/>
          </p:cNvSpPr>
          <p:nvPr/>
        </p:nvSpPr>
        <p:spPr bwMode="auto">
          <a:xfrm>
            <a:off x="900113" y="2492375"/>
            <a:ext cx="7459662"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a:solidFill>
                  <a:srgbClr val="000000"/>
                </a:solidFill>
              </a:rPr>
              <a:t>essenzialmente svolte su domande di pagamento presentate attraverso sistemi informativi web presentano una sempre maggiore componente di controllo informativo-informatico, ma resta sempre preponderante il ruolo dell’operatore per l’esame delle scansioni digitali dei registri e per quelle legate all’informazione e pubblicità</a:t>
            </a:r>
          </a:p>
        </p:txBody>
      </p:sp>
      <p:sp>
        <p:nvSpPr>
          <p:cNvPr id="26628" name="CasellaDiTesto 9"/>
          <p:cNvSpPr txBox="1">
            <a:spLocks noChangeArrowheads="1"/>
          </p:cNvSpPr>
          <p:nvPr/>
        </p:nvSpPr>
        <p:spPr bwMode="auto">
          <a:xfrm>
            <a:off x="900113" y="4797425"/>
            <a:ext cx="74596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a:solidFill>
                  <a:srgbClr val="000000"/>
                </a:solidFill>
              </a:rPr>
              <a:t>progressivamente semplificato il riscontro delle UCS a processo grazie all’informatizzazione dei registri</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500"/>
                                        <p:tgtEl>
                                          <p:spTgt spid="266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fade">
                                      <p:cBhvr>
                                        <p:cTn id="12" dur="500"/>
                                        <p:tgtEl>
                                          <p:spTgt spid="2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P spid="2662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0825" y="836613"/>
            <a:ext cx="8712200" cy="1143000"/>
          </a:xfrm>
        </p:spPr>
        <p:txBody>
          <a:bodyPr/>
          <a:lstStyle/>
          <a:p>
            <a:pPr eaLnBrk="1" hangingPunct="1">
              <a:defRPr/>
            </a:pPr>
            <a:r>
              <a:rPr lang="it-IT" sz="3600" b="1" dirty="0">
                <a:solidFill>
                  <a:schemeClr val="accent2">
                    <a:lumMod val="75000"/>
                  </a:schemeClr>
                </a:solidFill>
                <a:ea typeface="ＭＳ Ｐゴシック" charset="0"/>
              </a:rPr>
              <a:t>EGESIF 14-0012 par. 2.10 </a:t>
            </a:r>
            <a:br>
              <a:rPr lang="it-IT" sz="3600" b="1" dirty="0">
                <a:solidFill>
                  <a:schemeClr val="accent2">
                    <a:lumMod val="75000"/>
                  </a:schemeClr>
                </a:solidFill>
                <a:ea typeface="ＭＳ Ｐゴシック" charset="0"/>
              </a:rPr>
            </a:br>
            <a:r>
              <a:rPr lang="it-IT" sz="3200" b="1" dirty="0">
                <a:solidFill>
                  <a:schemeClr val="accent2">
                    <a:lumMod val="75000"/>
                  </a:schemeClr>
                </a:solidFill>
                <a:ea typeface="ＭＳ Ｐゴシック" charset="0"/>
              </a:rPr>
              <a:t>Opzioni semplificate in materia di costi</a:t>
            </a:r>
          </a:p>
        </p:txBody>
      </p:sp>
      <p:sp>
        <p:nvSpPr>
          <p:cNvPr id="22531" name="CasellaDiTesto 8"/>
          <p:cNvSpPr txBox="1">
            <a:spLocks noChangeArrowheads="1"/>
          </p:cNvSpPr>
          <p:nvPr/>
        </p:nvSpPr>
        <p:spPr bwMode="auto">
          <a:xfrm>
            <a:off x="468313" y="1998663"/>
            <a:ext cx="7539037"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buFontTx/>
              <a:buNone/>
            </a:pPr>
            <a:r>
              <a:rPr lang="it-IT" altLang="it-IT" sz="2400" i="1">
                <a:solidFill>
                  <a:srgbClr val="000000"/>
                </a:solidFill>
              </a:rPr>
              <a:t>Le verifiche di gestione dovranno accertare, per i costi unitari e le somme forfettarie, che le </a:t>
            </a:r>
            <a:r>
              <a:rPr lang="it-IT" altLang="it-IT" sz="2400" b="1" i="1">
                <a:solidFill>
                  <a:srgbClr val="000000"/>
                </a:solidFill>
              </a:rPr>
              <a:t>condizioni per il rimborso </a:t>
            </a:r>
            <a:r>
              <a:rPr lang="it-IT" altLang="it-IT" sz="2400" i="1">
                <a:solidFill>
                  <a:srgbClr val="000000"/>
                </a:solidFill>
              </a:rPr>
              <a:t>fissate nell’accordo tra il beneficiario e l’AdG siano state soddisfatte e che il metodo concordato sia stato applicato correttamente. </a:t>
            </a:r>
          </a:p>
          <a:p>
            <a:pPr>
              <a:buFontTx/>
              <a:buNone/>
            </a:pPr>
            <a:endParaRPr lang="it-IT" altLang="it-IT" sz="2400" i="1">
              <a:solidFill>
                <a:srgbClr val="000000"/>
              </a:solidFill>
            </a:endParaRPr>
          </a:p>
          <a:p>
            <a:pPr>
              <a:buFontTx/>
              <a:buNone/>
            </a:pPr>
            <a:r>
              <a:rPr lang="it-IT" altLang="it-IT" sz="2400" i="1">
                <a:solidFill>
                  <a:srgbClr val="000000"/>
                </a:solidFill>
              </a:rPr>
              <a:t>In particolare, per le operazioni "immateriali", l’attenzione si sposterà verso gli aspetti tecnici e fisici delle operazioni, in modo particolare sulle verifiche in loco durante il periodo di attuazione.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0825" y="1277938"/>
            <a:ext cx="8712200" cy="1143000"/>
          </a:xfrm>
        </p:spPr>
        <p:txBody>
          <a:bodyPr/>
          <a:lstStyle/>
          <a:p>
            <a:pPr eaLnBrk="1" hangingPunct="1">
              <a:defRPr/>
            </a:pPr>
            <a:r>
              <a:rPr lang="it-IT" sz="3600" b="1" dirty="0">
                <a:solidFill>
                  <a:schemeClr val="accent2">
                    <a:lumMod val="75000"/>
                  </a:schemeClr>
                </a:solidFill>
                <a:ea typeface="ＭＳ Ｐゴシック" charset="0"/>
              </a:rPr>
              <a:t>EGESIF 14-0012 par.1.6. </a:t>
            </a:r>
            <a:br>
              <a:rPr lang="it-IT" sz="3600" b="1" dirty="0">
                <a:solidFill>
                  <a:schemeClr val="accent2">
                    <a:lumMod val="75000"/>
                  </a:schemeClr>
                </a:solidFill>
                <a:ea typeface="ＭＳ Ｐゴシック" charset="0"/>
              </a:rPr>
            </a:br>
            <a:r>
              <a:rPr lang="it-IT" sz="3600" b="1" dirty="0">
                <a:solidFill>
                  <a:schemeClr val="accent2">
                    <a:lumMod val="75000"/>
                  </a:schemeClr>
                </a:solidFill>
                <a:ea typeface="ＭＳ Ｐゴシック" charset="0"/>
              </a:rPr>
              <a:t>Verifiche in loco sulle operazioni</a:t>
            </a:r>
            <a:endParaRPr lang="it-IT" sz="3200" b="1" dirty="0">
              <a:solidFill>
                <a:schemeClr val="accent2">
                  <a:lumMod val="75000"/>
                </a:schemeClr>
              </a:solidFill>
              <a:ea typeface="ＭＳ Ｐゴシック" charset="0"/>
            </a:endParaRPr>
          </a:p>
        </p:txBody>
      </p:sp>
      <p:sp>
        <p:nvSpPr>
          <p:cNvPr id="24579" name="CasellaDiTesto 8"/>
          <p:cNvSpPr txBox="1">
            <a:spLocks noChangeArrowheads="1"/>
          </p:cNvSpPr>
          <p:nvPr/>
        </p:nvSpPr>
        <p:spPr bwMode="auto">
          <a:xfrm>
            <a:off x="827088" y="2852738"/>
            <a:ext cx="7539037"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buFontTx/>
              <a:buNone/>
            </a:pPr>
            <a:r>
              <a:rPr lang="it-IT" altLang="it-IT" sz="2000" i="1">
                <a:solidFill>
                  <a:srgbClr val="000000"/>
                </a:solidFill>
              </a:rPr>
              <a:t>Generalmente occorrerà notificare le verifiche in loco affinché il beneficiario possa mettere a disposizione, al momento della verifica, il personale interessato……. Tuttavia in alcuni casi, </a:t>
            </a:r>
            <a:r>
              <a:rPr lang="it-IT" altLang="it-IT" sz="2000" b="1" i="1">
                <a:solidFill>
                  <a:srgbClr val="000000"/>
                </a:solidFill>
              </a:rPr>
              <a:t>laddove sia difficile determinare la realtà dell’operazione dopo che il progetto è stato completato, potrebbe essere opportuno condurre verifiche in loco durante la sua realizzazione e senza preavviso al beneficiario</a:t>
            </a:r>
            <a:r>
              <a:rPr lang="it-IT" altLang="it-IT" sz="2000" i="1">
                <a:solidFill>
                  <a:srgbClr val="000000"/>
                </a:solidFill>
              </a:rPr>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692150"/>
            <a:ext cx="8229600" cy="777875"/>
          </a:xfrm>
        </p:spPr>
        <p:txBody>
          <a:bodyPr/>
          <a:lstStyle/>
          <a:p>
            <a:pPr eaLnBrk="1" hangingPunct="1">
              <a:defRPr/>
            </a:pPr>
            <a:r>
              <a:rPr lang="it-IT" sz="3600" b="1" dirty="0">
                <a:solidFill>
                  <a:schemeClr val="accent2">
                    <a:lumMod val="75000"/>
                  </a:schemeClr>
                </a:solidFill>
                <a:ea typeface="ＭＳ Ｐゴシック" charset="0"/>
              </a:rPr>
              <a:t>Verifiche in loco</a:t>
            </a:r>
          </a:p>
        </p:txBody>
      </p:sp>
      <p:sp>
        <p:nvSpPr>
          <p:cNvPr id="30723" name="CasellaDiTesto 10"/>
          <p:cNvSpPr txBox="1">
            <a:spLocks noChangeArrowheads="1"/>
          </p:cNvSpPr>
          <p:nvPr/>
        </p:nvSpPr>
        <p:spPr bwMode="auto">
          <a:xfrm>
            <a:off x="639763" y="1412875"/>
            <a:ext cx="59134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a:solidFill>
                  <a:srgbClr val="000000"/>
                </a:solidFill>
              </a:rPr>
              <a:t>consapevoli della necessità di trovare riscontri reali delle attività finanziate…</a:t>
            </a:r>
          </a:p>
        </p:txBody>
      </p:sp>
      <p:sp>
        <p:nvSpPr>
          <p:cNvPr id="30724" name="CasellaDiTesto 11"/>
          <p:cNvSpPr txBox="1">
            <a:spLocks noChangeArrowheads="1"/>
          </p:cNvSpPr>
          <p:nvPr/>
        </p:nvSpPr>
        <p:spPr bwMode="auto">
          <a:xfrm>
            <a:off x="611188" y="4149725"/>
            <a:ext cx="809625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400">
                <a:solidFill>
                  <a:srgbClr val="000000"/>
                </a:solidFill>
              </a:rPr>
              <a:t>abbiamo provato a realizzare forme di verifica in loco innovative e complementari a quelle ispettive.. ed è soprattutto su questo tema che ci sembra fondamentale </a:t>
            </a:r>
          </a:p>
          <a:p>
            <a:pPr>
              <a:spcBef>
                <a:spcPct val="0"/>
              </a:spcBef>
              <a:buFontTx/>
              <a:buNone/>
            </a:pPr>
            <a:r>
              <a:rPr lang="it-IT" altLang="it-IT" sz="2400">
                <a:solidFill>
                  <a:srgbClr val="000000"/>
                </a:solidFill>
              </a:rPr>
              <a:t>lavorare insieme con le altre AdG FSE </a:t>
            </a:r>
          </a:p>
        </p:txBody>
      </p:sp>
      <p:sp>
        <p:nvSpPr>
          <p:cNvPr id="30725" name="CasellaDiTesto 8"/>
          <p:cNvSpPr txBox="1">
            <a:spLocks noChangeArrowheads="1"/>
          </p:cNvSpPr>
          <p:nvPr/>
        </p:nvSpPr>
        <p:spPr bwMode="auto">
          <a:xfrm>
            <a:off x="611188" y="3308350"/>
            <a:ext cx="64087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a:solidFill>
                  <a:srgbClr val="000000"/>
                </a:solidFill>
              </a:rPr>
              <a:t>ma anche di quanto risulti spesso inadeguato e a volte proprio irrealizzabile l’approccio ispettivo…   </a:t>
            </a:r>
          </a:p>
        </p:txBody>
      </p:sp>
      <p:sp>
        <p:nvSpPr>
          <p:cNvPr id="30726" name="CasellaDiTesto 9"/>
          <p:cNvSpPr txBox="1">
            <a:spLocks noChangeArrowheads="1"/>
          </p:cNvSpPr>
          <p:nvPr/>
        </p:nvSpPr>
        <p:spPr bwMode="auto">
          <a:xfrm>
            <a:off x="639763" y="2205038"/>
            <a:ext cx="57610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a:solidFill>
                  <a:srgbClr val="000000"/>
                </a:solidFill>
              </a:rPr>
              <a:t>che i processi tipici della formazione e dei servizi al lavoro difficilmente lasciano testimonianze materiali di cui accertare l’esistenza… </a:t>
            </a:r>
          </a:p>
        </p:txBody>
      </p:sp>
      <p:grpSp>
        <p:nvGrpSpPr>
          <p:cNvPr id="10" name="Gruppo 9"/>
          <p:cNvGrpSpPr>
            <a:grpSpLocks/>
          </p:cNvGrpSpPr>
          <p:nvPr/>
        </p:nvGrpSpPr>
        <p:grpSpPr bwMode="auto">
          <a:xfrm>
            <a:off x="6915150" y="1979613"/>
            <a:ext cx="1709738" cy="1528762"/>
            <a:chOff x="3438500" y="2635250"/>
            <a:chExt cx="1709763" cy="1528823"/>
          </a:xfrm>
        </p:grpSpPr>
        <p:pic>
          <p:nvPicPr>
            <p:cNvPr id="26632" name="Immagin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59163" y="2635250"/>
              <a:ext cx="16891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3" name="CasellaDiTesto 12"/>
            <p:cNvSpPr txBox="1">
              <a:spLocks noChangeArrowheads="1"/>
            </p:cNvSpPr>
            <p:nvPr/>
          </p:nvSpPr>
          <p:spPr bwMode="auto">
            <a:xfrm>
              <a:off x="3438500" y="3763963"/>
              <a:ext cx="14954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endParaRPr lang="it-IT" altLang="it-IT" sz="2000" b="1"/>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fade">
                                      <p:cBhvr>
                                        <p:cTn id="12" dur="500"/>
                                        <p:tgtEl>
                                          <p:spTgt spid="307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26"/>
                                        </p:tgtEl>
                                        <p:attrNameLst>
                                          <p:attrName>style.visibility</p:attrName>
                                        </p:attrNameLst>
                                      </p:cBhvr>
                                      <p:to>
                                        <p:strVal val="visible"/>
                                      </p:to>
                                    </p:set>
                                    <p:animEffect transition="in" filter="fade">
                                      <p:cBhvr>
                                        <p:cTn id="17" dur="500"/>
                                        <p:tgtEl>
                                          <p:spTgt spid="307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0725"/>
                                        </p:tgtEl>
                                        <p:attrNameLst>
                                          <p:attrName>style.visibility</p:attrName>
                                        </p:attrNameLst>
                                      </p:cBhvr>
                                      <p:to>
                                        <p:strVal val="visible"/>
                                      </p:to>
                                    </p:set>
                                    <p:animEffect transition="in" filter="fade">
                                      <p:cBhvr>
                                        <p:cTn id="22" dur="500"/>
                                        <p:tgtEl>
                                          <p:spTgt spid="3072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0724"/>
                                        </p:tgtEl>
                                        <p:attrNameLst>
                                          <p:attrName>style.visibility</p:attrName>
                                        </p:attrNameLst>
                                      </p:cBhvr>
                                      <p:to>
                                        <p:strVal val="visible"/>
                                      </p:to>
                                    </p:set>
                                    <p:animEffect transition="in" filter="fade">
                                      <p:cBhvr>
                                        <p:cTn id="27"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30724" grpId="0"/>
      <p:bldP spid="30725" grpId="0"/>
      <p:bldP spid="307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476250"/>
            <a:ext cx="8229600" cy="1143000"/>
          </a:xfrm>
        </p:spPr>
        <p:txBody>
          <a:bodyPr/>
          <a:lstStyle/>
          <a:p>
            <a:pPr eaLnBrk="1" hangingPunct="1">
              <a:defRPr/>
            </a:pPr>
            <a:r>
              <a:rPr lang="it-IT" sz="3600" b="1" dirty="0">
                <a:solidFill>
                  <a:schemeClr val="accent2">
                    <a:lumMod val="75000"/>
                  </a:schemeClr>
                </a:solidFill>
                <a:ea typeface="ＭＳ Ｐゴシック" charset="0"/>
              </a:rPr>
              <a:t>Alternative attuali e futuribili </a:t>
            </a:r>
          </a:p>
        </p:txBody>
      </p:sp>
      <p:sp>
        <p:nvSpPr>
          <p:cNvPr id="32771" name="CasellaDiTesto 10"/>
          <p:cNvSpPr txBox="1">
            <a:spLocks noChangeArrowheads="1"/>
          </p:cNvSpPr>
          <p:nvPr/>
        </p:nvSpPr>
        <p:spPr bwMode="auto">
          <a:xfrm>
            <a:off x="592138" y="1671638"/>
            <a:ext cx="78501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400">
                <a:solidFill>
                  <a:srgbClr val="000000"/>
                </a:solidFill>
              </a:rPr>
              <a:t>verifiche in loco non ispettive in forma di intervista alle figure chiave dei processi </a:t>
            </a:r>
          </a:p>
        </p:txBody>
      </p:sp>
      <p:sp>
        <p:nvSpPr>
          <p:cNvPr id="32772" name="CasellaDiTesto 9"/>
          <p:cNvSpPr txBox="1">
            <a:spLocks noChangeArrowheads="1"/>
          </p:cNvSpPr>
          <p:nvPr/>
        </p:nvSpPr>
        <p:spPr bwMode="auto">
          <a:xfrm>
            <a:off x="592138" y="3933825"/>
            <a:ext cx="761682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400">
                <a:solidFill>
                  <a:srgbClr val="000000"/>
                </a:solidFill>
              </a:rPr>
              <a:t>ma in prospettiva anche in videoconferenza </a:t>
            </a:r>
            <a:r>
              <a:rPr lang="it-IT" altLang="it-IT" sz="1800">
                <a:solidFill>
                  <a:srgbClr val="000000"/>
                </a:solidFill>
              </a:rPr>
              <a:t>(</a:t>
            </a:r>
            <a:r>
              <a:rPr lang="it-IT" altLang="it-IT" sz="1800" i="1">
                <a:solidFill>
                  <a:srgbClr val="000000"/>
                </a:solidFill>
              </a:rPr>
              <a:t>a quali condizioni una intervista o una video-conferenza tipo skype-conference può essere considerata una valida verifica in loco ?)</a:t>
            </a:r>
          </a:p>
        </p:txBody>
      </p:sp>
      <p:sp>
        <p:nvSpPr>
          <p:cNvPr id="5" name="CasellaDiTesto 9"/>
          <p:cNvSpPr txBox="1">
            <a:spLocks noChangeArrowheads="1"/>
          </p:cNvSpPr>
          <p:nvPr/>
        </p:nvSpPr>
        <p:spPr bwMode="auto">
          <a:xfrm>
            <a:off x="593725" y="2838450"/>
            <a:ext cx="76168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400">
                <a:solidFill>
                  <a:srgbClr val="000000"/>
                </a:solidFill>
              </a:rPr>
              <a:t>interviste telefoniche agli utenti e/o alle figure chiave dei processi</a:t>
            </a:r>
          </a:p>
        </p:txBody>
      </p:sp>
      <p:pic>
        <p:nvPicPr>
          <p:cNvPr id="2" name="Immagin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3850" y="5099050"/>
            <a:ext cx="15986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fade">
                                      <p:cBhvr>
                                        <p:cTn id="7" dur="500"/>
                                        <p:tgtEl>
                                          <p:spTgt spid="32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2772"/>
                                        </p:tgtEl>
                                        <p:attrNameLst>
                                          <p:attrName>style.visibility</p:attrName>
                                        </p:attrNameLst>
                                      </p:cBhvr>
                                      <p:to>
                                        <p:strVal val="visible"/>
                                      </p:to>
                                    </p:set>
                                    <p:animEffect transition="in" filter="fade">
                                      <p:cBhvr>
                                        <p:cTn id="22"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3277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4925" y="692150"/>
            <a:ext cx="9145588" cy="777875"/>
          </a:xfrm>
        </p:spPr>
        <p:txBody>
          <a:bodyPr/>
          <a:lstStyle/>
          <a:p>
            <a:pPr eaLnBrk="1" hangingPunct="1">
              <a:defRPr/>
            </a:pPr>
            <a:r>
              <a:rPr lang="it-IT" sz="3600" b="1" dirty="0">
                <a:solidFill>
                  <a:schemeClr val="accent2">
                    <a:lumMod val="75000"/>
                  </a:schemeClr>
                </a:solidFill>
                <a:ea typeface="ＭＳ Ｐゴシック" charset="0"/>
              </a:rPr>
              <a:t>Mantenere la promessa della semplificazione</a:t>
            </a:r>
          </a:p>
        </p:txBody>
      </p:sp>
      <p:sp>
        <p:nvSpPr>
          <p:cNvPr id="30723" name="CasellaDiTesto 10"/>
          <p:cNvSpPr txBox="1">
            <a:spLocks noChangeArrowheads="1"/>
          </p:cNvSpPr>
          <p:nvPr/>
        </p:nvSpPr>
        <p:spPr bwMode="auto">
          <a:xfrm>
            <a:off x="323850" y="1700213"/>
            <a:ext cx="856932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a:solidFill>
                  <a:srgbClr val="000000"/>
                </a:solidFill>
              </a:rPr>
              <a:t>il passaggio al finanziamento ad UCS ha senza dubbio comportato una rivoluzione affrontata con coraggio, ma ha forse sottovalutato le conseguenze sui controlli, immaginando che si trattasse </a:t>
            </a:r>
            <a:r>
              <a:rPr lang="it-IT" altLang="it-IT" sz="2400">
                <a:solidFill>
                  <a:srgbClr val="000000"/>
                </a:solidFill>
              </a:rPr>
              <a:t>solo</a:t>
            </a:r>
            <a:r>
              <a:rPr lang="it-IT" altLang="it-IT" sz="2000">
                <a:solidFill>
                  <a:srgbClr val="000000"/>
                </a:solidFill>
              </a:rPr>
              <a:t> di </a:t>
            </a:r>
            <a:r>
              <a:rPr lang="it-IT" altLang="it-IT" sz="2400">
                <a:solidFill>
                  <a:srgbClr val="000000"/>
                </a:solidFill>
              </a:rPr>
              <a:t>sottrarre una parte del lavoro </a:t>
            </a:r>
            <a:r>
              <a:rPr lang="it-IT" altLang="it-IT" sz="2000">
                <a:solidFill>
                  <a:srgbClr val="000000"/>
                </a:solidFill>
              </a:rPr>
              <a:t>del passato.</a:t>
            </a:r>
          </a:p>
        </p:txBody>
      </p:sp>
      <p:sp>
        <p:nvSpPr>
          <p:cNvPr id="6" name="CasellaDiTesto 11"/>
          <p:cNvSpPr txBox="1">
            <a:spLocks noChangeArrowheads="1"/>
          </p:cNvSpPr>
          <p:nvPr/>
        </p:nvSpPr>
        <p:spPr bwMode="auto">
          <a:xfrm>
            <a:off x="358775" y="3429000"/>
            <a:ext cx="8497888" cy="237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a:solidFill>
                  <a:srgbClr val="000000"/>
                </a:solidFill>
              </a:rPr>
              <a:t>Una volta consolidato il set di strumenti di finanziamento UCS, cioè da oggi, il nostro obiettivo per il futuro è quello di quello di </a:t>
            </a:r>
            <a:r>
              <a:rPr lang="it-IT" altLang="it-IT" sz="2400">
                <a:solidFill>
                  <a:srgbClr val="000000"/>
                </a:solidFill>
              </a:rPr>
              <a:t>razionalizzare le disposizioni attuative associate alle UCS </a:t>
            </a:r>
            <a:r>
              <a:rPr lang="it-IT" altLang="it-IT" sz="2000">
                <a:solidFill>
                  <a:srgbClr val="000000"/>
                </a:solidFill>
              </a:rPr>
              <a:t>per arrivare a </a:t>
            </a:r>
            <a:r>
              <a:rPr lang="it-IT" altLang="it-IT">
                <a:solidFill>
                  <a:srgbClr val="000000"/>
                </a:solidFill>
              </a:rPr>
              <a:t>verificare lo stretto indispensabile </a:t>
            </a:r>
            <a:r>
              <a:rPr lang="it-IT" altLang="it-IT" sz="2400">
                <a:solidFill>
                  <a:srgbClr val="000000"/>
                </a:solidFill>
              </a:rPr>
              <a:t>per ridurre rischi di irregolarità e mantenere alti gli standard</a:t>
            </a:r>
          </a:p>
          <a:p>
            <a:pPr>
              <a:spcBef>
                <a:spcPct val="0"/>
              </a:spcBef>
              <a:buFontTx/>
              <a:buNone/>
            </a:pPr>
            <a:r>
              <a:rPr lang="it-IT" altLang="it-IT" sz="2400">
                <a:solidFill>
                  <a:srgbClr val="000000"/>
                </a:solidFill>
              </a:rPr>
              <a:t>dei servizi offerti all’utenza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fade">
                                      <p:cBhvr>
                                        <p:cTn id="7" dur="500"/>
                                        <p:tgtEl>
                                          <p:spTgt spid="307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25450" y="404813"/>
            <a:ext cx="8229600" cy="1143000"/>
          </a:xfrm>
        </p:spPr>
        <p:txBody>
          <a:bodyPr/>
          <a:lstStyle/>
          <a:p>
            <a:pPr eaLnBrk="1" hangingPunct="1">
              <a:defRPr/>
            </a:pPr>
            <a:r>
              <a:rPr lang="it-IT" sz="3600" b="1" dirty="0">
                <a:solidFill>
                  <a:schemeClr val="accent2">
                    <a:lumMod val="75000"/>
                  </a:schemeClr>
                </a:solidFill>
                <a:ea typeface="ＭＳ Ｐゴシック" charset="0"/>
              </a:rPr>
              <a:t>Prospettive e proposte</a:t>
            </a:r>
          </a:p>
        </p:txBody>
      </p:sp>
      <p:sp>
        <p:nvSpPr>
          <p:cNvPr id="32771" name="CasellaDiTesto 10"/>
          <p:cNvSpPr txBox="1">
            <a:spLocks noChangeArrowheads="1"/>
          </p:cNvSpPr>
          <p:nvPr/>
        </p:nvSpPr>
        <p:spPr bwMode="auto">
          <a:xfrm>
            <a:off x="549275" y="1341438"/>
            <a:ext cx="7850188"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a:solidFill>
                  <a:srgbClr val="000000"/>
                </a:solidFill>
              </a:rPr>
              <a:t>l’Italia delle Regioni e del Ministero del Lavoro è stata probabilmente lo Stato Membro che ha più convintamente lavorato come apripista per il lancio della strategia UE di l’introduzione delle semplificazioni nell’attuazione dei fondi strutturali ed in particolare sulle Unità di Costi Standard nelle politiche della formazione e del lavoro…</a:t>
            </a:r>
          </a:p>
        </p:txBody>
      </p:sp>
      <p:sp>
        <p:nvSpPr>
          <p:cNvPr id="32772" name="CasellaDiTesto 10"/>
          <p:cNvSpPr txBox="1">
            <a:spLocks noChangeArrowheads="1"/>
          </p:cNvSpPr>
          <p:nvPr/>
        </p:nvSpPr>
        <p:spPr bwMode="auto">
          <a:xfrm>
            <a:off x="549275" y="3351213"/>
            <a:ext cx="7983538"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a:solidFill>
                  <a:srgbClr val="000000"/>
                </a:solidFill>
              </a:rPr>
              <a:t>Ci piacerebbe lavorare insieme </a:t>
            </a:r>
            <a:r>
              <a:rPr lang="it-IT" altLang="it-IT" sz="2400">
                <a:solidFill>
                  <a:srgbClr val="000000"/>
                </a:solidFill>
              </a:rPr>
              <a:t> a tutte le AdG regionali e nazionali ad un modello comune di semplificazione anche nelle fasi di controllo </a:t>
            </a:r>
            <a:r>
              <a:rPr lang="it-IT" altLang="it-IT" sz="2000">
                <a:solidFill>
                  <a:srgbClr val="000000"/>
                </a:solidFill>
              </a:rPr>
              <a:t>focalizzato sull’obiettivo di mantenere elevata la qualità dei servizi offerti agli utenti e che permetta di riprodurre un clima positivo per  </a:t>
            </a:r>
            <a:r>
              <a:rPr lang="it-IT" altLang="it-IT" sz="2800">
                <a:solidFill>
                  <a:srgbClr val="000000"/>
                </a:solidFill>
              </a:rPr>
              <a:t>continuare ad innovare...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3068638"/>
            <a:ext cx="8229600" cy="1143000"/>
          </a:xfrm>
        </p:spPr>
        <p:txBody>
          <a:bodyPr/>
          <a:lstStyle/>
          <a:p>
            <a:pPr eaLnBrk="1" hangingPunct="1">
              <a:defRPr/>
            </a:pPr>
            <a:r>
              <a:rPr lang="it-IT" sz="3600" b="1" dirty="0">
                <a:solidFill>
                  <a:schemeClr val="accent2">
                    <a:lumMod val="75000"/>
                  </a:schemeClr>
                </a:solidFill>
                <a:ea typeface="ＭＳ Ｐゴシック" charset="0"/>
              </a:rPr>
              <a:t>Grazie per l’attenzione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2290" name="Gruppo 4"/>
          <p:cNvGrpSpPr>
            <a:grpSpLocks/>
          </p:cNvGrpSpPr>
          <p:nvPr/>
        </p:nvGrpSpPr>
        <p:grpSpPr bwMode="auto">
          <a:xfrm>
            <a:off x="798513" y="4410075"/>
            <a:ext cx="1827212" cy="1827213"/>
            <a:chOff x="798513" y="4410075"/>
            <a:chExt cx="1565275" cy="1769924"/>
          </a:xfrm>
        </p:grpSpPr>
        <p:pic>
          <p:nvPicPr>
            <p:cNvPr id="4121" name="Immagin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1088" y="4410075"/>
              <a:ext cx="1282700"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22" name="CasellaDiTesto 13"/>
            <p:cNvSpPr txBox="1">
              <a:spLocks noChangeArrowheads="1"/>
            </p:cNvSpPr>
            <p:nvPr/>
          </p:nvSpPr>
          <p:spPr bwMode="auto">
            <a:xfrm>
              <a:off x="798513" y="5472113"/>
              <a:ext cx="15414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b="1"/>
                <a:t>sostegno </a:t>
              </a:r>
            </a:p>
            <a:p>
              <a:pPr>
                <a:spcBef>
                  <a:spcPct val="0"/>
                </a:spcBef>
                <a:buFontTx/>
                <a:buNone/>
              </a:pPr>
              <a:r>
                <a:rPr lang="it-IT" altLang="it-IT" sz="2000" b="1"/>
                <a:t>disabilità</a:t>
              </a:r>
            </a:p>
          </p:txBody>
        </p:sp>
      </p:grpSp>
      <p:grpSp>
        <p:nvGrpSpPr>
          <p:cNvPr id="6" name="Gruppo 5"/>
          <p:cNvGrpSpPr>
            <a:grpSpLocks/>
          </p:cNvGrpSpPr>
          <p:nvPr/>
        </p:nvGrpSpPr>
        <p:grpSpPr bwMode="auto">
          <a:xfrm>
            <a:off x="3203575" y="4292600"/>
            <a:ext cx="2279650" cy="1944688"/>
            <a:chOff x="2698692" y="4275138"/>
            <a:chExt cx="2280431" cy="1762437"/>
          </a:xfrm>
        </p:grpSpPr>
        <p:pic>
          <p:nvPicPr>
            <p:cNvPr id="4119" name="Immagin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70200" y="4275138"/>
              <a:ext cx="205263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20" name="CasellaDiTesto 23"/>
            <p:cNvSpPr txBox="1">
              <a:spLocks noChangeArrowheads="1"/>
            </p:cNvSpPr>
            <p:nvPr/>
          </p:nvSpPr>
          <p:spPr bwMode="auto">
            <a:xfrm>
              <a:off x="2698692" y="5637198"/>
              <a:ext cx="2280431" cy="400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FontTx/>
                <a:buNone/>
              </a:pPr>
              <a:r>
                <a:rPr lang="it-IT" altLang="it-IT" sz="2000" b="1">
                  <a:solidFill>
                    <a:srgbClr val="000000"/>
                  </a:solidFill>
                </a:rPr>
                <a:t>aula </a:t>
              </a:r>
            </a:p>
          </p:txBody>
        </p:sp>
      </p:grpSp>
      <p:grpSp>
        <p:nvGrpSpPr>
          <p:cNvPr id="3" name="Gruppo 2"/>
          <p:cNvGrpSpPr>
            <a:grpSpLocks/>
          </p:cNvGrpSpPr>
          <p:nvPr/>
        </p:nvGrpSpPr>
        <p:grpSpPr bwMode="auto">
          <a:xfrm>
            <a:off x="3438525" y="2332038"/>
            <a:ext cx="1709738" cy="1528762"/>
            <a:chOff x="3438500" y="2635250"/>
            <a:chExt cx="1709763" cy="1528823"/>
          </a:xfrm>
        </p:grpSpPr>
        <p:pic>
          <p:nvPicPr>
            <p:cNvPr id="4117" name="Immagine 1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59163" y="2635250"/>
              <a:ext cx="16891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8" name="CasellaDiTesto 12"/>
            <p:cNvSpPr txBox="1">
              <a:spLocks noChangeArrowheads="1"/>
            </p:cNvSpPr>
            <p:nvPr/>
          </p:nvSpPr>
          <p:spPr bwMode="auto">
            <a:xfrm>
              <a:off x="3438500" y="3763963"/>
              <a:ext cx="14954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b="1"/>
                <a:t>tirocinio</a:t>
              </a:r>
            </a:p>
          </p:txBody>
        </p:sp>
      </p:grpSp>
      <p:grpSp>
        <p:nvGrpSpPr>
          <p:cNvPr id="2" name="Gruppo 1"/>
          <p:cNvGrpSpPr>
            <a:grpSpLocks/>
          </p:cNvGrpSpPr>
          <p:nvPr/>
        </p:nvGrpSpPr>
        <p:grpSpPr bwMode="auto">
          <a:xfrm>
            <a:off x="827088" y="2333625"/>
            <a:ext cx="2127250" cy="1743075"/>
            <a:chOff x="827088" y="2446338"/>
            <a:chExt cx="2127250" cy="1743135"/>
          </a:xfrm>
        </p:grpSpPr>
        <p:pic>
          <p:nvPicPr>
            <p:cNvPr id="4115" name="Immagin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08050" y="2446338"/>
              <a:ext cx="14605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6" name="CasellaDiTesto 2"/>
            <p:cNvSpPr txBox="1">
              <a:spLocks noChangeArrowheads="1"/>
            </p:cNvSpPr>
            <p:nvPr/>
          </p:nvSpPr>
          <p:spPr bwMode="auto">
            <a:xfrm>
              <a:off x="827088" y="3789363"/>
              <a:ext cx="21272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b="1"/>
                <a:t>orientamento</a:t>
              </a:r>
            </a:p>
          </p:txBody>
        </p:sp>
      </p:grpSp>
      <p:grpSp>
        <p:nvGrpSpPr>
          <p:cNvPr id="12294" name="Gruppo 2"/>
          <p:cNvGrpSpPr>
            <a:grpSpLocks/>
          </p:cNvGrpSpPr>
          <p:nvPr/>
        </p:nvGrpSpPr>
        <p:grpSpPr bwMode="auto">
          <a:xfrm>
            <a:off x="6227763" y="4149725"/>
            <a:ext cx="2590800" cy="1749425"/>
            <a:chOff x="3203575" y="2509838"/>
            <a:chExt cx="2700338" cy="1685973"/>
          </a:xfrm>
        </p:grpSpPr>
        <p:grpSp>
          <p:nvGrpSpPr>
            <p:cNvPr id="4109" name="Gruppo 16"/>
            <p:cNvGrpSpPr>
              <a:grpSpLocks/>
            </p:cNvGrpSpPr>
            <p:nvPr/>
          </p:nvGrpSpPr>
          <p:grpSpPr bwMode="auto">
            <a:xfrm>
              <a:off x="3846513" y="2509838"/>
              <a:ext cx="1665287" cy="1485900"/>
              <a:chOff x="827088" y="2352675"/>
              <a:chExt cx="2160587" cy="1936750"/>
            </a:xfrm>
          </p:grpSpPr>
          <p:pic>
            <p:nvPicPr>
              <p:cNvPr id="4111" name="Immagine 1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088" y="2352675"/>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Immagine 1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8175" y="3213100"/>
                <a:ext cx="1079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Immagine 1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5150" y="2352675"/>
                <a:ext cx="10810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4" name="Immagine 1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088" y="3213100"/>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10" name="CasellaDiTesto 12"/>
            <p:cNvSpPr txBox="1">
              <a:spLocks noChangeArrowheads="1"/>
            </p:cNvSpPr>
            <p:nvPr/>
          </p:nvSpPr>
          <p:spPr bwMode="auto">
            <a:xfrm>
              <a:off x="3203575" y="3795713"/>
              <a:ext cx="2700338" cy="400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FontTx/>
                <a:buNone/>
              </a:pPr>
              <a:r>
                <a:rPr lang="it-IT" altLang="it-IT" sz="2000" b="1">
                  <a:solidFill>
                    <a:srgbClr val="000000"/>
                  </a:solidFill>
                </a:rPr>
                <a:t>stage </a:t>
              </a:r>
            </a:p>
          </p:txBody>
        </p:sp>
      </p:grpSp>
      <p:sp>
        <p:nvSpPr>
          <p:cNvPr id="8194" name="Rectangle 2"/>
          <p:cNvSpPr>
            <a:spLocks noGrp="1" noChangeArrowheads="1"/>
          </p:cNvSpPr>
          <p:nvPr>
            <p:ph type="title"/>
          </p:nvPr>
        </p:nvSpPr>
        <p:spPr>
          <a:xfrm>
            <a:off x="468313" y="981075"/>
            <a:ext cx="8351837" cy="1143000"/>
          </a:xfrm>
        </p:spPr>
        <p:txBody>
          <a:bodyPr/>
          <a:lstStyle/>
          <a:p>
            <a:pPr eaLnBrk="1" hangingPunct="1">
              <a:defRPr/>
            </a:pPr>
            <a:r>
              <a:rPr lang="it-IT" sz="3600" b="1" dirty="0">
                <a:solidFill>
                  <a:schemeClr val="accent2">
                    <a:lumMod val="75000"/>
                  </a:schemeClr>
                </a:solidFill>
                <a:ea typeface="ＭＳ Ｐゴシック" charset="0"/>
              </a:rPr>
              <a:t>Servizi cofinanziati e UCS dei percorsi formativi e per l’impiego</a:t>
            </a:r>
          </a:p>
        </p:txBody>
      </p:sp>
      <p:grpSp>
        <p:nvGrpSpPr>
          <p:cNvPr id="4" name="Gruppo 3"/>
          <p:cNvGrpSpPr>
            <a:grpSpLocks/>
          </p:cNvGrpSpPr>
          <p:nvPr/>
        </p:nvGrpSpPr>
        <p:grpSpPr bwMode="auto">
          <a:xfrm>
            <a:off x="5632450" y="2400300"/>
            <a:ext cx="2792413" cy="1604963"/>
            <a:chOff x="5795963" y="2584450"/>
            <a:chExt cx="2792462" cy="1605023"/>
          </a:xfrm>
        </p:grpSpPr>
        <p:grpSp>
          <p:nvGrpSpPr>
            <p:cNvPr id="4105" name="Gruppo 4"/>
            <p:cNvGrpSpPr>
              <a:grpSpLocks/>
            </p:cNvGrpSpPr>
            <p:nvPr/>
          </p:nvGrpSpPr>
          <p:grpSpPr bwMode="auto">
            <a:xfrm>
              <a:off x="5795963" y="2584450"/>
              <a:ext cx="2628900" cy="1463675"/>
              <a:chOff x="5660881" y="2583657"/>
              <a:chExt cx="2763869" cy="1658256"/>
            </a:xfrm>
          </p:grpSpPr>
          <p:pic>
            <p:nvPicPr>
              <p:cNvPr id="4107" name="Immagine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660881" y="2583657"/>
                <a:ext cx="1463167" cy="165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Immagine 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029184" y="2924944"/>
                <a:ext cx="1395566" cy="131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06" name="CasellaDiTesto 19"/>
            <p:cNvSpPr txBox="1">
              <a:spLocks noChangeArrowheads="1"/>
            </p:cNvSpPr>
            <p:nvPr/>
          </p:nvSpPr>
          <p:spPr bwMode="auto">
            <a:xfrm>
              <a:off x="5949951" y="3789363"/>
              <a:ext cx="26384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000" b="1"/>
                <a:t>accompagnamento</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2294"/>
                                        </p:tgtEl>
                                        <p:attrNameLst>
                                          <p:attrName>style.visibility</p:attrName>
                                        </p:attrNameLst>
                                      </p:cBhvr>
                                      <p:to>
                                        <p:strVal val="visible"/>
                                      </p:to>
                                    </p:set>
                                    <p:animEffect transition="in" filter="fade">
                                      <p:cBhvr>
                                        <p:cTn id="12" dur="500"/>
                                        <p:tgtEl>
                                          <p:spTgt spid="122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2290"/>
                                        </p:tgtEl>
                                        <p:attrNameLst>
                                          <p:attrName>style.visibility</p:attrName>
                                        </p:attrNameLst>
                                      </p:cBhvr>
                                      <p:to>
                                        <p:strVal val="visible"/>
                                      </p:to>
                                    </p:set>
                                    <p:animEffect transition="in" filter="fade">
                                      <p:cBhvr>
                                        <p:cTn id="17" dur="500"/>
                                        <p:tgtEl>
                                          <p:spTgt spid="122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36525" y="661988"/>
            <a:ext cx="8712200" cy="1257300"/>
          </a:xfrm>
        </p:spPr>
        <p:txBody>
          <a:bodyPr/>
          <a:lstStyle/>
          <a:p>
            <a:pPr eaLnBrk="1" hangingPunct="1">
              <a:defRPr/>
            </a:pPr>
            <a:r>
              <a:rPr lang="it-IT" sz="3200" b="1" dirty="0">
                <a:solidFill>
                  <a:schemeClr val="accent2">
                    <a:lumMod val="75000"/>
                  </a:schemeClr>
                </a:solidFill>
                <a:ea typeface="ＭＳ Ｐゴシック" charset="0"/>
              </a:rPr>
              <a:t>Regolamento generale </a:t>
            </a:r>
            <a:br>
              <a:rPr lang="it-IT" sz="3200" b="1" dirty="0">
                <a:solidFill>
                  <a:schemeClr val="accent2">
                    <a:lumMod val="75000"/>
                  </a:schemeClr>
                </a:solidFill>
                <a:ea typeface="ＭＳ Ｐゴシック" charset="0"/>
              </a:rPr>
            </a:br>
            <a:r>
              <a:rPr lang="it-IT" sz="3200" b="1" dirty="0">
                <a:solidFill>
                  <a:schemeClr val="accent2">
                    <a:lumMod val="75000"/>
                  </a:schemeClr>
                </a:solidFill>
                <a:ea typeface="ＭＳ Ｐゴシック" charset="0"/>
              </a:rPr>
              <a:t>art. 125 comma 4 </a:t>
            </a:r>
            <a:r>
              <a:rPr lang="it-IT" sz="3200" b="1" dirty="0" err="1">
                <a:solidFill>
                  <a:schemeClr val="accent2">
                    <a:lumMod val="75000"/>
                  </a:schemeClr>
                </a:solidFill>
                <a:ea typeface="ＭＳ Ｐゴシック" charset="0"/>
              </a:rPr>
              <a:t>lett.a</a:t>
            </a:r>
            <a:endParaRPr lang="it-IT" sz="3200" b="1" dirty="0">
              <a:solidFill>
                <a:schemeClr val="accent2">
                  <a:lumMod val="75000"/>
                </a:schemeClr>
              </a:solidFill>
              <a:ea typeface="ＭＳ Ｐゴシック" charset="0"/>
            </a:endParaRPr>
          </a:p>
        </p:txBody>
      </p:sp>
      <p:sp>
        <p:nvSpPr>
          <p:cNvPr id="5" name="CasellaDiTesto 8"/>
          <p:cNvSpPr txBox="1">
            <a:spLocks noChangeArrowheads="1"/>
          </p:cNvSpPr>
          <p:nvPr/>
        </p:nvSpPr>
        <p:spPr bwMode="auto">
          <a:xfrm>
            <a:off x="539750" y="2043113"/>
            <a:ext cx="7905750" cy="408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buFontTx/>
              <a:buNone/>
              <a:defRPr/>
            </a:pPr>
            <a:r>
              <a:rPr lang="it-IT" sz="2400" i="1" dirty="0">
                <a:solidFill>
                  <a:srgbClr val="000000"/>
                </a:solidFill>
              </a:rPr>
              <a:t>Per quanto concerne la gestione finanziaria e il controllo del programma operativo, l'autorità di gestione: </a:t>
            </a:r>
          </a:p>
          <a:p>
            <a:pPr>
              <a:buFontTx/>
              <a:buNone/>
              <a:defRPr/>
            </a:pPr>
            <a:endParaRPr lang="it-IT" sz="800" i="1" dirty="0">
              <a:solidFill>
                <a:srgbClr val="000000"/>
              </a:solidFill>
            </a:endParaRPr>
          </a:p>
          <a:p>
            <a:pPr marL="1200150" lvl="1" indent="-457200">
              <a:buFontTx/>
              <a:buAutoNum type="alphaLcParenR"/>
              <a:defRPr/>
            </a:pPr>
            <a:r>
              <a:rPr lang="it-IT" sz="2400" i="1" dirty="0">
                <a:solidFill>
                  <a:srgbClr val="000000"/>
                </a:solidFill>
              </a:rPr>
              <a:t>verifica che i prodotti e servizi cofinanziati siano stati forniti, che i beneficiari abbiano pagato le spese dichiarate e che queste ultime siano conformi al diritto applicabile, al programma operativo e alle condizioni per il sostegno dell'operazione; </a:t>
            </a:r>
          </a:p>
          <a:p>
            <a:pPr lvl="1" indent="0">
              <a:buFontTx/>
              <a:buNone/>
              <a:defRPr/>
            </a:pPr>
            <a:r>
              <a:rPr lang="it-IT" altLang="it-IT" sz="2400" i="1" dirty="0">
                <a:solidFill>
                  <a:srgbClr val="000000"/>
                </a:solidFill>
              </a:rPr>
              <a:t>……..</a:t>
            </a:r>
          </a:p>
        </p:txBody>
      </p:sp>
      <p:grpSp>
        <p:nvGrpSpPr>
          <p:cNvPr id="6148" name="Gruppo 2"/>
          <p:cNvGrpSpPr>
            <a:grpSpLocks/>
          </p:cNvGrpSpPr>
          <p:nvPr/>
        </p:nvGrpSpPr>
        <p:grpSpPr bwMode="auto">
          <a:xfrm>
            <a:off x="2484438" y="5229225"/>
            <a:ext cx="2228850" cy="1514475"/>
            <a:chOff x="3203575" y="2509838"/>
            <a:chExt cx="2700338" cy="1747459"/>
          </a:xfrm>
        </p:grpSpPr>
        <p:grpSp>
          <p:nvGrpSpPr>
            <p:cNvPr id="6149" name="Gruppo 16"/>
            <p:cNvGrpSpPr>
              <a:grpSpLocks/>
            </p:cNvGrpSpPr>
            <p:nvPr/>
          </p:nvGrpSpPr>
          <p:grpSpPr bwMode="auto">
            <a:xfrm>
              <a:off x="3846513" y="2509838"/>
              <a:ext cx="1665287" cy="1485900"/>
              <a:chOff x="827088" y="2352675"/>
              <a:chExt cx="2160587" cy="1936750"/>
            </a:xfrm>
          </p:grpSpPr>
          <p:pic>
            <p:nvPicPr>
              <p:cNvPr id="6151" name="Immagine 1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88" y="2352675"/>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Immagine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08175" y="3213100"/>
                <a:ext cx="1079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Immagine 1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150" y="2352675"/>
                <a:ext cx="10810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Immagine 1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88" y="3213100"/>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0" name="CasellaDiTesto 12"/>
            <p:cNvSpPr txBox="1">
              <a:spLocks noChangeArrowheads="1"/>
            </p:cNvSpPr>
            <p:nvPr/>
          </p:nvSpPr>
          <p:spPr bwMode="auto">
            <a:xfrm>
              <a:off x="3203575" y="3795713"/>
              <a:ext cx="2700338" cy="46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FontTx/>
                <a:buNone/>
              </a:pPr>
              <a:r>
                <a:rPr lang="it-IT" altLang="it-IT" sz="2000" b="1">
                  <a:solidFill>
                    <a:srgbClr val="000000"/>
                  </a:solidFill>
                </a:rPr>
                <a:t> </a:t>
              </a: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981075"/>
            <a:ext cx="8229600" cy="1143000"/>
          </a:xfrm>
        </p:spPr>
        <p:txBody>
          <a:bodyPr/>
          <a:lstStyle/>
          <a:p>
            <a:pPr eaLnBrk="1" hangingPunct="1">
              <a:defRPr/>
            </a:pPr>
            <a:r>
              <a:rPr lang="it-IT" sz="3600" b="1" dirty="0">
                <a:solidFill>
                  <a:schemeClr val="accent2">
                    <a:lumMod val="75000"/>
                  </a:schemeClr>
                </a:solidFill>
                <a:ea typeface="ＭＳ Ｐゴシック" charset="0"/>
              </a:rPr>
              <a:t>L’ammissibilità della spesa al tempo dei costi standard</a:t>
            </a:r>
          </a:p>
        </p:txBody>
      </p:sp>
      <p:sp>
        <p:nvSpPr>
          <p:cNvPr id="8195" name="CasellaDiTesto 1"/>
          <p:cNvSpPr txBox="1">
            <a:spLocks noChangeArrowheads="1"/>
          </p:cNvSpPr>
          <p:nvPr/>
        </p:nvSpPr>
        <p:spPr bwMode="auto">
          <a:xfrm>
            <a:off x="611188" y="2492375"/>
            <a:ext cx="8086725" cy="261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2400"/>
              <a:t>l’ammissibilità di una UCS è condizionata alla verifica dell’effettiva (cioè </a:t>
            </a:r>
            <a:r>
              <a:rPr lang="it-IT" altLang="it-IT" sz="2800" b="1"/>
              <a:t>reale</a:t>
            </a:r>
            <a:r>
              <a:rPr lang="it-IT" altLang="it-IT" sz="2400"/>
              <a:t>) e </a:t>
            </a:r>
            <a:r>
              <a:rPr lang="it-IT" altLang="it-IT" sz="2800" b="1"/>
              <a:t>conforme</a:t>
            </a:r>
            <a:r>
              <a:rPr lang="it-IT" altLang="it-IT" sz="2400"/>
              <a:t> realizzazione del servizio associato, nel rispetto delle </a:t>
            </a:r>
            <a:r>
              <a:rPr lang="it-IT" altLang="it-IT"/>
              <a:t>condizioni del sostegno</a:t>
            </a:r>
            <a:r>
              <a:rPr lang="it-IT" altLang="it-IT" sz="2400" b="1"/>
              <a:t> </a:t>
            </a:r>
            <a:r>
              <a:rPr lang="it-IT" altLang="it-IT" sz="2400"/>
              <a:t>definite nella metodologia di calcolo, ma anche nelle regolamentazioni attuative generali e nei singoli avvisi pubblici</a:t>
            </a:r>
          </a:p>
        </p:txBody>
      </p:sp>
      <p:pic>
        <p:nvPicPr>
          <p:cNvPr id="4" name="Immagin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89813" y="4941888"/>
            <a:ext cx="13081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Immagin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67175" y="4941888"/>
            <a:ext cx="1565275" cy="139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11188" y="752475"/>
            <a:ext cx="8074025" cy="731838"/>
          </a:xfrm>
        </p:spPr>
        <p:txBody>
          <a:bodyPr/>
          <a:lstStyle/>
          <a:p>
            <a:pPr eaLnBrk="1" hangingPunct="1">
              <a:defRPr/>
            </a:pPr>
            <a:r>
              <a:rPr lang="it-IT" sz="3600" b="1" dirty="0">
                <a:solidFill>
                  <a:schemeClr val="accent2">
                    <a:lumMod val="75000"/>
                  </a:schemeClr>
                </a:solidFill>
                <a:ea typeface="ＭＳ Ｐゴシック" charset="0"/>
              </a:rPr>
              <a:t>Le condizioni per il sostegno</a:t>
            </a:r>
          </a:p>
        </p:txBody>
      </p:sp>
      <p:sp>
        <p:nvSpPr>
          <p:cNvPr id="8" name="Rectangle 3"/>
          <p:cNvSpPr txBox="1">
            <a:spLocks noChangeArrowheads="1"/>
          </p:cNvSpPr>
          <p:nvPr/>
        </p:nvSpPr>
        <p:spPr bwMode="auto">
          <a:xfrm>
            <a:off x="-180975" y="1631950"/>
            <a:ext cx="5035550" cy="1141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400" kern="0" dirty="0">
                <a:ea typeface="Arial" pitchFamily="34" charset="0"/>
              </a:rPr>
              <a:t>le </a:t>
            </a:r>
            <a:r>
              <a:rPr lang="it-IT" altLang="en-US" kern="0" dirty="0">
                <a:ea typeface="Arial" pitchFamily="34" charset="0"/>
              </a:rPr>
              <a:t>condizioni </a:t>
            </a:r>
            <a:r>
              <a:rPr lang="it-IT" altLang="en-US" sz="2400" kern="0" dirty="0">
                <a:ea typeface="Arial" pitchFamily="34" charset="0"/>
              </a:rPr>
              <a:t>che</a:t>
            </a:r>
            <a:r>
              <a:rPr lang="it-IT" altLang="en-US" kern="0" dirty="0">
                <a:ea typeface="Arial" pitchFamily="34" charset="0"/>
              </a:rPr>
              <a:t> </a:t>
            </a:r>
            <a:r>
              <a:rPr lang="it-IT" altLang="en-US" sz="2400" kern="0" dirty="0">
                <a:ea typeface="Arial" pitchFamily="34" charset="0"/>
              </a:rPr>
              <a:t>riguardano le risorse impiegate ed il processo seguito per realizzare il servizio </a:t>
            </a:r>
            <a:r>
              <a:rPr lang="it-IT" altLang="en-US" sz="2000" kern="0" dirty="0">
                <a:ea typeface="Arial" pitchFamily="34" charset="0"/>
              </a:rPr>
              <a:t>(es. l’orientamento deve essere personalizzato, l’aula richiede un numero minimo di iscritti…)</a:t>
            </a:r>
          </a:p>
        </p:txBody>
      </p:sp>
      <p:sp>
        <p:nvSpPr>
          <p:cNvPr id="6" name="Rectangle 3"/>
          <p:cNvSpPr txBox="1">
            <a:spLocks noChangeArrowheads="1"/>
          </p:cNvSpPr>
          <p:nvPr/>
        </p:nvSpPr>
        <p:spPr bwMode="auto">
          <a:xfrm>
            <a:off x="4572000" y="2185988"/>
            <a:ext cx="4392613" cy="174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400" kern="0" dirty="0">
                <a:ea typeface="Arial" pitchFamily="34" charset="0"/>
              </a:rPr>
              <a:t>le </a:t>
            </a:r>
            <a:r>
              <a:rPr lang="it-IT" altLang="en-US" kern="0" dirty="0">
                <a:ea typeface="Arial" pitchFamily="34" charset="0"/>
              </a:rPr>
              <a:t>condizioni che </a:t>
            </a:r>
            <a:r>
              <a:rPr lang="it-IT" altLang="en-US" sz="2400" kern="0" dirty="0">
                <a:ea typeface="Arial" pitchFamily="34" charset="0"/>
              </a:rPr>
              <a:t>riguardano gli output conseguiti </a:t>
            </a:r>
            <a:r>
              <a:rPr lang="it-IT" altLang="en-US" sz="2000" kern="0" dirty="0">
                <a:ea typeface="Arial" pitchFamily="34" charset="0"/>
              </a:rPr>
              <a:t>(es. un orientamento di base deve condurre ad un patto di servizio)</a:t>
            </a:r>
          </a:p>
        </p:txBody>
      </p:sp>
      <p:sp>
        <p:nvSpPr>
          <p:cNvPr id="10" name="Rectangle 3"/>
          <p:cNvSpPr txBox="1">
            <a:spLocks noChangeArrowheads="1"/>
          </p:cNvSpPr>
          <p:nvPr/>
        </p:nvSpPr>
        <p:spPr bwMode="auto">
          <a:xfrm>
            <a:off x="-180975" y="4292600"/>
            <a:ext cx="7848600" cy="122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000" kern="0" dirty="0">
                <a:ea typeface="Arial" pitchFamily="34" charset="0"/>
              </a:rPr>
              <a:t>entrambe possono essere definite in termini di facile riscontro (es. durate minime/massime), ma possono essere anche di più difficile valutazione (es. fasce di appartenenza..)</a:t>
            </a:r>
          </a:p>
        </p:txBody>
      </p:sp>
      <p:pic>
        <p:nvPicPr>
          <p:cNvPr id="9" name="Immagin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7750" y="4489450"/>
            <a:ext cx="1308100"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1052513"/>
            <a:ext cx="8075612" cy="731837"/>
          </a:xfrm>
        </p:spPr>
        <p:txBody>
          <a:bodyPr/>
          <a:lstStyle/>
          <a:p>
            <a:pPr eaLnBrk="1" hangingPunct="1">
              <a:defRPr/>
            </a:pPr>
            <a:r>
              <a:rPr lang="it-IT" sz="3600" b="1" dirty="0">
                <a:solidFill>
                  <a:schemeClr val="accent2">
                    <a:lumMod val="75000"/>
                  </a:schemeClr>
                </a:solidFill>
                <a:ea typeface="ＭＳ Ｐゴシック" charset="0"/>
              </a:rPr>
              <a:t>Differenze tra UCS «a processo» e «a risultato»</a:t>
            </a:r>
          </a:p>
        </p:txBody>
      </p:sp>
      <p:sp>
        <p:nvSpPr>
          <p:cNvPr id="12" name="Rectangle 3"/>
          <p:cNvSpPr txBox="1">
            <a:spLocks noChangeArrowheads="1"/>
          </p:cNvSpPr>
          <p:nvPr/>
        </p:nvSpPr>
        <p:spPr bwMode="auto">
          <a:xfrm>
            <a:off x="107950" y="2474913"/>
            <a:ext cx="8318500" cy="102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400" kern="0" dirty="0">
                <a:ea typeface="Arial" pitchFamily="34" charset="0"/>
              </a:rPr>
              <a:t>la conformità di una </a:t>
            </a:r>
            <a:r>
              <a:rPr lang="it-IT" altLang="en-US" sz="2400" u="sng" kern="0" dirty="0">
                <a:ea typeface="Arial" pitchFamily="34" charset="0"/>
              </a:rPr>
              <a:t>UCS a risultato</a:t>
            </a:r>
            <a:r>
              <a:rPr lang="it-IT" altLang="en-US" sz="2400" kern="0" dirty="0">
                <a:ea typeface="Arial" pitchFamily="34" charset="0"/>
              </a:rPr>
              <a:t> di norma si esaurisce in condizionalità di output </a:t>
            </a:r>
            <a:r>
              <a:rPr lang="it-IT" altLang="en-US" sz="1800" i="1" kern="0" dirty="0">
                <a:solidFill>
                  <a:srgbClr val="000000"/>
                </a:solidFill>
                <a:ea typeface="Arial" pitchFamily="34" charset="0"/>
              </a:rPr>
              <a:t>(basti pensare all’UCS di promozione dei tirocini o di accompagnamento al lavoro)  </a:t>
            </a:r>
            <a:endParaRPr lang="it-IT" altLang="en-US" sz="2400" kern="0" dirty="0">
              <a:ea typeface="Arial" pitchFamily="34" charset="0"/>
            </a:endParaRPr>
          </a:p>
        </p:txBody>
      </p:sp>
      <p:sp>
        <p:nvSpPr>
          <p:cNvPr id="9" name="Rectangle 3"/>
          <p:cNvSpPr txBox="1">
            <a:spLocks noChangeArrowheads="1"/>
          </p:cNvSpPr>
          <p:nvPr/>
        </p:nvSpPr>
        <p:spPr bwMode="auto">
          <a:xfrm>
            <a:off x="77788" y="3756025"/>
            <a:ext cx="8459787" cy="165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400" kern="0" dirty="0">
                <a:ea typeface="Arial" pitchFamily="34" charset="0"/>
              </a:rPr>
              <a:t>l’ammissibilità di </a:t>
            </a:r>
            <a:r>
              <a:rPr lang="it-IT" altLang="en-US" sz="2400" u="sng" kern="0" dirty="0">
                <a:ea typeface="Arial" pitchFamily="34" charset="0"/>
              </a:rPr>
              <a:t>UCS a processo</a:t>
            </a:r>
            <a:r>
              <a:rPr lang="it-IT" altLang="en-US" sz="2400" kern="0" dirty="0">
                <a:ea typeface="Arial" pitchFamily="34" charset="0"/>
              </a:rPr>
              <a:t> invece prevede normalmente </a:t>
            </a:r>
            <a:r>
              <a:rPr lang="it-IT" altLang="en-US" sz="2400" u="sng" kern="0" dirty="0">
                <a:ea typeface="Arial" pitchFamily="34" charset="0"/>
              </a:rPr>
              <a:t>anche</a:t>
            </a:r>
            <a:r>
              <a:rPr lang="it-IT" altLang="en-US" sz="2400" kern="0" dirty="0">
                <a:ea typeface="Arial" pitchFamily="34" charset="0"/>
              </a:rPr>
              <a:t> condizioni di risultato </a:t>
            </a:r>
            <a:r>
              <a:rPr lang="it-IT" altLang="en-US" sz="1800" i="1" kern="0" dirty="0">
                <a:ea typeface="Arial" pitchFamily="34" charset="0"/>
              </a:rPr>
              <a:t>(es. l’UCS oraria di formalizzazione degli esiti dei tirocini la condizioniamo sia alla ammissibilità di ogni singola ora di servizio che al rilascio di un attestato in esito)  </a:t>
            </a:r>
          </a:p>
        </p:txBody>
      </p:sp>
      <p:pic>
        <p:nvPicPr>
          <p:cNvPr id="6" name="Immagin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23150" y="4948238"/>
            <a:ext cx="13081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uppo 4"/>
          <p:cNvGrpSpPr>
            <a:grpSpLocks/>
          </p:cNvGrpSpPr>
          <p:nvPr/>
        </p:nvGrpSpPr>
        <p:grpSpPr bwMode="auto">
          <a:xfrm>
            <a:off x="6588125" y="1481138"/>
            <a:ext cx="2016125" cy="982662"/>
            <a:chOff x="5660881" y="2583657"/>
            <a:chExt cx="2763869" cy="1658256"/>
          </a:xfrm>
        </p:grpSpPr>
        <p:pic>
          <p:nvPicPr>
            <p:cNvPr id="12296" name="Immagin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60881" y="2583657"/>
              <a:ext cx="1463167" cy="165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Immagine 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29184" y="2924944"/>
              <a:ext cx="1395566" cy="131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Rectangle 3"/>
          <p:cNvSpPr txBox="1">
            <a:spLocks noChangeArrowheads="1"/>
          </p:cNvSpPr>
          <p:nvPr/>
        </p:nvSpPr>
        <p:spPr bwMode="auto">
          <a:xfrm>
            <a:off x="73025" y="5437188"/>
            <a:ext cx="4283075" cy="50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000" i="1" kern="0" dirty="0">
                <a:ea typeface="Arial" pitchFamily="34" charset="0"/>
              </a:rPr>
              <a:t>ma le eccezioni non mancano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23850" y="715963"/>
            <a:ext cx="9001125" cy="1057275"/>
          </a:xfrm>
        </p:spPr>
        <p:txBody>
          <a:bodyPr/>
          <a:lstStyle/>
          <a:p>
            <a:pPr eaLnBrk="1" hangingPunct="1">
              <a:defRPr/>
            </a:pPr>
            <a:r>
              <a:rPr lang="it-IT" sz="3600" b="1" dirty="0">
                <a:solidFill>
                  <a:schemeClr val="accent2">
                    <a:lumMod val="75000"/>
                  </a:schemeClr>
                </a:solidFill>
                <a:ea typeface="ＭＳ Ｐゴシック" charset="0"/>
              </a:rPr>
              <a:t>Particolari condizionalità di processo</a:t>
            </a:r>
          </a:p>
        </p:txBody>
      </p:sp>
      <p:sp>
        <p:nvSpPr>
          <p:cNvPr id="12" name="Rectangle 3"/>
          <p:cNvSpPr txBox="1">
            <a:spLocks noChangeArrowheads="1"/>
          </p:cNvSpPr>
          <p:nvPr/>
        </p:nvSpPr>
        <p:spPr bwMode="auto">
          <a:xfrm>
            <a:off x="84138" y="4383088"/>
            <a:ext cx="7893050" cy="102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400" kern="0" dirty="0">
                <a:ea typeface="Arial" pitchFamily="34" charset="0"/>
              </a:rPr>
              <a:t>limiti di ricorso alla fornitura di </a:t>
            </a:r>
            <a:r>
              <a:rPr lang="it-IT" altLang="en-US" sz="2400" u="sng" kern="0" dirty="0">
                <a:ea typeface="Arial" pitchFamily="34" charset="0"/>
              </a:rPr>
              <a:t>servizi caratteristici</a:t>
            </a:r>
            <a:r>
              <a:rPr lang="it-IT" altLang="en-US" sz="2400" kern="0" dirty="0">
                <a:ea typeface="Arial" pitchFamily="34" charset="0"/>
              </a:rPr>
              <a:t> in regime di delega e partenariato </a:t>
            </a:r>
            <a:r>
              <a:rPr lang="it-IT" altLang="en-US" sz="1800" i="1" kern="0" dirty="0">
                <a:solidFill>
                  <a:srgbClr val="000000"/>
                </a:solidFill>
                <a:ea typeface="Arial" pitchFamily="34" charset="0"/>
              </a:rPr>
              <a:t>(limiti percentuali ed autorizzazione preventiva volte ad assicurare </a:t>
            </a:r>
          </a:p>
          <a:p>
            <a:pPr marL="457200" lvl="1" indent="0">
              <a:buFontTx/>
              <a:buNone/>
              <a:defRPr/>
            </a:pPr>
            <a:r>
              <a:rPr lang="it-IT" altLang="en-US" sz="1800" i="1" kern="0" dirty="0">
                <a:solidFill>
                  <a:srgbClr val="000000"/>
                </a:solidFill>
                <a:ea typeface="Arial" pitchFamily="34" charset="0"/>
              </a:rPr>
              <a:t>l’invarianza delle risorse impiegate rispetto </a:t>
            </a:r>
          </a:p>
          <a:p>
            <a:pPr marL="457200" lvl="1" indent="0">
              <a:buFontTx/>
              <a:buNone/>
              <a:defRPr/>
            </a:pPr>
            <a:r>
              <a:rPr lang="it-IT" altLang="en-US" sz="1800" i="1" kern="0" dirty="0">
                <a:solidFill>
                  <a:srgbClr val="000000"/>
                </a:solidFill>
                <a:ea typeface="Arial" pitchFamily="34" charset="0"/>
              </a:rPr>
              <a:t>alla realizzazione completa del beneficiario) </a:t>
            </a:r>
            <a:endParaRPr lang="it-IT" altLang="en-US" sz="2400" kern="0" dirty="0">
              <a:ea typeface="Arial" pitchFamily="34" charset="0"/>
            </a:endParaRPr>
          </a:p>
        </p:txBody>
      </p:sp>
      <p:sp>
        <p:nvSpPr>
          <p:cNvPr id="20484" name="CasellaDiTesto 9"/>
          <p:cNvSpPr txBox="1">
            <a:spLocks noChangeArrowheads="1"/>
          </p:cNvSpPr>
          <p:nvPr/>
        </p:nvSpPr>
        <p:spPr bwMode="auto">
          <a:xfrm>
            <a:off x="541338" y="1652588"/>
            <a:ext cx="77755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a:solidFill>
                  <a:srgbClr val="000000"/>
                </a:solidFill>
              </a:rPr>
              <a:t>a nostro avviso è fondamentale chiarire precisamente quali sono i fattori da tenere sotto controllo (e distinguerli da quelli irrilevanti) al fine di regolamentare condizionalità in grado di mantenere elevata la qualità (standard) del servizio e per ridurre rischi di irregolarità</a:t>
            </a:r>
          </a:p>
        </p:txBody>
      </p:sp>
      <p:sp>
        <p:nvSpPr>
          <p:cNvPr id="7" name="Rectangle 3"/>
          <p:cNvSpPr txBox="1">
            <a:spLocks noChangeArrowheads="1"/>
          </p:cNvSpPr>
          <p:nvPr/>
        </p:nvSpPr>
        <p:spPr bwMode="auto">
          <a:xfrm>
            <a:off x="84138" y="3167063"/>
            <a:ext cx="8062912" cy="102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buFontTx/>
              <a:buNone/>
              <a:defRPr/>
            </a:pPr>
            <a:r>
              <a:rPr lang="it-IT" altLang="en-US" sz="2400" u="sng" kern="0" dirty="0">
                <a:ea typeface="Arial" pitchFamily="34" charset="0"/>
              </a:rPr>
              <a:t>professionalità chiave nei processi attuativi</a:t>
            </a:r>
            <a:r>
              <a:rPr lang="it-IT" altLang="en-US" sz="2400" kern="0" dirty="0">
                <a:ea typeface="Arial" pitchFamily="34" charset="0"/>
              </a:rPr>
              <a:t> </a:t>
            </a:r>
            <a:r>
              <a:rPr lang="it-IT" altLang="en-US" sz="1800" i="1" kern="0" dirty="0">
                <a:ea typeface="Arial" pitchFamily="34" charset="0"/>
              </a:rPr>
              <a:t>(</a:t>
            </a:r>
            <a:r>
              <a:rPr lang="it-IT" altLang="en-US" sz="1800" i="1" kern="0" dirty="0">
                <a:solidFill>
                  <a:srgbClr val="000000"/>
                </a:solidFill>
                <a:ea typeface="Arial" pitchFamily="34" charset="0"/>
              </a:rPr>
              <a:t>impegni richiesti molto qualificati di presidio dei processi formativi che richiedono elevate competenze oggetto di verifica</a:t>
            </a:r>
            <a:r>
              <a:rPr lang="it-IT" altLang="en-US" sz="1800" i="1" kern="0" dirty="0">
                <a:ea typeface="Arial"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500"/>
                                        <p:tgtEl>
                                          <p:spTgt spid="204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484"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0825" y="908050"/>
            <a:ext cx="8712200" cy="1143000"/>
          </a:xfrm>
        </p:spPr>
        <p:txBody>
          <a:bodyPr/>
          <a:lstStyle/>
          <a:p>
            <a:pPr eaLnBrk="1" hangingPunct="1">
              <a:defRPr/>
            </a:pPr>
            <a:r>
              <a:rPr lang="it-IT" sz="3600" b="1" dirty="0">
                <a:solidFill>
                  <a:srgbClr val="333399">
                    <a:lumMod val="75000"/>
                  </a:srgbClr>
                </a:solidFill>
                <a:ea typeface="ＭＳ Ｐゴシック" charset="0"/>
              </a:rPr>
              <a:t>Regolamento generale </a:t>
            </a:r>
            <a:br>
              <a:rPr lang="it-IT" sz="3600" b="1" dirty="0">
                <a:solidFill>
                  <a:srgbClr val="333399">
                    <a:lumMod val="75000"/>
                  </a:srgbClr>
                </a:solidFill>
                <a:ea typeface="ＭＳ Ｐゴシック" charset="0"/>
              </a:rPr>
            </a:br>
            <a:r>
              <a:rPr lang="it-IT" sz="3600" b="1" dirty="0">
                <a:solidFill>
                  <a:srgbClr val="333399">
                    <a:lumMod val="75000"/>
                  </a:srgbClr>
                </a:solidFill>
                <a:ea typeface="ＭＳ Ｐゴシック" charset="0"/>
              </a:rPr>
              <a:t>art. 125 comma 5 e 6</a:t>
            </a:r>
            <a:endParaRPr lang="it-IT" sz="3200" b="1" dirty="0">
              <a:solidFill>
                <a:schemeClr val="accent2">
                  <a:lumMod val="75000"/>
                </a:schemeClr>
              </a:solidFill>
              <a:ea typeface="ＭＳ Ｐゴシック" charset="0"/>
            </a:endParaRPr>
          </a:p>
        </p:txBody>
      </p:sp>
      <p:sp>
        <p:nvSpPr>
          <p:cNvPr id="4" name="CasellaDiTesto 8"/>
          <p:cNvSpPr txBox="1">
            <a:spLocks noChangeArrowheads="1"/>
          </p:cNvSpPr>
          <p:nvPr/>
        </p:nvSpPr>
        <p:spPr bwMode="auto">
          <a:xfrm>
            <a:off x="900113" y="2276475"/>
            <a:ext cx="7632700" cy="334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buFontTx/>
              <a:buNone/>
              <a:defRPr/>
            </a:pPr>
            <a:r>
              <a:rPr lang="it-IT" sz="2400" i="1" dirty="0"/>
              <a:t>Le verifiche (di gestione) comprendono le seguenti procedure:</a:t>
            </a:r>
          </a:p>
          <a:p>
            <a:pPr>
              <a:buFontTx/>
              <a:buNone/>
              <a:defRPr/>
            </a:pPr>
            <a:endParaRPr lang="it-IT" sz="800" i="1" dirty="0"/>
          </a:p>
          <a:p>
            <a:pPr marL="914400" lvl="1" indent="-457200">
              <a:buFontTx/>
              <a:buAutoNum type="alphaLcParenR"/>
              <a:defRPr/>
            </a:pPr>
            <a:r>
              <a:rPr lang="it-IT" sz="2400" i="1" dirty="0"/>
              <a:t>verifiche amministrative rispetto a ciascuna domanda di rimborso presentata dai beneficiari;</a:t>
            </a:r>
          </a:p>
          <a:p>
            <a:pPr lvl="1">
              <a:buFontTx/>
              <a:buNone/>
              <a:defRPr/>
            </a:pPr>
            <a:r>
              <a:rPr lang="it-IT" sz="2400" i="1" dirty="0"/>
              <a:t>b) verifiche sul posto delle operazioni.</a:t>
            </a:r>
          </a:p>
          <a:p>
            <a:pPr lvl="1">
              <a:buFontTx/>
              <a:buNone/>
              <a:defRPr/>
            </a:pPr>
            <a:endParaRPr lang="it-IT" sz="800" dirty="0"/>
          </a:p>
          <a:p>
            <a:pPr>
              <a:defRPr/>
            </a:pPr>
            <a:endParaRPr lang="it-IT" sz="800" i="1" dirty="0"/>
          </a:p>
          <a:p>
            <a:pPr>
              <a:buFontTx/>
              <a:buNone/>
              <a:defRPr/>
            </a:pPr>
            <a:r>
              <a:rPr lang="it-IT" sz="2400" i="1" dirty="0"/>
              <a:t>Le verifiche sul posto di singole operazioni possono essere svolte a campione.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30188" y="742950"/>
            <a:ext cx="8734425" cy="814388"/>
          </a:xfrm>
        </p:spPr>
        <p:txBody>
          <a:bodyPr/>
          <a:lstStyle/>
          <a:p>
            <a:pPr eaLnBrk="1" hangingPunct="1">
              <a:defRPr/>
            </a:pPr>
            <a:r>
              <a:rPr lang="it-IT" sz="3600" b="1" dirty="0">
                <a:solidFill>
                  <a:schemeClr val="accent2">
                    <a:lumMod val="75000"/>
                  </a:schemeClr>
                </a:solidFill>
                <a:ea typeface="ＭＳ Ｐゴシック" charset="0"/>
              </a:rPr>
              <a:t>Progettare le verifiche delle UCS</a:t>
            </a:r>
          </a:p>
        </p:txBody>
      </p:sp>
      <p:sp>
        <p:nvSpPr>
          <p:cNvPr id="43" name="Rectangle 3"/>
          <p:cNvSpPr txBox="1">
            <a:spLocks noChangeArrowheads="1"/>
          </p:cNvSpPr>
          <p:nvPr/>
        </p:nvSpPr>
        <p:spPr bwMode="auto">
          <a:xfrm>
            <a:off x="107950" y="2344738"/>
            <a:ext cx="30956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lgn="r">
              <a:buFontTx/>
              <a:buNone/>
              <a:defRPr/>
            </a:pPr>
            <a:r>
              <a:rPr lang="it-IT" altLang="en-US" sz="2000" b="1" kern="0" dirty="0">
                <a:ea typeface="Arial" pitchFamily="34" charset="0"/>
              </a:rPr>
              <a:t>verifiche amministrative </a:t>
            </a:r>
            <a:r>
              <a:rPr lang="it-IT" altLang="en-US" sz="1600" kern="0" dirty="0">
                <a:ea typeface="Arial" pitchFamily="34" charset="0"/>
              </a:rPr>
              <a:t>(domanda di rimborso)  </a:t>
            </a:r>
          </a:p>
        </p:txBody>
      </p:sp>
      <p:sp>
        <p:nvSpPr>
          <p:cNvPr id="44" name="Rectangle 3"/>
          <p:cNvSpPr txBox="1">
            <a:spLocks noChangeArrowheads="1"/>
          </p:cNvSpPr>
          <p:nvPr/>
        </p:nvSpPr>
        <p:spPr bwMode="auto">
          <a:xfrm>
            <a:off x="622300" y="4017963"/>
            <a:ext cx="258127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457200" lvl="1" indent="0" algn="r">
              <a:buFontTx/>
              <a:buNone/>
              <a:defRPr/>
            </a:pPr>
            <a:r>
              <a:rPr lang="it-IT" altLang="en-US" sz="2000" b="1" kern="0" dirty="0">
                <a:ea typeface="Arial" pitchFamily="34" charset="0"/>
              </a:rPr>
              <a:t>verifiche in loco</a:t>
            </a:r>
            <a:endParaRPr lang="it-IT" altLang="en-US" sz="2000" kern="0" dirty="0">
              <a:ea typeface="Arial" pitchFamily="34" charset="0"/>
            </a:endParaRPr>
          </a:p>
        </p:txBody>
      </p:sp>
      <p:graphicFrame>
        <p:nvGraphicFramePr>
          <p:cNvPr id="3" name="Tabella 2"/>
          <p:cNvGraphicFramePr>
            <a:graphicFrameLocks noGrp="1"/>
          </p:cNvGraphicFramePr>
          <p:nvPr/>
        </p:nvGraphicFramePr>
        <p:xfrm>
          <a:off x="3421063" y="1984375"/>
          <a:ext cx="3743325" cy="3308350"/>
        </p:xfrm>
        <a:graphic>
          <a:graphicData uri="http://schemas.openxmlformats.org/drawingml/2006/table">
            <a:tbl>
              <a:tblPr firstRow="1" bandRow="1">
                <a:tableStyleId>{5C22544A-7EE6-4342-B048-85BDC9FD1C3A}</a:tableStyleId>
              </a:tblPr>
              <a:tblGrid>
                <a:gridCol w="3743325">
                  <a:extLst>
                    <a:ext uri="{9D8B030D-6E8A-4147-A177-3AD203B41FA5}">
                      <a16:colId xmlns:a16="http://schemas.microsoft.com/office/drawing/2014/main" xmlns="" val="4022099811"/>
                    </a:ext>
                  </a:extLst>
                </a:gridCol>
              </a:tblGrid>
              <a:tr h="1571011">
                <a:tc>
                  <a:txBody>
                    <a:bodyPr/>
                    <a:lstStyle/>
                    <a:p>
                      <a:pPr algn="ctr"/>
                      <a:endParaRPr lang="it-IT" sz="1800" dirty="0"/>
                    </a:p>
                    <a:p>
                      <a:pPr algn="ctr"/>
                      <a:r>
                        <a:rPr lang="it-IT" sz="1800" dirty="0">
                          <a:solidFill>
                            <a:schemeClr val="accent2"/>
                          </a:solidFill>
                        </a:rPr>
                        <a:t>documenti digitalizzati</a:t>
                      </a:r>
                      <a:r>
                        <a:rPr lang="it-IT" sz="1800" baseline="0" dirty="0">
                          <a:solidFill>
                            <a:schemeClr val="accent2"/>
                          </a:solidFill>
                        </a:rPr>
                        <a:t> </a:t>
                      </a:r>
                    </a:p>
                    <a:p>
                      <a:pPr algn="ctr"/>
                      <a:r>
                        <a:rPr lang="it-IT" sz="1800" dirty="0">
                          <a:solidFill>
                            <a:schemeClr val="accent2"/>
                          </a:solidFill>
                        </a:rPr>
                        <a:t>e riscontri</a:t>
                      </a:r>
                      <a:r>
                        <a:rPr lang="it-IT" sz="1800" baseline="0" dirty="0">
                          <a:solidFill>
                            <a:schemeClr val="accent2"/>
                          </a:solidFill>
                        </a:rPr>
                        <a:t> informativi </a:t>
                      </a:r>
                    </a:p>
                    <a:p>
                      <a:pPr algn="ctr"/>
                      <a:r>
                        <a:rPr lang="it-IT" sz="1800" baseline="0" dirty="0">
                          <a:solidFill>
                            <a:schemeClr val="accent2"/>
                          </a:solidFill>
                        </a:rPr>
                        <a:t>ed informatici</a:t>
                      </a:r>
                      <a:endParaRPr lang="it-IT" sz="1800" dirty="0">
                        <a:solidFill>
                          <a:schemeClr val="accent2"/>
                        </a:solidFill>
                      </a:endParaRPr>
                    </a:p>
                  </a:txBody>
                  <a:tcPr marL="91410" marR="91410" marT="45717" marB="45717">
                    <a:lnR w="12700" cmpd="sng">
                      <a:noFill/>
                    </a:lnR>
                  </a:tcPr>
                </a:tc>
                <a:extLst>
                  <a:ext uri="{0D108BD9-81ED-4DB2-BD59-A6C34878D82A}">
                    <a16:rowId xmlns:a16="http://schemas.microsoft.com/office/drawing/2014/main" xmlns="" val="4177360011"/>
                  </a:ext>
                </a:extLst>
              </a:tr>
              <a:tr h="17373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dirty="0">
                        <a:ln>
                          <a:noFill/>
                        </a:ln>
                        <a:solidFill>
                          <a:schemeClr val="accent3">
                            <a:lumMod val="50000"/>
                          </a:scheme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chemeClr val="accent2"/>
                          </a:solidFill>
                          <a:effectLst/>
                          <a:uLnTx/>
                          <a:uFillTx/>
                          <a:latin typeface="+mn-lt"/>
                          <a:ea typeface="+mn-ea"/>
                          <a:cs typeface="+mn-cs"/>
                        </a:rPr>
                        <a:t>documenti originali e riscontri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chemeClr val="accent2"/>
                          </a:solidFill>
                          <a:effectLst/>
                          <a:uLnTx/>
                          <a:uFillTx/>
                          <a:latin typeface="+mn-lt"/>
                          <a:ea typeface="+mn-ea"/>
                          <a:cs typeface="+mn-cs"/>
                        </a:rPr>
                        <a:t>oggettivi sugli output 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chemeClr val="accent2"/>
                          </a:solidFill>
                          <a:effectLst/>
                          <a:uLnTx/>
                          <a:uFillTx/>
                          <a:latin typeface="+mn-lt"/>
                          <a:ea typeface="+mn-ea"/>
                          <a:cs typeface="+mn-cs"/>
                        </a:rPr>
                        <a:t>sui processi realizzativi</a:t>
                      </a:r>
                    </a:p>
                  </a:txBody>
                  <a:tcPr marL="91410" marR="91410" marT="45717" marB="45717"/>
                </a:tc>
                <a:extLst>
                  <a:ext uri="{0D108BD9-81ED-4DB2-BD59-A6C34878D82A}">
                    <a16:rowId xmlns:a16="http://schemas.microsoft.com/office/drawing/2014/main" xmlns="" val="3178163594"/>
                  </a:ext>
                </a:extLst>
              </a:tr>
            </a:tbl>
          </a:graphicData>
        </a:graphic>
      </p:graphicFrame>
      <p:grpSp>
        <p:nvGrpSpPr>
          <p:cNvPr id="15" name="Gruppo 14"/>
          <p:cNvGrpSpPr>
            <a:grpSpLocks/>
          </p:cNvGrpSpPr>
          <p:nvPr/>
        </p:nvGrpSpPr>
        <p:grpSpPr bwMode="auto">
          <a:xfrm>
            <a:off x="923925" y="4652963"/>
            <a:ext cx="2279650" cy="1903412"/>
            <a:chOff x="2698692" y="4275138"/>
            <a:chExt cx="2280431" cy="1724673"/>
          </a:xfrm>
        </p:grpSpPr>
        <p:pic>
          <p:nvPicPr>
            <p:cNvPr id="18446" name="Immagin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70200" y="4275138"/>
              <a:ext cx="205263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7" name="CasellaDiTesto 23"/>
            <p:cNvSpPr txBox="1">
              <a:spLocks noChangeArrowheads="1"/>
            </p:cNvSpPr>
            <p:nvPr/>
          </p:nvSpPr>
          <p:spPr bwMode="auto">
            <a:xfrm>
              <a:off x="2698692" y="5637198"/>
              <a:ext cx="2280431" cy="36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FontTx/>
                <a:buNone/>
              </a:pPr>
              <a:endParaRPr lang="it-IT" altLang="it-IT" sz="2000" b="1">
                <a:solidFill>
                  <a:srgbClr val="0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6694</TotalTime>
  <Words>1062</Words>
  <Application>Microsoft Office PowerPoint</Application>
  <PresentationFormat>Presentazione su schermo (4:3)</PresentationFormat>
  <Paragraphs>93</Paragraphs>
  <Slides>17</Slides>
  <Notes>16</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17</vt:i4>
      </vt:variant>
    </vt:vector>
  </HeadingPairs>
  <TitlesOfParts>
    <vt:vector size="21" baseType="lpstr">
      <vt:lpstr>ＭＳ Ｐゴシック</vt:lpstr>
      <vt:lpstr>ＭＳ Ｐゴシック</vt:lpstr>
      <vt:lpstr>Arial</vt:lpstr>
      <vt:lpstr>Struttura predefinita</vt:lpstr>
      <vt:lpstr>Le verifiche di ammissibilità della spesa al tempo dei costi standard  (28 Febbraio 2017)   </vt:lpstr>
      <vt:lpstr>Servizi cofinanziati e UCS dei percorsi formativi e per l’impiego</vt:lpstr>
      <vt:lpstr>Regolamento generale  art. 125 comma 4 lett.a</vt:lpstr>
      <vt:lpstr>L’ammissibilità della spesa al tempo dei costi standard</vt:lpstr>
      <vt:lpstr>Le condizioni per il sostegno</vt:lpstr>
      <vt:lpstr>Differenze tra UCS «a processo» e «a risultato»</vt:lpstr>
      <vt:lpstr>Particolari condizionalità di processo</vt:lpstr>
      <vt:lpstr>Regolamento generale  art. 125 comma 5 e 6</vt:lpstr>
      <vt:lpstr>Progettare le verifiche delle UCS</vt:lpstr>
      <vt:lpstr>Verifiche amministrative delle domande di rimborso</vt:lpstr>
      <vt:lpstr>EGESIF 14-0012 par. 2.10  Opzioni semplificate in materia di costi</vt:lpstr>
      <vt:lpstr>EGESIF 14-0012 par.1.6.  Verifiche in loco sulle operazioni</vt:lpstr>
      <vt:lpstr>Verifiche in loco</vt:lpstr>
      <vt:lpstr>Alternative attuali e futuribili </vt:lpstr>
      <vt:lpstr>Mantenere la promessa della semplificazione</vt:lpstr>
      <vt:lpstr>Prospettive e proposte</vt:lpstr>
      <vt:lpstr>Grazie per l’attenzione !</vt:lpstr>
    </vt:vector>
  </TitlesOfParts>
  <Company>Ervetspa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Revisione UCS</dc:title>
  <dc:creator>portatile</dc:creator>
  <cp:lastModifiedBy>Giuseppina Rizzo</cp:lastModifiedBy>
  <cp:revision>230</cp:revision>
  <cp:lastPrinted>2017-02-27T17:05:41Z</cp:lastPrinted>
  <dcterms:created xsi:type="dcterms:W3CDTF">2014-12-06T18:21:38Z</dcterms:created>
  <dcterms:modified xsi:type="dcterms:W3CDTF">2019-11-28T13:14:45Z</dcterms:modified>
</cp:coreProperties>
</file>