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9" r:id="rId2"/>
    <p:sldId id="278" r:id="rId3"/>
    <p:sldId id="279" r:id="rId4"/>
    <p:sldId id="274" r:id="rId5"/>
    <p:sldId id="291" r:id="rId6"/>
    <p:sldId id="292" r:id="rId7"/>
    <p:sldId id="294" r:id="rId8"/>
    <p:sldId id="295" r:id="rId9"/>
    <p:sldId id="275" r:id="rId10"/>
    <p:sldId id="282" r:id="rId11"/>
    <p:sldId id="283" r:id="rId12"/>
    <p:sldId id="289" r:id="rId13"/>
    <p:sldId id="284" r:id="rId14"/>
    <p:sldId id="296" r:id="rId15"/>
    <p:sldId id="290" r:id="rId16"/>
  </p:sldIdLst>
  <p:sldSz cx="9144000" cy="6858000" type="screen4x3"/>
  <p:notesSz cx="6794500" cy="99314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6A2E"/>
    <a:srgbClr val="6C6B72"/>
    <a:srgbClr val="3B3D44"/>
    <a:srgbClr val="BEAA3B"/>
    <a:srgbClr val="928D86"/>
    <a:srgbClr val="646463"/>
    <a:srgbClr val="8D8378"/>
    <a:srgbClr val="767675"/>
    <a:srgbClr val="5E6738"/>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Stile chiaro 2 - Colore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8" autoAdjust="0"/>
    <p:restoredTop sz="86347" autoAdjust="0"/>
  </p:normalViewPr>
  <p:slideViewPr>
    <p:cSldViewPr snapToGrid="0" snapToObjects="1">
      <p:cViewPr varScale="1">
        <p:scale>
          <a:sx n="112" d="100"/>
          <a:sy n="112" d="100"/>
        </p:scale>
        <p:origin x="978" y="108"/>
      </p:cViewPr>
      <p:guideLst>
        <p:guide orient="horz" pos="4319"/>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48" d="100"/>
          <a:sy n="48" d="100"/>
        </p:scale>
        <p:origin x="29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E6E540-810C-7141-875F-D33364E7D4B0}" type="doc">
      <dgm:prSet loTypeId="urn:microsoft.com/office/officeart/2009/3/layout/IncreasingArrowsProcess" loCatId="" qsTypeId="urn:microsoft.com/office/officeart/2005/8/quickstyle/simple4" qsCatId="simple" csTypeId="urn:microsoft.com/office/officeart/2005/8/colors/accent3_4" csCatId="accent3" phldr="1"/>
      <dgm:spPr/>
      <dgm:t>
        <a:bodyPr/>
        <a:lstStyle/>
        <a:p>
          <a:endParaRPr lang="it-IT"/>
        </a:p>
      </dgm:t>
    </dgm:pt>
    <dgm:pt modelId="{843673C8-47F9-BF4C-960A-161643F84A9F}">
      <dgm:prSet phldrT="[Testo]"/>
      <dgm:spPr/>
      <dgm:t>
        <a:bodyPr/>
        <a:lstStyle/>
        <a:p>
          <a:r>
            <a:rPr lang="it-IT" b="1" cap="small" dirty="0">
              <a:solidFill>
                <a:srgbClr val="FF0000"/>
              </a:solidFill>
            </a:rPr>
            <a:t>Fase</a:t>
          </a:r>
          <a:r>
            <a:rPr lang="it-IT" b="1" dirty="0">
              <a:solidFill>
                <a:srgbClr val="FF0000"/>
              </a:solidFill>
            </a:rPr>
            <a:t> 1</a:t>
          </a:r>
        </a:p>
      </dgm:t>
    </dgm:pt>
    <dgm:pt modelId="{D96592F9-508F-4140-904B-FA9F8E974898}" type="parTrans" cxnId="{4987EC6E-8C37-894E-B13B-04B680F213E1}">
      <dgm:prSet/>
      <dgm:spPr/>
      <dgm:t>
        <a:bodyPr/>
        <a:lstStyle/>
        <a:p>
          <a:endParaRPr lang="it-IT"/>
        </a:p>
      </dgm:t>
    </dgm:pt>
    <dgm:pt modelId="{0E535E1A-3F68-EA4E-BF3A-4A67A73F3EFA}" type="sibTrans" cxnId="{4987EC6E-8C37-894E-B13B-04B680F213E1}">
      <dgm:prSet/>
      <dgm:spPr/>
      <dgm:t>
        <a:bodyPr/>
        <a:lstStyle/>
        <a:p>
          <a:endParaRPr lang="it-IT"/>
        </a:p>
      </dgm:t>
    </dgm:pt>
    <dgm:pt modelId="{D27E5EA7-9CD5-274E-9F06-E0830176A377}">
      <dgm:prSet phldrT="[Testo]" custT="1"/>
      <dgm:spPr/>
      <dgm:t>
        <a:bodyPr/>
        <a:lstStyle/>
        <a:p>
          <a:r>
            <a:rPr lang="it-IT" sz="1100" b="1" dirty="0"/>
            <a:t>Analisi banca dati </a:t>
          </a:r>
          <a:r>
            <a:rPr lang="it-IT" sz="1100" dirty="0"/>
            <a:t>rendicontazione 2014 per anno solare 2013 prodotta da Ambiti territoriali in relazione a UdO sociali  che erogano interventi adeguati rispetto ai percorsi personalizzati previsti da avvisi per anziani e disabili </a:t>
          </a:r>
        </a:p>
      </dgm:t>
    </dgm:pt>
    <dgm:pt modelId="{F7D3FF2B-6960-4F4E-9298-CF7530E6E4B0}" type="parTrans" cxnId="{EB5C33E3-08F4-1E44-B966-F4471F093B4C}">
      <dgm:prSet/>
      <dgm:spPr/>
      <dgm:t>
        <a:bodyPr/>
        <a:lstStyle/>
        <a:p>
          <a:endParaRPr lang="it-IT"/>
        </a:p>
      </dgm:t>
    </dgm:pt>
    <dgm:pt modelId="{2241DC48-89E1-0D4E-81FB-6CA64BF537A9}" type="sibTrans" cxnId="{EB5C33E3-08F4-1E44-B966-F4471F093B4C}">
      <dgm:prSet/>
      <dgm:spPr/>
      <dgm:t>
        <a:bodyPr/>
        <a:lstStyle/>
        <a:p>
          <a:endParaRPr lang="it-IT"/>
        </a:p>
      </dgm:t>
    </dgm:pt>
    <dgm:pt modelId="{B10184A6-2E6E-BD46-B648-A384868328A2}">
      <dgm:prSet phldrT="[Testo]"/>
      <dgm:spPr/>
      <dgm:t>
        <a:bodyPr/>
        <a:lstStyle/>
        <a:p>
          <a:r>
            <a:rPr lang="it-IT" b="1" cap="small" dirty="0">
              <a:solidFill>
                <a:srgbClr val="FF0000"/>
              </a:solidFill>
            </a:rPr>
            <a:t>Fase</a:t>
          </a:r>
          <a:r>
            <a:rPr lang="it-IT" b="1" dirty="0">
              <a:solidFill>
                <a:srgbClr val="FF0000"/>
              </a:solidFill>
            </a:rPr>
            <a:t> 2</a:t>
          </a:r>
        </a:p>
      </dgm:t>
    </dgm:pt>
    <dgm:pt modelId="{C3AA6940-5C65-264B-9D62-B10FA7532F67}" type="parTrans" cxnId="{9F7CB1F6-A29E-D145-B75D-D900825E9343}">
      <dgm:prSet/>
      <dgm:spPr/>
      <dgm:t>
        <a:bodyPr/>
        <a:lstStyle/>
        <a:p>
          <a:endParaRPr lang="it-IT"/>
        </a:p>
      </dgm:t>
    </dgm:pt>
    <dgm:pt modelId="{CA86CF37-3AD4-884C-9654-8572D1CAC222}" type="sibTrans" cxnId="{9F7CB1F6-A29E-D145-B75D-D900825E9343}">
      <dgm:prSet/>
      <dgm:spPr/>
      <dgm:t>
        <a:bodyPr/>
        <a:lstStyle/>
        <a:p>
          <a:endParaRPr lang="it-IT"/>
        </a:p>
      </dgm:t>
    </dgm:pt>
    <dgm:pt modelId="{6BE0DC2D-C315-294E-9B03-FE3968BD1997}">
      <dgm:prSet phldrT="[Testo]" custT="1"/>
      <dgm:spPr/>
      <dgm:t>
        <a:bodyPr/>
        <a:lstStyle/>
        <a:p>
          <a:r>
            <a:rPr lang="it-IT" sz="1100" b="1" dirty="0"/>
            <a:t>Definizione costo medio utente giornaliero (accesso) </a:t>
          </a:r>
          <a:r>
            <a:rPr lang="it-IT" sz="1100" dirty="0"/>
            <a:t>come unità di riferimento per la determinazione dell’importo forfettario .</a:t>
          </a:r>
        </a:p>
        <a:p>
          <a:r>
            <a:rPr lang="it-IT" sz="1000" i="1" dirty="0"/>
            <a:t>Costo medio servizi ad alta intensità (48,00)</a:t>
          </a:r>
        </a:p>
        <a:p>
          <a:r>
            <a:rPr lang="it-IT" sz="1000" i="1" dirty="0"/>
            <a:t>Costo medio servizi a bassa intensità (28,40)</a:t>
          </a:r>
        </a:p>
      </dgm:t>
    </dgm:pt>
    <dgm:pt modelId="{796079E2-1311-5F4B-9368-E0890E8A67A9}" type="parTrans" cxnId="{C1BE9AF3-1488-D54C-BC27-1C88CD5E0385}">
      <dgm:prSet/>
      <dgm:spPr/>
      <dgm:t>
        <a:bodyPr/>
        <a:lstStyle/>
        <a:p>
          <a:endParaRPr lang="it-IT"/>
        </a:p>
      </dgm:t>
    </dgm:pt>
    <dgm:pt modelId="{34F06CC2-55E9-2645-8C2C-B39958FB5312}" type="sibTrans" cxnId="{C1BE9AF3-1488-D54C-BC27-1C88CD5E0385}">
      <dgm:prSet/>
      <dgm:spPr/>
      <dgm:t>
        <a:bodyPr/>
        <a:lstStyle/>
        <a:p>
          <a:endParaRPr lang="it-IT"/>
        </a:p>
      </dgm:t>
    </dgm:pt>
    <dgm:pt modelId="{7568EDE1-44E1-C043-9039-C85E1BB63F72}">
      <dgm:prSet phldrT="[Testo]"/>
      <dgm:spPr/>
      <dgm:t>
        <a:bodyPr/>
        <a:lstStyle/>
        <a:p>
          <a:r>
            <a:rPr lang="it-IT" b="1" cap="small" dirty="0">
              <a:solidFill>
                <a:srgbClr val="FF0000"/>
              </a:solidFill>
            </a:rPr>
            <a:t>Fase</a:t>
          </a:r>
          <a:r>
            <a:rPr lang="it-IT" b="1" dirty="0">
              <a:solidFill>
                <a:srgbClr val="FF0000"/>
              </a:solidFill>
            </a:rPr>
            <a:t> 3</a:t>
          </a:r>
        </a:p>
      </dgm:t>
    </dgm:pt>
    <dgm:pt modelId="{1F3432D6-502D-5345-A690-ED1323820520}" type="parTrans" cxnId="{EBE4CDC5-720A-9E44-87E8-A21182F97A77}">
      <dgm:prSet/>
      <dgm:spPr/>
      <dgm:t>
        <a:bodyPr/>
        <a:lstStyle/>
        <a:p>
          <a:endParaRPr lang="it-IT"/>
        </a:p>
      </dgm:t>
    </dgm:pt>
    <dgm:pt modelId="{053C7491-359B-AB45-B474-ED8AD3CB3FCD}" type="sibTrans" cxnId="{EBE4CDC5-720A-9E44-87E8-A21182F97A77}">
      <dgm:prSet/>
      <dgm:spPr/>
      <dgm:t>
        <a:bodyPr/>
        <a:lstStyle/>
        <a:p>
          <a:endParaRPr lang="it-IT"/>
        </a:p>
      </dgm:t>
    </dgm:pt>
    <dgm:pt modelId="{59D2C54C-DD98-D04E-BDB3-E8D947A03462}">
      <dgm:prSet phldrT="[Testo]" custT="1"/>
      <dgm:spPr/>
      <dgm:t>
        <a:bodyPr/>
        <a:lstStyle/>
        <a:p>
          <a:r>
            <a:rPr lang="it-IT" sz="1100" b="1" dirty="0"/>
            <a:t>Stima numero accessi </a:t>
          </a:r>
          <a:r>
            <a:rPr lang="it-IT" sz="1100" dirty="0"/>
            <a:t>congruo per la realizzazione del percorso  e degli output  che lo caratterizzano </a:t>
          </a:r>
        </a:p>
        <a:p>
          <a:r>
            <a:rPr lang="it-IT" sz="1100" dirty="0"/>
            <a:t>Definizione di un catalogo delle prestazioni/servizi socio-educativi  e socio animativi </a:t>
          </a:r>
        </a:p>
      </dgm:t>
    </dgm:pt>
    <dgm:pt modelId="{BD673938-2980-AE45-87F5-32521057775A}" type="parTrans" cxnId="{13DF7404-475B-9C4B-B28D-C9C1121E41E3}">
      <dgm:prSet/>
      <dgm:spPr/>
      <dgm:t>
        <a:bodyPr/>
        <a:lstStyle/>
        <a:p>
          <a:endParaRPr lang="it-IT"/>
        </a:p>
      </dgm:t>
    </dgm:pt>
    <dgm:pt modelId="{64FACB62-6E1B-CA4E-BE5B-4733A44BCD52}" type="sibTrans" cxnId="{13DF7404-475B-9C4B-B28D-C9C1121E41E3}">
      <dgm:prSet/>
      <dgm:spPr/>
      <dgm:t>
        <a:bodyPr/>
        <a:lstStyle/>
        <a:p>
          <a:endParaRPr lang="it-IT"/>
        </a:p>
      </dgm:t>
    </dgm:pt>
    <dgm:pt modelId="{2CAAA801-5E15-FC44-9438-A9B972463F34}" type="pres">
      <dgm:prSet presAssocID="{45E6E540-810C-7141-875F-D33364E7D4B0}" presName="Name0" presStyleCnt="0">
        <dgm:presLayoutVars>
          <dgm:chMax val="5"/>
          <dgm:chPref val="5"/>
          <dgm:dir/>
          <dgm:animLvl val="lvl"/>
        </dgm:presLayoutVars>
      </dgm:prSet>
      <dgm:spPr/>
      <dgm:t>
        <a:bodyPr/>
        <a:lstStyle/>
        <a:p>
          <a:endParaRPr lang="it-IT"/>
        </a:p>
      </dgm:t>
    </dgm:pt>
    <dgm:pt modelId="{75FF93A3-BBEC-A149-BEEC-6D1F873C703E}" type="pres">
      <dgm:prSet presAssocID="{843673C8-47F9-BF4C-960A-161643F84A9F}" presName="parentText1" presStyleLbl="node1" presStyleIdx="0" presStyleCnt="3">
        <dgm:presLayoutVars>
          <dgm:chMax/>
          <dgm:chPref val="3"/>
          <dgm:bulletEnabled val="1"/>
        </dgm:presLayoutVars>
      </dgm:prSet>
      <dgm:spPr/>
      <dgm:t>
        <a:bodyPr/>
        <a:lstStyle/>
        <a:p>
          <a:endParaRPr lang="it-IT"/>
        </a:p>
      </dgm:t>
    </dgm:pt>
    <dgm:pt modelId="{0FC8DD1F-8464-774F-ADC3-0CD674991253}" type="pres">
      <dgm:prSet presAssocID="{843673C8-47F9-BF4C-960A-161643F84A9F}" presName="childText1" presStyleLbl="solidAlignAcc1" presStyleIdx="0" presStyleCnt="3" custScaleY="110179" custLinFactNeighborY="3864">
        <dgm:presLayoutVars>
          <dgm:chMax val="0"/>
          <dgm:chPref val="0"/>
          <dgm:bulletEnabled val="1"/>
        </dgm:presLayoutVars>
      </dgm:prSet>
      <dgm:spPr/>
      <dgm:t>
        <a:bodyPr/>
        <a:lstStyle/>
        <a:p>
          <a:endParaRPr lang="it-IT"/>
        </a:p>
      </dgm:t>
    </dgm:pt>
    <dgm:pt modelId="{76634BA3-EF32-2C48-BF5B-ADEF78BBECDB}" type="pres">
      <dgm:prSet presAssocID="{B10184A6-2E6E-BD46-B648-A384868328A2}" presName="parentText2" presStyleLbl="node1" presStyleIdx="1" presStyleCnt="3">
        <dgm:presLayoutVars>
          <dgm:chMax/>
          <dgm:chPref val="3"/>
          <dgm:bulletEnabled val="1"/>
        </dgm:presLayoutVars>
      </dgm:prSet>
      <dgm:spPr/>
      <dgm:t>
        <a:bodyPr/>
        <a:lstStyle/>
        <a:p>
          <a:endParaRPr lang="it-IT"/>
        </a:p>
      </dgm:t>
    </dgm:pt>
    <dgm:pt modelId="{3541042E-4560-E74C-8F6C-BDE0F4327F51}" type="pres">
      <dgm:prSet presAssocID="{B10184A6-2E6E-BD46-B648-A384868328A2}" presName="childText2" presStyleLbl="solidAlignAcc1" presStyleIdx="1" presStyleCnt="3" custScaleY="110668" custLinFactNeighborY="4508">
        <dgm:presLayoutVars>
          <dgm:chMax val="0"/>
          <dgm:chPref val="0"/>
          <dgm:bulletEnabled val="1"/>
        </dgm:presLayoutVars>
      </dgm:prSet>
      <dgm:spPr/>
      <dgm:t>
        <a:bodyPr/>
        <a:lstStyle/>
        <a:p>
          <a:endParaRPr lang="it-IT"/>
        </a:p>
      </dgm:t>
    </dgm:pt>
    <dgm:pt modelId="{019E2947-CFA6-7648-AA07-F740EFA55E4C}" type="pres">
      <dgm:prSet presAssocID="{7568EDE1-44E1-C043-9039-C85E1BB63F72}" presName="parentText3" presStyleLbl="node1" presStyleIdx="2" presStyleCnt="3">
        <dgm:presLayoutVars>
          <dgm:chMax/>
          <dgm:chPref val="3"/>
          <dgm:bulletEnabled val="1"/>
        </dgm:presLayoutVars>
      </dgm:prSet>
      <dgm:spPr/>
      <dgm:t>
        <a:bodyPr/>
        <a:lstStyle/>
        <a:p>
          <a:endParaRPr lang="it-IT"/>
        </a:p>
      </dgm:t>
    </dgm:pt>
    <dgm:pt modelId="{FB379E6C-F4A2-EE48-80BC-45AAF0C8CE65}" type="pres">
      <dgm:prSet presAssocID="{7568EDE1-44E1-C043-9039-C85E1BB63F72}" presName="childText3" presStyleLbl="solidAlignAcc1" presStyleIdx="2" presStyleCnt="3" custScaleY="103079" custLinFactNeighborY="654">
        <dgm:presLayoutVars>
          <dgm:chMax val="0"/>
          <dgm:chPref val="0"/>
          <dgm:bulletEnabled val="1"/>
        </dgm:presLayoutVars>
      </dgm:prSet>
      <dgm:spPr/>
      <dgm:t>
        <a:bodyPr/>
        <a:lstStyle/>
        <a:p>
          <a:endParaRPr lang="it-IT"/>
        </a:p>
      </dgm:t>
    </dgm:pt>
  </dgm:ptLst>
  <dgm:cxnLst>
    <dgm:cxn modelId="{91F62248-D56B-4F41-8620-8D6A4E760B6E}" type="presOf" srcId="{45E6E540-810C-7141-875F-D33364E7D4B0}" destId="{2CAAA801-5E15-FC44-9438-A9B972463F34}" srcOrd="0" destOrd="0" presId="urn:microsoft.com/office/officeart/2009/3/layout/IncreasingArrowsProcess"/>
    <dgm:cxn modelId="{4C670AD9-B0BE-6740-9B92-FCD14E46573F}" type="presOf" srcId="{6BE0DC2D-C315-294E-9B03-FE3968BD1997}" destId="{3541042E-4560-E74C-8F6C-BDE0F4327F51}" srcOrd="0" destOrd="0" presId="urn:microsoft.com/office/officeart/2009/3/layout/IncreasingArrowsProcess"/>
    <dgm:cxn modelId="{B49CB1B7-98C6-2B43-AC15-5E4BD26D8EE5}" type="presOf" srcId="{B10184A6-2E6E-BD46-B648-A384868328A2}" destId="{76634BA3-EF32-2C48-BF5B-ADEF78BBECDB}" srcOrd="0" destOrd="0" presId="urn:microsoft.com/office/officeart/2009/3/layout/IncreasingArrowsProcess"/>
    <dgm:cxn modelId="{C1BE9AF3-1488-D54C-BC27-1C88CD5E0385}" srcId="{B10184A6-2E6E-BD46-B648-A384868328A2}" destId="{6BE0DC2D-C315-294E-9B03-FE3968BD1997}" srcOrd="0" destOrd="0" parTransId="{796079E2-1311-5F4B-9368-E0890E8A67A9}" sibTransId="{34F06CC2-55E9-2645-8C2C-B39958FB5312}"/>
    <dgm:cxn modelId="{37412712-98A7-2941-8F05-9DB62D3132A4}" type="presOf" srcId="{7568EDE1-44E1-C043-9039-C85E1BB63F72}" destId="{019E2947-CFA6-7648-AA07-F740EFA55E4C}" srcOrd="0" destOrd="0" presId="urn:microsoft.com/office/officeart/2009/3/layout/IncreasingArrowsProcess"/>
    <dgm:cxn modelId="{9F7CB1F6-A29E-D145-B75D-D900825E9343}" srcId="{45E6E540-810C-7141-875F-D33364E7D4B0}" destId="{B10184A6-2E6E-BD46-B648-A384868328A2}" srcOrd="1" destOrd="0" parTransId="{C3AA6940-5C65-264B-9D62-B10FA7532F67}" sibTransId="{CA86CF37-3AD4-884C-9654-8572D1CAC222}"/>
    <dgm:cxn modelId="{EBE4CDC5-720A-9E44-87E8-A21182F97A77}" srcId="{45E6E540-810C-7141-875F-D33364E7D4B0}" destId="{7568EDE1-44E1-C043-9039-C85E1BB63F72}" srcOrd="2" destOrd="0" parTransId="{1F3432D6-502D-5345-A690-ED1323820520}" sibTransId="{053C7491-359B-AB45-B474-ED8AD3CB3FCD}"/>
    <dgm:cxn modelId="{6A0EE4C4-AE67-9D45-8622-D18AFA354597}" type="presOf" srcId="{843673C8-47F9-BF4C-960A-161643F84A9F}" destId="{75FF93A3-BBEC-A149-BEEC-6D1F873C703E}" srcOrd="0" destOrd="0" presId="urn:microsoft.com/office/officeart/2009/3/layout/IncreasingArrowsProcess"/>
    <dgm:cxn modelId="{4987EC6E-8C37-894E-B13B-04B680F213E1}" srcId="{45E6E540-810C-7141-875F-D33364E7D4B0}" destId="{843673C8-47F9-BF4C-960A-161643F84A9F}" srcOrd="0" destOrd="0" parTransId="{D96592F9-508F-4140-904B-FA9F8E974898}" sibTransId="{0E535E1A-3F68-EA4E-BF3A-4A67A73F3EFA}"/>
    <dgm:cxn modelId="{EB5C33E3-08F4-1E44-B966-F4471F093B4C}" srcId="{843673C8-47F9-BF4C-960A-161643F84A9F}" destId="{D27E5EA7-9CD5-274E-9F06-E0830176A377}" srcOrd="0" destOrd="0" parTransId="{F7D3FF2B-6960-4F4E-9298-CF7530E6E4B0}" sibTransId="{2241DC48-89E1-0D4E-81FB-6CA64BF537A9}"/>
    <dgm:cxn modelId="{1A0C714F-EAB0-114D-AD51-7A86F43F02B1}" type="presOf" srcId="{D27E5EA7-9CD5-274E-9F06-E0830176A377}" destId="{0FC8DD1F-8464-774F-ADC3-0CD674991253}" srcOrd="0" destOrd="0" presId="urn:microsoft.com/office/officeart/2009/3/layout/IncreasingArrowsProcess"/>
    <dgm:cxn modelId="{13DF7404-475B-9C4B-B28D-C9C1121E41E3}" srcId="{7568EDE1-44E1-C043-9039-C85E1BB63F72}" destId="{59D2C54C-DD98-D04E-BDB3-E8D947A03462}" srcOrd="0" destOrd="0" parTransId="{BD673938-2980-AE45-87F5-32521057775A}" sibTransId="{64FACB62-6E1B-CA4E-BE5B-4733A44BCD52}"/>
    <dgm:cxn modelId="{5C96DD11-D5D4-D043-AC6D-B8778D2A4FBF}" type="presOf" srcId="{59D2C54C-DD98-D04E-BDB3-E8D947A03462}" destId="{FB379E6C-F4A2-EE48-80BC-45AAF0C8CE65}" srcOrd="0" destOrd="0" presId="urn:microsoft.com/office/officeart/2009/3/layout/IncreasingArrowsProcess"/>
    <dgm:cxn modelId="{036F888C-2E69-4D4B-9D6C-BE78CEE01E63}" type="presParOf" srcId="{2CAAA801-5E15-FC44-9438-A9B972463F34}" destId="{75FF93A3-BBEC-A149-BEEC-6D1F873C703E}" srcOrd="0" destOrd="0" presId="urn:microsoft.com/office/officeart/2009/3/layout/IncreasingArrowsProcess"/>
    <dgm:cxn modelId="{93605B4D-BA72-144F-88CC-7C1E6D85536E}" type="presParOf" srcId="{2CAAA801-5E15-FC44-9438-A9B972463F34}" destId="{0FC8DD1F-8464-774F-ADC3-0CD674991253}" srcOrd="1" destOrd="0" presId="urn:microsoft.com/office/officeart/2009/3/layout/IncreasingArrowsProcess"/>
    <dgm:cxn modelId="{7084A918-6C12-D346-AE47-A4E5D6B17D7B}" type="presParOf" srcId="{2CAAA801-5E15-FC44-9438-A9B972463F34}" destId="{76634BA3-EF32-2C48-BF5B-ADEF78BBECDB}" srcOrd="2" destOrd="0" presId="urn:microsoft.com/office/officeart/2009/3/layout/IncreasingArrowsProcess"/>
    <dgm:cxn modelId="{ADAD06E1-A12A-3E43-A3EE-BA2C082E60EC}" type="presParOf" srcId="{2CAAA801-5E15-FC44-9438-A9B972463F34}" destId="{3541042E-4560-E74C-8F6C-BDE0F4327F51}" srcOrd="3" destOrd="0" presId="urn:microsoft.com/office/officeart/2009/3/layout/IncreasingArrowsProcess"/>
    <dgm:cxn modelId="{966C894E-347C-A743-B146-4E81F4706336}" type="presParOf" srcId="{2CAAA801-5E15-FC44-9438-A9B972463F34}" destId="{019E2947-CFA6-7648-AA07-F740EFA55E4C}" srcOrd="4" destOrd="0" presId="urn:microsoft.com/office/officeart/2009/3/layout/IncreasingArrowsProcess"/>
    <dgm:cxn modelId="{4486EB08-B804-8A4D-8C81-97EF8238F6BD}" type="presParOf" srcId="{2CAAA801-5E15-FC44-9438-A9B972463F34}" destId="{FB379E6C-F4A2-EE48-80BC-45AAF0C8CE65}"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48645" y="0"/>
            <a:ext cx="2944283" cy="496570"/>
          </a:xfrm>
          <a:prstGeom prst="rect">
            <a:avLst/>
          </a:prstGeom>
        </p:spPr>
        <p:txBody>
          <a:bodyPr vert="horz" lIns="91440" tIns="45720" rIns="91440" bIns="45720" rtlCol="0"/>
          <a:lstStyle>
            <a:lvl1pPr algn="r">
              <a:defRPr sz="1200"/>
            </a:lvl1pPr>
          </a:lstStyle>
          <a:p>
            <a:fld id="{941EFB17-229F-BC46-87D0-DE74F447E993}" type="datetime1">
              <a:t>28/11/2019</a:t>
            </a:fld>
            <a:endParaRPr lang="it-IT"/>
          </a:p>
        </p:txBody>
      </p:sp>
      <p:sp>
        <p:nvSpPr>
          <p:cNvPr id="4" name="Segnaposto piè di pagina 3"/>
          <p:cNvSpPr>
            <a:spLocks noGrp="1"/>
          </p:cNvSpPr>
          <p:nvPr>
            <p:ph type="ftr" sz="quarter" idx="2"/>
          </p:nvPr>
        </p:nvSpPr>
        <p:spPr>
          <a:xfrm>
            <a:off x="0" y="9433106"/>
            <a:ext cx="2944283" cy="49657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48645" y="9433106"/>
            <a:ext cx="2944283" cy="496570"/>
          </a:xfrm>
          <a:prstGeom prst="rect">
            <a:avLst/>
          </a:prstGeom>
        </p:spPr>
        <p:txBody>
          <a:bodyPr vert="horz" lIns="91440" tIns="45720" rIns="91440" bIns="45720" rtlCol="0" anchor="b"/>
          <a:lstStyle>
            <a:lvl1pPr algn="r">
              <a:defRPr sz="1200"/>
            </a:lvl1pPr>
          </a:lstStyle>
          <a:p>
            <a:fld id="{814BEA47-39E8-674A-9C58-B295214FFDE1}" type="slidenum">
              <a:t>‹N›</a:t>
            </a:fld>
            <a:endParaRPr lang="it-IT"/>
          </a:p>
        </p:txBody>
      </p:sp>
    </p:spTree>
    <p:extLst>
      <p:ext uri="{BB962C8B-B14F-4D97-AF65-F5344CB8AC3E}">
        <p14:creationId xmlns:p14="http://schemas.microsoft.com/office/powerpoint/2010/main" val="367716486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4283" cy="49657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48645" y="0"/>
            <a:ext cx="2944283" cy="496570"/>
          </a:xfrm>
          <a:prstGeom prst="rect">
            <a:avLst/>
          </a:prstGeom>
        </p:spPr>
        <p:txBody>
          <a:bodyPr vert="horz" lIns="91440" tIns="45720" rIns="91440" bIns="45720" rtlCol="0"/>
          <a:lstStyle>
            <a:lvl1pPr algn="r">
              <a:defRPr sz="1200"/>
            </a:lvl1pPr>
          </a:lstStyle>
          <a:p>
            <a:fld id="{61B10C7F-C682-1840-8327-09A717C71FCC}" type="datetime1">
              <a:t>28/11/2019</a:t>
            </a:fld>
            <a:endParaRPr lang="it-IT"/>
          </a:p>
        </p:txBody>
      </p:sp>
      <p:sp>
        <p:nvSpPr>
          <p:cNvPr id="4" name="Segnaposto immagine diapositiva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450" y="4717415"/>
            <a:ext cx="5435600" cy="446913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33106"/>
            <a:ext cx="2944283" cy="49657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48645" y="9433106"/>
            <a:ext cx="2944283" cy="496570"/>
          </a:xfrm>
          <a:prstGeom prst="rect">
            <a:avLst/>
          </a:prstGeom>
        </p:spPr>
        <p:txBody>
          <a:bodyPr vert="horz" lIns="91440" tIns="45720" rIns="91440" bIns="45720" rtlCol="0" anchor="b"/>
          <a:lstStyle>
            <a:lvl1pPr algn="r">
              <a:defRPr sz="1200"/>
            </a:lvl1pPr>
          </a:lstStyle>
          <a:p>
            <a:fld id="{8F9EB3E0-64CD-F143-8CD2-779DA79949AF}" type="slidenum">
              <a:t>‹N›</a:t>
            </a:fld>
            <a:endParaRPr lang="it-IT"/>
          </a:p>
        </p:txBody>
      </p:sp>
    </p:spTree>
    <p:extLst>
      <p:ext uri="{BB962C8B-B14F-4D97-AF65-F5344CB8AC3E}">
        <p14:creationId xmlns:p14="http://schemas.microsoft.com/office/powerpoint/2010/main" val="30230213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8F9EB3E0-64CD-F143-8CD2-779DA79949AF}" type="slidenum">
              <a:rPr lang="it-IT" smtClean="0"/>
              <a:t>3</a:t>
            </a:fld>
            <a:endParaRPr lang="it-IT"/>
          </a:p>
        </p:txBody>
      </p:sp>
    </p:spTree>
    <p:extLst>
      <p:ext uri="{BB962C8B-B14F-4D97-AF65-F5344CB8AC3E}">
        <p14:creationId xmlns:p14="http://schemas.microsoft.com/office/powerpoint/2010/main" val="3568003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pertina">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36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latore">
    <p:spTree>
      <p:nvGrpSpPr>
        <p:cNvPr id="1" name=""/>
        <p:cNvGrpSpPr/>
        <p:nvPr/>
      </p:nvGrpSpPr>
      <p:grpSpPr>
        <a:xfrm>
          <a:off x="0" y="0"/>
          <a:ext cx="0" cy="0"/>
          <a:chOff x="0" y="0"/>
          <a:chExt cx="0" cy="0"/>
        </a:xfrm>
      </p:grpSpPr>
      <p:sp>
        <p:nvSpPr>
          <p:cNvPr id="9" name="Sottotitolo 2"/>
          <p:cNvSpPr>
            <a:spLocks noGrp="1"/>
          </p:cNvSpPr>
          <p:nvPr>
            <p:ph type="subTitle" idx="1"/>
          </p:nvPr>
        </p:nvSpPr>
        <p:spPr>
          <a:xfrm>
            <a:off x="603843" y="2479414"/>
            <a:ext cx="7930820" cy="1348555"/>
          </a:xfrm>
        </p:spPr>
        <p:txBody>
          <a:bodyPr lIns="0" tIns="0" rIns="0" bIns="0" anchor="b" anchorCtr="0">
            <a:noAutofit/>
          </a:bodyPr>
          <a:lstStyle>
            <a:lvl1pPr marL="0" indent="0" algn="ctr">
              <a:lnSpc>
                <a:spcPts val="6400"/>
              </a:lnSpc>
              <a:buNone/>
              <a:defRPr sz="6000" b="1" baseline="0">
                <a:solidFill>
                  <a:srgbClr val="086A2E"/>
                </a:solidFill>
                <a:latin typeface="Helvetica"/>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a:t>
            </a:r>
          </a:p>
        </p:txBody>
      </p:sp>
      <p:sp>
        <p:nvSpPr>
          <p:cNvPr id="20" name="Segnaposto immagine 7"/>
          <p:cNvSpPr>
            <a:spLocks noGrp="1"/>
          </p:cNvSpPr>
          <p:nvPr/>
        </p:nvSpPr>
        <p:spPr>
          <a:xfrm>
            <a:off x="4202054" y="-511683"/>
            <a:ext cx="3680092" cy="4715151"/>
          </a:xfrm>
          <a:prstGeom prst="rect">
            <a:avLst/>
          </a:prstGeom>
        </p:spPr>
        <p:txBody>
          <a:bodyPr vert="horz" lIns="91440" tIns="45720" rIns="91440" bIns="45720" rtlCol="0">
            <a:normAutofit/>
          </a:bodyPr>
          <a:lstStyle/>
          <a:p>
            <a:endParaRPr lang="it-IT"/>
          </a:p>
        </p:txBody>
      </p:sp>
      <p:sp>
        <p:nvSpPr>
          <p:cNvPr id="4" name="Segnaposto testo 3"/>
          <p:cNvSpPr>
            <a:spLocks noGrp="1"/>
          </p:cNvSpPr>
          <p:nvPr>
            <p:ph type="body" sz="quarter" idx="10"/>
          </p:nvPr>
        </p:nvSpPr>
        <p:spPr>
          <a:xfrm>
            <a:off x="603843" y="4117713"/>
            <a:ext cx="7930820" cy="1347789"/>
          </a:xfrm>
        </p:spPr>
        <p:txBody>
          <a:bodyPr lIns="0" tIns="0" rIns="0" bIns="0">
            <a:normAutofit/>
          </a:bodyPr>
          <a:lstStyle>
            <a:lvl1pPr marL="0" indent="0" algn="ctr">
              <a:lnSpc>
                <a:spcPts val="2500"/>
              </a:lnSpc>
              <a:buNone/>
              <a:defRPr sz="2400" i="1"/>
            </a:lvl1pPr>
            <a:lvl2pPr marL="457200" indent="0">
              <a:lnSpc>
                <a:spcPts val="2300"/>
              </a:lnSpc>
              <a:buNone/>
              <a:defRPr sz="2200"/>
            </a:lvl2pPr>
            <a:lvl3pPr marL="914400" indent="0">
              <a:lnSpc>
                <a:spcPts val="2300"/>
              </a:lnSpc>
              <a:buNone/>
              <a:defRPr sz="2200"/>
            </a:lvl3pPr>
            <a:lvl4pPr marL="1371600" indent="0">
              <a:lnSpc>
                <a:spcPts val="2300"/>
              </a:lnSpc>
              <a:buNone/>
              <a:defRPr sz="2200"/>
            </a:lvl4pPr>
            <a:lvl5pPr marL="1828800" indent="0">
              <a:lnSpc>
                <a:spcPts val="2300"/>
              </a:lnSpc>
              <a:buNone/>
              <a:defRPr sz="2200"/>
            </a:lvl5pPr>
          </a:lstStyle>
          <a:p>
            <a:pPr lvl="0"/>
            <a:r>
              <a:rPr lang="it-IT" dirty="0"/>
              <a:t>Fare clic per modificare gli stili del testo dello schema</a:t>
            </a:r>
          </a:p>
        </p:txBody>
      </p:sp>
      <p:sp>
        <p:nvSpPr>
          <p:cNvPr id="10" name="Rettangolo 9"/>
          <p:cNvSpPr/>
          <p:nvPr userDrawn="1"/>
        </p:nvSpPr>
        <p:spPr>
          <a:xfrm>
            <a:off x="137097" y="142998"/>
            <a:ext cx="8892000" cy="6588000"/>
          </a:xfrm>
          <a:prstGeom prst="rect">
            <a:avLst/>
          </a:prstGeom>
          <a:noFill/>
          <a:ln w="292100" cap="sq" cmpd="sng">
            <a:solidFill>
              <a:srgbClr val="086A2E"/>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5" name="Immagine 14" descr="Fse_Completo.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844" y="631572"/>
            <a:ext cx="7928596" cy="993454"/>
          </a:xfrm>
          <a:prstGeom prst="rect">
            <a:avLst/>
          </a:prstGeom>
        </p:spPr>
      </p:pic>
      <p:pic>
        <p:nvPicPr>
          <p:cNvPr id="11" name="Immagine 10" descr="We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5280" y="6656296"/>
            <a:ext cx="2873375" cy="141749"/>
          </a:xfrm>
          <a:prstGeom prst="rect">
            <a:avLst/>
          </a:prstGeom>
        </p:spPr>
      </p:pic>
    </p:spTree>
    <p:extLst>
      <p:ext uri="{BB962C8B-B14F-4D97-AF65-F5344CB8AC3E}">
        <p14:creationId xmlns:p14="http://schemas.microsoft.com/office/powerpoint/2010/main" val="436813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olo intervento">
    <p:spTree>
      <p:nvGrpSpPr>
        <p:cNvPr id="1" name=""/>
        <p:cNvGrpSpPr/>
        <p:nvPr/>
      </p:nvGrpSpPr>
      <p:grpSpPr>
        <a:xfrm>
          <a:off x="0" y="0"/>
          <a:ext cx="0" cy="0"/>
          <a:chOff x="0" y="0"/>
          <a:chExt cx="0" cy="0"/>
        </a:xfrm>
      </p:grpSpPr>
      <p:sp>
        <p:nvSpPr>
          <p:cNvPr id="9" name="Sottotitolo 2"/>
          <p:cNvSpPr>
            <a:spLocks noGrp="1"/>
          </p:cNvSpPr>
          <p:nvPr>
            <p:ph type="subTitle" idx="1"/>
          </p:nvPr>
        </p:nvSpPr>
        <p:spPr>
          <a:xfrm>
            <a:off x="603843" y="3139965"/>
            <a:ext cx="7930820" cy="1348555"/>
          </a:xfrm>
        </p:spPr>
        <p:txBody>
          <a:bodyPr lIns="0" tIns="0" rIns="0" bIns="0" anchor="b" anchorCtr="0">
            <a:noAutofit/>
          </a:bodyPr>
          <a:lstStyle>
            <a:lvl1pPr marL="0" indent="0" algn="ctr">
              <a:lnSpc>
                <a:spcPts val="3600"/>
              </a:lnSpc>
              <a:buNone/>
              <a:defRPr sz="3000" b="1" baseline="0">
                <a:solidFill>
                  <a:srgbClr val="086A2E"/>
                </a:solidFill>
                <a:latin typeface="Helvetica"/>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Fare clic</a:t>
            </a:r>
          </a:p>
        </p:txBody>
      </p:sp>
      <p:sp>
        <p:nvSpPr>
          <p:cNvPr id="20" name="Segnaposto immagine 7"/>
          <p:cNvSpPr>
            <a:spLocks noGrp="1"/>
          </p:cNvSpPr>
          <p:nvPr/>
        </p:nvSpPr>
        <p:spPr>
          <a:xfrm>
            <a:off x="4202054" y="-511683"/>
            <a:ext cx="3680092" cy="4715151"/>
          </a:xfrm>
          <a:prstGeom prst="rect">
            <a:avLst/>
          </a:prstGeom>
        </p:spPr>
        <p:txBody>
          <a:bodyPr vert="horz" lIns="91440" tIns="45720" rIns="91440" bIns="45720" rtlCol="0">
            <a:normAutofit/>
          </a:bodyPr>
          <a:lstStyle/>
          <a:p>
            <a:endParaRPr lang="it-IT"/>
          </a:p>
        </p:txBody>
      </p:sp>
      <p:sp>
        <p:nvSpPr>
          <p:cNvPr id="4" name="Segnaposto testo 3"/>
          <p:cNvSpPr>
            <a:spLocks noGrp="1"/>
          </p:cNvSpPr>
          <p:nvPr>
            <p:ph type="body" sz="quarter" idx="10"/>
          </p:nvPr>
        </p:nvSpPr>
        <p:spPr>
          <a:xfrm>
            <a:off x="603843" y="4778264"/>
            <a:ext cx="7930820" cy="1347789"/>
          </a:xfrm>
        </p:spPr>
        <p:txBody>
          <a:bodyPr lIns="0" tIns="0" rIns="0" bIns="0">
            <a:normAutofit/>
          </a:bodyPr>
          <a:lstStyle>
            <a:lvl1pPr marL="0" indent="0" algn="ctr">
              <a:lnSpc>
                <a:spcPts val="1800"/>
              </a:lnSpc>
              <a:buNone/>
              <a:defRPr sz="1800" i="1"/>
            </a:lvl1pPr>
            <a:lvl2pPr marL="457200" indent="0">
              <a:lnSpc>
                <a:spcPts val="2300"/>
              </a:lnSpc>
              <a:buNone/>
              <a:defRPr sz="2200"/>
            </a:lvl2pPr>
            <a:lvl3pPr marL="914400" indent="0">
              <a:lnSpc>
                <a:spcPts val="2300"/>
              </a:lnSpc>
              <a:buNone/>
              <a:defRPr sz="2200"/>
            </a:lvl3pPr>
            <a:lvl4pPr marL="1371600" indent="0">
              <a:lnSpc>
                <a:spcPts val="2300"/>
              </a:lnSpc>
              <a:buNone/>
              <a:defRPr sz="2200"/>
            </a:lvl4pPr>
            <a:lvl5pPr marL="1828800" indent="0">
              <a:lnSpc>
                <a:spcPts val="2300"/>
              </a:lnSpc>
              <a:buNone/>
              <a:defRPr sz="2200"/>
            </a:lvl5pPr>
          </a:lstStyle>
          <a:p>
            <a:pPr lvl="0"/>
            <a:r>
              <a:rPr lang="it-IT" dirty="0"/>
              <a:t>Fare clic per modificare gli stili del testo dello schema</a:t>
            </a:r>
          </a:p>
        </p:txBody>
      </p:sp>
      <p:sp>
        <p:nvSpPr>
          <p:cNvPr id="10" name="Rettangolo 9"/>
          <p:cNvSpPr/>
          <p:nvPr userDrawn="1"/>
        </p:nvSpPr>
        <p:spPr>
          <a:xfrm>
            <a:off x="137097" y="142998"/>
            <a:ext cx="8892000" cy="6588000"/>
          </a:xfrm>
          <a:prstGeom prst="rect">
            <a:avLst/>
          </a:prstGeom>
          <a:noFill/>
          <a:ln w="292100" cap="sq" cmpd="sng">
            <a:solidFill>
              <a:srgbClr val="086A2E"/>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2" name="Immagine 1" descr="Fse_Completo.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844" y="631572"/>
            <a:ext cx="7928596" cy="993454"/>
          </a:xfrm>
          <a:prstGeom prst="rect">
            <a:avLst/>
          </a:prstGeom>
        </p:spPr>
      </p:pic>
      <p:pic>
        <p:nvPicPr>
          <p:cNvPr id="11" name="Immagine 10" descr="We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5280" y="6656296"/>
            <a:ext cx="2873375" cy="141749"/>
          </a:xfrm>
          <a:prstGeom prst="rect">
            <a:avLst/>
          </a:prstGeom>
        </p:spPr>
      </p:pic>
    </p:spTree>
    <p:extLst>
      <p:ext uri="{BB962C8B-B14F-4D97-AF65-F5344CB8AC3E}">
        <p14:creationId xmlns:p14="http://schemas.microsoft.com/office/powerpoint/2010/main" val="3002591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sto + immagine">
    <p:spTree>
      <p:nvGrpSpPr>
        <p:cNvPr id="1" name=""/>
        <p:cNvGrpSpPr/>
        <p:nvPr/>
      </p:nvGrpSpPr>
      <p:grpSpPr>
        <a:xfrm>
          <a:off x="0" y="0"/>
          <a:ext cx="0" cy="0"/>
          <a:chOff x="0" y="0"/>
          <a:chExt cx="0" cy="0"/>
        </a:xfrm>
      </p:grpSpPr>
      <p:cxnSp>
        <p:nvCxnSpPr>
          <p:cNvPr id="15" name="Connettore 1 14"/>
          <p:cNvCxnSpPr/>
          <p:nvPr userDrawn="1"/>
        </p:nvCxnSpPr>
        <p:spPr>
          <a:xfrm>
            <a:off x="603843" y="785210"/>
            <a:ext cx="8280000" cy="0"/>
          </a:xfrm>
          <a:prstGeom prst="line">
            <a:avLst/>
          </a:prstGeom>
          <a:ln w="38100" cmpd="sng">
            <a:solidFill>
              <a:schemeClr val="bg1">
                <a:lumMod val="8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olo 1"/>
          <p:cNvSpPr>
            <a:spLocks noGrp="1"/>
          </p:cNvSpPr>
          <p:nvPr>
            <p:ph type="ctrTitle"/>
          </p:nvPr>
        </p:nvSpPr>
        <p:spPr>
          <a:xfrm>
            <a:off x="603843" y="409572"/>
            <a:ext cx="8278356" cy="276999"/>
          </a:xfrm>
          <a:noFill/>
        </p:spPr>
        <p:txBody>
          <a:bodyPr wrap="square" lIns="0" tIns="0" rIns="0" bIns="0">
            <a:spAutoFit/>
          </a:bodyPr>
          <a:lstStyle>
            <a:lvl1pPr algn="l">
              <a:defRPr sz="1800">
                <a:solidFill>
                  <a:srgbClr val="3B3D44"/>
                </a:solidFill>
                <a:latin typeface="Helvetica"/>
                <a:cs typeface="Helvetica"/>
              </a:defRPr>
            </a:lvl1pPr>
          </a:lstStyle>
          <a:p>
            <a:r>
              <a:rPr lang="it-IT"/>
              <a:t>Fare clic per modificare stile</a:t>
            </a:r>
          </a:p>
        </p:txBody>
      </p:sp>
      <p:sp>
        <p:nvSpPr>
          <p:cNvPr id="9" name="Sottotitolo 2"/>
          <p:cNvSpPr>
            <a:spLocks noGrp="1"/>
          </p:cNvSpPr>
          <p:nvPr>
            <p:ph type="subTitle" idx="1"/>
          </p:nvPr>
        </p:nvSpPr>
        <p:spPr>
          <a:xfrm>
            <a:off x="603843" y="1127944"/>
            <a:ext cx="4485512" cy="4169859"/>
          </a:xfrm>
        </p:spPr>
        <p:txBody>
          <a:bodyPr lIns="0" tIns="0" rIns="0" bIns="0">
            <a:normAutofit/>
          </a:bodyPr>
          <a:lstStyle>
            <a:lvl1pPr marL="0" indent="0" algn="l">
              <a:lnSpc>
                <a:spcPts val="1900"/>
              </a:lnSpc>
              <a:buNone/>
              <a:defRPr sz="1500">
                <a:solidFill>
                  <a:schemeClr val="tx1"/>
                </a:solidFill>
                <a:latin typeface="Helvetica"/>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12" name="Rettangolo 11"/>
          <p:cNvSpPr/>
          <p:nvPr userDrawn="1"/>
        </p:nvSpPr>
        <p:spPr>
          <a:xfrm>
            <a:off x="289262" y="295248"/>
            <a:ext cx="8604000" cy="6297646"/>
          </a:xfrm>
          <a:prstGeom prst="rect">
            <a:avLst/>
          </a:prstGeom>
          <a:noFill/>
          <a:ln w="6350" cap="sq" cmpd="sng">
            <a:solidFill>
              <a:srgbClr val="086A2E"/>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3" name="Sottotitolo 2"/>
          <p:cNvSpPr txBox="1">
            <a:spLocks/>
          </p:cNvSpPr>
          <p:nvPr userDrawn="1"/>
        </p:nvSpPr>
        <p:spPr>
          <a:xfrm>
            <a:off x="798073" y="2447014"/>
            <a:ext cx="4261012" cy="1094659"/>
          </a:xfrm>
          <a:prstGeom prst="rect">
            <a:avLst/>
          </a:prstGeom>
        </p:spPr>
        <p:txBody>
          <a:bodyPr vert="horz" wrap="square" lIns="0" tIns="0" rIns="0" bIns="0" rtlCol="0">
            <a:spAutoFit/>
          </a:bodyPr>
          <a:lstStyle>
            <a:lvl1pPr marL="0" indent="0" algn="l" defTabSz="457200" rtl="0" eaLnBrk="1" latinLnBrk="0" hangingPunct="1">
              <a:lnSpc>
                <a:spcPts val="1900"/>
              </a:lnSpc>
              <a:spcBef>
                <a:spcPct val="20000"/>
              </a:spcBef>
              <a:buFont typeface="Arial"/>
              <a:buNone/>
              <a:defRPr sz="1500" kern="1200">
                <a:solidFill>
                  <a:srgbClr val="767675"/>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ts val="3600"/>
              </a:lnSpc>
            </a:pPr>
            <a:r>
              <a:rPr lang="it-IT" sz="4400" dirty="0">
                <a:solidFill>
                  <a:schemeClr val="bg1"/>
                </a:solidFill>
                <a:latin typeface="Helvetica"/>
                <a:cs typeface="Helvetica"/>
              </a:rPr>
              <a:t>Innovazione</a:t>
            </a:r>
          </a:p>
          <a:p>
            <a:pPr>
              <a:lnSpc>
                <a:spcPts val="3600"/>
              </a:lnSpc>
            </a:pPr>
            <a:r>
              <a:rPr lang="it-IT" sz="4400" dirty="0">
                <a:solidFill>
                  <a:schemeClr val="bg1"/>
                </a:solidFill>
                <a:latin typeface="Helvetica"/>
                <a:cs typeface="Helvetica"/>
              </a:rPr>
              <a:t>e competitività</a:t>
            </a:r>
          </a:p>
        </p:txBody>
      </p:sp>
      <p:sp>
        <p:nvSpPr>
          <p:cNvPr id="20" name="Segnaposto immagine 7"/>
          <p:cNvSpPr>
            <a:spLocks noGrp="1"/>
          </p:cNvSpPr>
          <p:nvPr/>
        </p:nvSpPr>
        <p:spPr>
          <a:xfrm>
            <a:off x="4202054" y="-511683"/>
            <a:ext cx="3680092" cy="4715151"/>
          </a:xfrm>
          <a:prstGeom prst="rect">
            <a:avLst/>
          </a:prstGeom>
        </p:spPr>
        <p:txBody>
          <a:bodyPr vert="horz" lIns="91440" tIns="45720" rIns="91440" bIns="45720" rtlCol="0">
            <a:normAutofit/>
          </a:bodyPr>
          <a:lstStyle/>
          <a:p>
            <a:endParaRPr lang="it-IT"/>
          </a:p>
        </p:txBody>
      </p:sp>
      <p:sp>
        <p:nvSpPr>
          <p:cNvPr id="22" name="Segnaposto immagine 2"/>
          <p:cNvSpPr>
            <a:spLocks noGrp="1"/>
          </p:cNvSpPr>
          <p:nvPr>
            <p:ph type="pic" idx="14"/>
          </p:nvPr>
        </p:nvSpPr>
        <p:spPr>
          <a:xfrm>
            <a:off x="5222660" y="1127943"/>
            <a:ext cx="3375106" cy="4169859"/>
          </a:xfrm>
        </p:spPr>
        <p:txBody>
          <a:bodyPr>
            <a:normAutofit/>
          </a:bodyPr>
          <a:lstStyle>
            <a:lvl1pPr marL="0" indent="0">
              <a:buNone/>
              <a:defRPr sz="1000">
                <a:latin typeface="Helvetica"/>
                <a:cs typeface="Helvetica"/>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pic>
        <p:nvPicPr>
          <p:cNvPr id="4" name="Immagine 3" descr="Fse_CompletoPiccolo.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4964" y="6093296"/>
            <a:ext cx="3072913" cy="385354"/>
          </a:xfrm>
          <a:prstGeom prst="rect">
            <a:avLst/>
          </a:prstGeom>
        </p:spPr>
      </p:pic>
    </p:spTree>
    <p:extLst>
      <p:ext uri="{BB962C8B-B14F-4D97-AF65-F5344CB8AC3E}">
        <p14:creationId xmlns:p14="http://schemas.microsoft.com/office/powerpoint/2010/main" val="1804473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to + dida">
    <p:spTree>
      <p:nvGrpSpPr>
        <p:cNvPr id="1" name=""/>
        <p:cNvGrpSpPr/>
        <p:nvPr/>
      </p:nvGrpSpPr>
      <p:grpSpPr>
        <a:xfrm>
          <a:off x="0" y="0"/>
          <a:ext cx="0" cy="0"/>
          <a:chOff x="0" y="0"/>
          <a:chExt cx="0" cy="0"/>
        </a:xfrm>
      </p:grpSpPr>
      <p:cxnSp>
        <p:nvCxnSpPr>
          <p:cNvPr id="15" name="Connettore 1 14"/>
          <p:cNvCxnSpPr/>
          <p:nvPr userDrawn="1"/>
        </p:nvCxnSpPr>
        <p:spPr>
          <a:xfrm>
            <a:off x="603843" y="785210"/>
            <a:ext cx="8280000" cy="0"/>
          </a:xfrm>
          <a:prstGeom prst="line">
            <a:avLst/>
          </a:prstGeom>
          <a:ln w="38100" cmpd="sng">
            <a:solidFill>
              <a:schemeClr val="bg1">
                <a:lumMod val="8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olo 1"/>
          <p:cNvSpPr>
            <a:spLocks noGrp="1"/>
          </p:cNvSpPr>
          <p:nvPr>
            <p:ph type="ctrTitle"/>
          </p:nvPr>
        </p:nvSpPr>
        <p:spPr>
          <a:xfrm>
            <a:off x="603843" y="409572"/>
            <a:ext cx="8278356" cy="276999"/>
          </a:xfrm>
          <a:noFill/>
        </p:spPr>
        <p:txBody>
          <a:bodyPr wrap="square" lIns="0" tIns="0" rIns="0" bIns="0">
            <a:spAutoFit/>
          </a:bodyPr>
          <a:lstStyle>
            <a:lvl1pPr algn="l">
              <a:defRPr sz="1800">
                <a:solidFill>
                  <a:srgbClr val="3B3D44"/>
                </a:solidFill>
                <a:latin typeface="Helvetica"/>
                <a:cs typeface="Helvetica"/>
              </a:defRPr>
            </a:lvl1pPr>
          </a:lstStyle>
          <a:p>
            <a:r>
              <a:rPr lang="it-IT"/>
              <a:t>Fare clic per modificare stile</a:t>
            </a:r>
          </a:p>
        </p:txBody>
      </p:sp>
      <p:sp>
        <p:nvSpPr>
          <p:cNvPr id="9" name="Sottotitolo 2"/>
          <p:cNvSpPr>
            <a:spLocks noGrp="1"/>
          </p:cNvSpPr>
          <p:nvPr>
            <p:ph type="subTitle" idx="1"/>
          </p:nvPr>
        </p:nvSpPr>
        <p:spPr>
          <a:xfrm>
            <a:off x="603842" y="5297802"/>
            <a:ext cx="7993923" cy="828386"/>
          </a:xfrm>
        </p:spPr>
        <p:txBody>
          <a:bodyPr lIns="0" tIns="0" rIns="0" bIns="0">
            <a:normAutofit/>
          </a:bodyPr>
          <a:lstStyle>
            <a:lvl1pPr marL="0" indent="0" algn="l">
              <a:lnSpc>
                <a:spcPts val="1900"/>
              </a:lnSpc>
              <a:buNone/>
              <a:defRPr sz="1500">
                <a:solidFill>
                  <a:schemeClr val="tx1"/>
                </a:solidFill>
                <a:latin typeface="Helvetica"/>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12" name="Rettangolo 11"/>
          <p:cNvSpPr/>
          <p:nvPr userDrawn="1"/>
        </p:nvSpPr>
        <p:spPr>
          <a:xfrm>
            <a:off x="289262" y="295248"/>
            <a:ext cx="8604000" cy="6297646"/>
          </a:xfrm>
          <a:prstGeom prst="rect">
            <a:avLst/>
          </a:prstGeom>
          <a:noFill/>
          <a:ln w="6350" cap="sq" cmpd="sng">
            <a:solidFill>
              <a:srgbClr val="086A2E"/>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3" name="Sottotitolo 2"/>
          <p:cNvSpPr txBox="1">
            <a:spLocks/>
          </p:cNvSpPr>
          <p:nvPr userDrawn="1"/>
        </p:nvSpPr>
        <p:spPr>
          <a:xfrm>
            <a:off x="798073" y="2447014"/>
            <a:ext cx="4261012" cy="1094659"/>
          </a:xfrm>
          <a:prstGeom prst="rect">
            <a:avLst/>
          </a:prstGeom>
        </p:spPr>
        <p:txBody>
          <a:bodyPr vert="horz" wrap="square" lIns="0" tIns="0" rIns="0" bIns="0" rtlCol="0">
            <a:spAutoFit/>
          </a:bodyPr>
          <a:lstStyle>
            <a:lvl1pPr marL="0" indent="0" algn="l" defTabSz="457200" rtl="0" eaLnBrk="1" latinLnBrk="0" hangingPunct="1">
              <a:lnSpc>
                <a:spcPts val="1900"/>
              </a:lnSpc>
              <a:spcBef>
                <a:spcPct val="20000"/>
              </a:spcBef>
              <a:buFont typeface="Arial"/>
              <a:buNone/>
              <a:defRPr sz="1500" kern="1200">
                <a:solidFill>
                  <a:srgbClr val="767675"/>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ts val="3600"/>
              </a:lnSpc>
            </a:pPr>
            <a:r>
              <a:rPr lang="it-IT" sz="4400" dirty="0">
                <a:solidFill>
                  <a:schemeClr val="bg1"/>
                </a:solidFill>
                <a:latin typeface="Helvetica"/>
                <a:cs typeface="Helvetica"/>
              </a:rPr>
              <a:t>Innovazione</a:t>
            </a:r>
          </a:p>
          <a:p>
            <a:pPr>
              <a:lnSpc>
                <a:spcPts val="3600"/>
              </a:lnSpc>
            </a:pPr>
            <a:r>
              <a:rPr lang="it-IT" sz="4400" dirty="0">
                <a:solidFill>
                  <a:schemeClr val="bg1"/>
                </a:solidFill>
                <a:latin typeface="Helvetica"/>
                <a:cs typeface="Helvetica"/>
              </a:rPr>
              <a:t>e competitività</a:t>
            </a:r>
          </a:p>
        </p:txBody>
      </p:sp>
      <p:sp>
        <p:nvSpPr>
          <p:cNvPr id="14" name="Sottotitolo 2"/>
          <p:cNvSpPr txBox="1">
            <a:spLocks/>
          </p:cNvSpPr>
          <p:nvPr userDrawn="1"/>
        </p:nvSpPr>
        <p:spPr>
          <a:xfrm>
            <a:off x="603843" y="6294715"/>
            <a:ext cx="4261012" cy="185948"/>
          </a:xfrm>
          <a:prstGeom prst="rect">
            <a:avLst/>
          </a:prstGeom>
        </p:spPr>
        <p:txBody>
          <a:bodyPr vert="horz" wrap="square" lIns="0" tIns="0" rIns="0" bIns="0" rtlCol="0">
            <a:spAutoFit/>
          </a:bodyPr>
          <a:lstStyle>
            <a:lvl1pPr marL="0" indent="0" algn="l" defTabSz="457200" rtl="0" eaLnBrk="1" latinLnBrk="0" hangingPunct="1">
              <a:lnSpc>
                <a:spcPts val="1900"/>
              </a:lnSpc>
              <a:spcBef>
                <a:spcPct val="20000"/>
              </a:spcBef>
              <a:buFont typeface="Arial"/>
              <a:buNone/>
              <a:defRPr sz="1500" kern="1200">
                <a:solidFill>
                  <a:srgbClr val="767675"/>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ts val="1500"/>
              </a:lnSpc>
            </a:pPr>
            <a:r>
              <a:rPr lang="it-IT" sz="1000" dirty="0">
                <a:solidFill>
                  <a:schemeClr val="tx1"/>
                </a:solidFill>
                <a:latin typeface="Helvetica"/>
                <a:cs typeface="Helvetica"/>
              </a:rPr>
              <a:t>Milano 9 settembre 2016</a:t>
            </a:r>
          </a:p>
        </p:txBody>
      </p:sp>
      <p:sp>
        <p:nvSpPr>
          <p:cNvPr id="20" name="Segnaposto immagine 7"/>
          <p:cNvSpPr>
            <a:spLocks noGrp="1"/>
          </p:cNvSpPr>
          <p:nvPr/>
        </p:nvSpPr>
        <p:spPr>
          <a:xfrm>
            <a:off x="4202054" y="-511683"/>
            <a:ext cx="3680092" cy="4715151"/>
          </a:xfrm>
          <a:prstGeom prst="rect">
            <a:avLst/>
          </a:prstGeom>
        </p:spPr>
        <p:txBody>
          <a:bodyPr vert="horz" lIns="91440" tIns="45720" rIns="91440" bIns="45720" rtlCol="0">
            <a:normAutofit/>
          </a:bodyPr>
          <a:lstStyle/>
          <a:p>
            <a:endParaRPr lang="it-IT"/>
          </a:p>
        </p:txBody>
      </p:sp>
      <p:sp>
        <p:nvSpPr>
          <p:cNvPr id="22" name="Segnaposto immagine 2"/>
          <p:cNvSpPr>
            <a:spLocks noGrp="1"/>
          </p:cNvSpPr>
          <p:nvPr>
            <p:ph type="pic" idx="14"/>
          </p:nvPr>
        </p:nvSpPr>
        <p:spPr>
          <a:xfrm>
            <a:off x="603843" y="1127943"/>
            <a:ext cx="7993923" cy="3983757"/>
          </a:xfrm>
        </p:spPr>
        <p:txBody>
          <a:bodyPr>
            <a:normAutofit/>
          </a:bodyPr>
          <a:lstStyle>
            <a:lvl1pPr marL="0" indent="0">
              <a:buNone/>
              <a:defRPr sz="1000">
                <a:latin typeface="Helvetica"/>
                <a:cs typeface="Helvetica"/>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pic>
        <p:nvPicPr>
          <p:cNvPr id="17" name="Immagine 16" descr="Fse_CompletoPiccolo.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4964" y="6093296"/>
            <a:ext cx="3072913" cy="385354"/>
          </a:xfrm>
          <a:prstGeom prst="rect">
            <a:avLst/>
          </a:prstGeom>
        </p:spPr>
      </p:pic>
    </p:spTree>
    <p:extLst>
      <p:ext uri="{BB962C8B-B14F-4D97-AF65-F5344CB8AC3E}">
        <p14:creationId xmlns:p14="http://schemas.microsoft.com/office/powerpoint/2010/main" val="2378976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esto + immagine">
    <p:spTree>
      <p:nvGrpSpPr>
        <p:cNvPr id="1" name=""/>
        <p:cNvGrpSpPr/>
        <p:nvPr/>
      </p:nvGrpSpPr>
      <p:grpSpPr>
        <a:xfrm>
          <a:off x="0" y="0"/>
          <a:ext cx="0" cy="0"/>
          <a:chOff x="0" y="0"/>
          <a:chExt cx="0" cy="0"/>
        </a:xfrm>
      </p:grpSpPr>
      <p:cxnSp>
        <p:nvCxnSpPr>
          <p:cNvPr id="15" name="Connettore 1 14"/>
          <p:cNvCxnSpPr/>
          <p:nvPr userDrawn="1"/>
        </p:nvCxnSpPr>
        <p:spPr>
          <a:xfrm>
            <a:off x="603843" y="785210"/>
            <a:ext cx="8280000" cy="0"/>
          </a:xfrm>
          <a:prstGeom prst="line">
            <a:avLst/>
          </a:prstGeom>
          <a:ln w="38100" cmpd="sng">
            <a:solidFill>
              <a:schemeClr val="bg1">
                <a:lumMod val="8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olo 1"/>
          <p:cNvSpPr>
            <a:spLocks noGrp="1"/>
          </p:cNvSpPr>
          <p:nvPr>
            <p:ph type="ctrTitle"/>
          </p:nvPr>
        </p:nvSpPr>
        <p:spPr>
          <a:xfrm>
            <a:off x="603843" y="409572"/>
            <a:ext cx="8278356" cy="276999"/>
          </a:xfrm>
          <a:noFill/>
        </p:spPr>
        <p:txBody>
          <a:bodyPr wrap="square" lIns="0" tIns="0" rIns="0" bIns="0">
            <a:spAutoFit/>
          </a:bodyPr>
          <a:lstStyle>
            <a:lvl1pPr algn="l">
              <a:defRPr sz="1800">
                <a:solidFill>
                  <a:srgbClr val="3B3D44"/>
                </a:solidFill>
                <a:latin typeface="Helvetica"/>
                <a:cs typeface="Helvetica"/>
              </a:defRPr>
            </a:lvl1pPr>
          </a:lstStyle>
          <a:p>
            <a:r>
              <a:rPr lang="it-IT"/>
              <a:t>Fare clic per modificare stile</a:t>
            </a:r>
          </a:p>
        </p:txBody>
      </p:sp>
      <p:sp>
        <p:nvSpPr>
          <p:cNvPr id="9" name="Sottotitolo 2"/>
          <p:cNvSpPr>
            <a:spLocks noGrp="1"/>
          </p:cNvSpPr>
          <p:nvPr>
            <p:ph type="subTitle" idx="1"/>
          </p:nvPr>
        </p:nvSpPr>
        <p:spPr>
          <a:xfrm>
            <a:off x="603843" y="1127945"/>
            <a:ext cx="7930820" cy="2169418"/>
          </a:xfrm>
        </p:spPr>
        <p:txBody>
          <a:bodyPr lIns="0" tIns="0" rIns="0" bIns="0">
            <a:normAutofit/>
          </a:bodyPr>
          <a:lstStyle>
            <a:lvl1pPr marL="0" indent="0" algn="l">
              <a:lnSpc>
                <a:spcPts val="1900"/>
              </a:lnSpc>
              <a:buNone/>
              <a:defRPr sz="1500">
                <a:solidFill>
                  <a:schemeClr val="tx1"/>
                </a:solidFill>
                <a:latin typeface="Helvetica"/>
                <a:cs typeface="Helvetic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12" name="Rettangolo 11"/>
          <p:cNvSpPr/>
          <p:nvPr userDrawn="1"/>
        </p:nvSpPr>
        <p:spPr>
          <a:xfrm>
            <a:off x="289262" y="295248"/>
            <a:ext cx="8604000" cy="6297646"/>
          </a:xfrm>
          <a:prstGeom prst="rect">
            <a:avLst/>
          </a:prstGeom>
          <a:noFill/>
          <a:ln w="6350" cap="sq" cmpd="sng">
            <a:solidFill>
              <a:srgbClr val="086A2E"/>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4" name="Sottotitolo 2"/>
          <p:cNvSpPr txBox="1">
            <a:spLocks/>
          </p:cNvSpPr>
          <p:nvPr userDrawn="1"/>
        </p:nvSpPr>
        <p:spPr>
          <a:xfrm>
            <a:off x="603843" y="6294715"/>
            <a:ext cx="4261012" cy="185948"/>
          </a:xfrm>
          <a:prstGeom prst="rect">
            <a:avLst/>
          </a:prstGeom>
        </p:spPr>
        <p:txBody>
          <a:bodyPr vert="horz" wrap="square" lIns="0" tIns="0" rIns="0" bIns="0" rtlCol="0">
            <a:spAutoFit/>
          </a:bodyPr>
          <a:lstStyle>
            <a:lvl1pPr marL="0" indent="0" algn="l" defTabSz="457200" rtl="0" eaLnBrk="1" latinLnBrk="0" hangingPunct="1">
              <a:lnSpc>
                <a:spcPts val="1900"/>
              </a:lnSpc>
              <a:spcBef>
                <a:spcPct val="20000"/>
              </a:spcBef>
              <a:buFont typeface="Arial"/>
              <a:buNone/>
              <a:defRPr sz="1500" kern="1200">
                <a:solidFill>
                  <a:srgbClr val="767675"/>
                </a:solidFill>
                <a:latin typeface="Arial"/>
                <a:ea typeface="+mn-ea"/>
                <a:cs typeface="Arial"/>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ts val="1500"/>
              </a:lnSpc>
            </a:pPr>
            <a:r>
              <a:rPr lang="it-IT" sz="1000" dirty="0">
                <a:solidFill>
                  <a:schemeClr val="tx1"/>
                </a:solidFill>
                <a:latin typeface="Helvetica"/>
                <a:cs typeface="Helvetica"/>
              </a:rPr>
              <a:t>Milano 9 settembre 2016</a:t>
            </a:r>
          </a:p>
        </p:txBody>
      </p:sp>
      <p:sp>
        <p:nvSpPr>
          <p:cNvPr id="20" name="Segnaposto immagine 7"/>
          <p:cNvSpPr>
            <a:spLocks noGrp="1"/>
          </p:cNvSpPr>
          <p:nvPr/>
        </p:nvSpPr>
        <p:spPr>
          <a:xfrm>
            <a:off x="4202054" y="-511683"/>
            <a:ext cx="3680092" cy="4715151"/>
          </a:xfrm>
          <a:prstGeom prst="rect">
            <a:avLst/>
          </a:prstGeom>
        </p:spPr>
        <p:txBody>
          <a:bodyPr vert="horz" lIns="91440" tIns="45720" rIns="91440" bIns="45720" rtlCol="0">
            <a:normAutofit/>
          </a:bodyPr>
          <a:lstStyle/>
          <a:p>
            <a:endParaRPr lang="it-IT"/>
          </a:p>
        </p:txBody>
      </p:sp>
      <p:sp>
        <p:nvSpPr>
          <p:cNvPr id="4" name="Segnaposto testo 3"/>
          <p:cNvSpPr>
            <a:spLocks noGrp="1"/>
          </p:cNvSpPr>
          <p:nvPr>
            <p:ph type="body" sz="quarter" idx="10"/>
          </p:nvPr>
        </p:nvSpPr>
        <p:spPr>
          <a:xfrm>
            <a:off x="603843" y="3541673"/>
            <a:ext cx="3655601" cy="2327316"/>
          </a:xfrm>
        </p:spPr>
        <p:txBody>
          <a:bodyPr lIns="0" tIns="0" rIns="0" bIns="0">
            <a:normAutofit/>
          </a:bodyPr>
          <a:lstStyle>
            <a:lvl1pPr marL="0" indent="0">
              <a:lnSpc>
                <a:spcPts val="2500"/>
              </a:lnSpc>
              <a:buNone/>
              <a:defRPr sz="2200"/>
            </a:lvl1pPr>
            <a:lvl2pPr marL="457200" indent="0">
              <a:lnSpc>
                <a:spcPts val="2300"/>
              </a:lnSpc>
              <a:buNone/>
              <a:defRPr sz="2200"/>
            </a:lvl2pPr>
            <a:lvl3pPr marL="914400" indent="0">
              <a:lnSpc>
                <a:spcPts val="2300"/>
              </a:lnSpc>
              <a:buNone/>
              <a:defRPr sz="2200"/>
            </a:lvl3pPr>
            <a:lvl4pPr marL="1371600" indent="0">
              <a:lnSpc>
                <a:spcPts val="2300"/>
              </a:lnSpc>
              <a:buNone/>
              <a:defRPr sz="2200"/>
            </a:lvl4pPr>
            <a:lvl5pPr marL="1828800" indent="0">
              <a:lnSpc>
                <a:spcPts val="2300"/>
              </a:lnSpc>
              <a:buNone/>
              <a:defRPr sz="2200"/>
            </a:lvl5pPr>
          </a:lstStyle>
          <a:p>
            <a:pPr lvl="0"/>
            <a:r>
              <a:rPr lang="it-IT"/>
              <a:t>Fare clic per modificare gli stili del testo dello schema</a:t>
            </a:r>
          </a:p>
        </p:txBody>
      </p:sp>
      <p:sp>
        <p:nvSpPr>
          <p:cNvPr id="19" name="Segnaposto testo 3"/>
          <p:cNvSpPr>
            <a:spLocks noGrp="1"/>
          </p:cNvSpPr>
          <p:nvPr>
            <p:ph type="body" sz="quarter" idx="11"/>
          </p:nvPr>
        </p:nvSpPr>
        <p:spPr>
          <a:xfrm>
            <a:off x="4721305" y="3541673"/>
            <a:ext cx="3813358" cy="2327316"/>
          </a:xfrm>
        </p:spPr>
        <p:txBody>
          <a:bodyPr lIns="0" tIns="0" rIns="0" bIns="0">
            <a:normAutofit/>
          </a:bodyPr>
          <a:lstStyle>
            <a:lvl1pPr marL="0" indent="0">
              <a:lnSpc>
                <a:spcPts val="2500"/>
              </a:lnSpc>
              <a:buNone/>
              <a:defRPr sz="2200"/>
            </a:lvl1pPr>
            <a:lvl2pPr marL="457200" indent="0">
              <a:lnSpc>
                <a:spcPts val="2300"/>
              </a:lnSpc>
              <a:buNone/>
              <a:defRPr sz="2200"/>
            </a:lvl2pPr>
            <a:lvl3pPr marL="914400" indent="0">
              <a:lnSpc>
                <a:spcPts val="2300"/>
              </a:lnSpc>
              <a:buNone/>
              <a:defRPr sz="2200"/>
            </a:lvl3pPr>
            <a:lvl4pPr marL="1371600" indent="0">
              <a:lnSpc>
                <a:spcPts val="2300"/>
              </a:lnSpc>
              <a:buNone/>
              <a:defRPr sz="2200"/>
            </a:lvl4pPr>
            <a:lvl5pPr marL="1828800" indent="0">
              <a:lnSpc>
                <a:spcPts val="2300"/>
              </a:lnSpc>
              <a:buNone/>
              <a:defRPr sz="2200"/>
            </a:lvl5pPr>
          </a:lstStyle>
          <a:p>
            <a:pPr lvl="0"/>
            <a:r>
              <a:rPr lang="it-IT"/>
              <a:t>Fare clic per modificare gli stili del testo dello schema</a:t>
            </a:r>
          </a:p>
        </p:txBody>
      </p:sp>
      <p:pic>
        <p:nvPicPr>
          <p:cNvPr id="16" name="Immagine 15" descr="Fse_CompletoPiccolo.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64964" y="6093296"/>
            <a:ext cx="3072913" cy="385354"/>
          </a:xfrm>
          <a:prstGeom prst="rect">
            <a:avLst/>
          </a:prstGeom>
        </p:spPr>
      </p:pic>
    </p:spTree>
    <p:extLst>
      <p:ext uri="{BB962C8B-B14F-4D97-AF65-F5344CB8AC3E}">
        <p14:creationId xmlns:p14="http://schemas.microsoft.com/office/powerpoint/2010/main" val="1167088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iusura">
    <p:spTree>
      <p:nvGrpSpPr>
        <p:cNvPr id="1" name=""/>
        <p:cNvGrpSpPr/>
        <p:nvPr/>
      </p:nvGrpSpPr>
      <p:grpSpPr>
        <a:xfrm>
          <a:off x="0" y="0"/>
          <a:ext cx="0" cy="0"/>
          <a:chOff x="0" y="0"/>
          <a:chExt cx="0" cy="0"/>
        </a:xfrm>
      </p:grpSpPr>
      <p:sp>
        <p:nvSpPr>
          <p:cNvPr id="11" name="Rettangolo 10"/>
          <p:cNvSpPr/>
          <p:nvPr userDrawn="1"/>
        </p:nvSpPr>
        <p:spPr>
          <a:xfrm>
            <a:off x="137097" y="142998"/>
            <a:ext cx="8892000" cy="6588000"/>
          </a:xfrm>
          <a:prstGeom prst="rect">
            <a:avLst/>
          </a:prstGeom>
          <a:noFill/>
          <a:ln w="292100" cap="sq" cmpd="sng">
            <a:solidFill>
              <a:srgbClr val="086A2E"/>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7" name="Immagine 6" descr="Fse_Completo.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844" y="2941043"/>
            <a:ext cx="7928596" cy="993454"/>
          </a:xfrm>
          <a:prstGeom prst="rect">
            <a:avLst/>
          </a:prstGeom>
        </p:spPr>
      </p:pic>
      <p:pic>
        <p:nvPicPr>
          <p:cNvPr id="5" name="Immagine 4" descr="Web.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5280" y="6656296"/>
            <a:ext cx="2873375" cy="141749"/>
          </a:xfrm>
          <a:prstGeom prst="rect">
            <a:avLst/>
          </a:prstGeom>
        </p:spPr>
      </p:pic>
    </p:spTree>
    <p:extLst>
      <p:ext uri="{BB962C8B-B14F-4D97-AF65-F5344CB8AC3E}">
        <p14:creationId xmlns:p14="http://schemas.microsoft.com/office/powerpoint/2010/main" val="2746239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30E26D-6430-EA46-9C83-A3D6F28AC7F1}" type="datetime1">
              <a:t>28/11/2019</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10DAF5-77F7-1749-8272-35FA24C5A786}" type="slidenum">
              <a:rPr lang="it-IT" smtClean="0"/>
              <a:t>‹N›</a:t>
            </a:fld>
            <a:endParaRPr lang="it-IT"/>
          </a:p>
        </p:txBody>
      </p:sp>
    </p:spTree>
    <p:extLst>
      <p:ext uri="{BB962C8B-B14F-4D97-AF65-F5344CB8AC3E}">
        <p14:creationId xmlns:p14="http://schemas.microsoft.com/office/powerpoint/2010/main" val="2547927139"/>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61" r:id="rId3"/>
    <p:sldLayoutId id="2147483655" r:id="rId4"/>
    <p:sldLayoutId id="2147483659" r:id="rId5"/>
    <p:sldLayoutId id="2147483658" r:id="rId6"/>
    <p:sldLayoutId id="2147483657" r:id="rId7"/>
  </p:sldLayoutIdLst>
  <p:hf hdr="0" ftr="0" dt="0"/>
  <p:txStyles>
    <p:titleStyle>
      <a:lvl1pPr algn="l" defTabSz="457200" rtl="0" eaLnBrk="1" latinLnBrk="0" hangingPunct="1">
        <a:spcBef>
          <a:spcPct val="0"/>
        </a:spcBef>
        <a:buNone/>
        <a:defRPr sz="1800" b="1" kern="1200">
          <a:solidFill>
            <a:srgbClr val="3B3D44"/>
          </a:solidFill>
          <a:latin typeface="Helvetica"/>
          <a:ea typeface="+mj-ea"/>
          <a:cs typeface="Helvetica"/>
        </a:defRPr>
      </a:lvl1pPr>
    </p:titleStyle>
    <p:bodyStyle>
      <a:lvl1pPr marL="342900" indent="-342900" algn="l" defTabSz="457200" rtl="0" eaLnBrk="1" latinLnBrk="0" hangingPunct="1">
        <a:lnSpc>
          <a:spcPts val="1900"/>
        </a:lnSpc>
        <a:spcBef>
          <a:spcPct val="20000"/>
        </a:spcBef>
        <a:buFont typeface="Arial"/>
        <a:buChar char="•"/>
        <a:defRPr sz="1500" kern="1200">
          <a:solidFill>
            <a:schemeClr val="tx1"/>
          </a:solidFill>
          <a:latin typeface="Helvetica"/>
          <a:ea typeface="+mn-ea"/>
          <a:cs typeface="Helvetica"/>
        </a:defRPr>
      </a:lvl1pPr>
      <a:lvl2pPr marL="742950" indent="-285750" algn="l" defTabSz="457200" rtl="0" eaLnBrk="1" latinLnBrk="0" hangingPunct="1">
        <a:lnSpc>
          <a:spcPts val="1900"/>
        </a:lnSpc>
        <a:spcBef>
          <a:spcPct val="20000"/>
        </a:spcBef>
        <a:buFont typeface="Arial"/>
        <a:buChar char="–"/>
        <a:defRPr sz="1500" kern="1200">
          <a:solidFill>
            <a:schemeClr val="tx1"/>
          </a:solidFill>
          <a:latin typeface="Helvetica"/>
          <a:ea typeface="+mn-ea"/>
          <a:cs typeface="Helvetica"/>
        </a:defRPr>
      </a:lvl2pPr>
      <a:lvl3pPr marL="1143000" indent="-228600" algn="l" defTabSz="457200" rtl="0" eaLnBrk="1" latinLnBrk="0" hangingPunct="1">
        <a:lnSpc>
          <a:spcPts val="1900"/>
        </a:lnSpc>
        <a:spcBef>
          <a:spcPct val="20000"/>
        </a:spcBef>
        <a:buFont typeface="Arial"/>
        <a:buChar char="•"/>
        <a:defRPr sz="1500" kern="1200">
          <a:solidFill>
            <a:schemeClr val="tx1"/>
          </a:solidFill>
          <a:latin typeface="Helvetica"/>
          <a:ea typeface="+mn-ea"/>
          <a:cs typeface="Helvetica"/>
        </a:defRPr>
      </a:lvl3pPr>
      <a:lvl4pPr marL="1600200" indent="-228600" algn="l" defTabSz="457200" rtl="0" eaLnBrk="1" latinLnBrk="0" hangingPunct="1">
        <a:lnSpc>
          <a:spcPts val="1900"/>
        </a:lnSpc>
        <a:spcBef>
          <a:spcPct val="20000"/>
        </a:spcBef>
        <a:buFont typeface="Arial"/>
        <a:buChar char="–"/>
        <a:defRPr sz="1500" kern="1200">
          <a:solidFill>
            <a:schemeClr val="tx1"/>
          </a:solidFill>
          <a:latin typeface="Helvetica"/>
          <a:ea typeface="+mn-ea"/>
          <a:cs typeface="Helvetica"/>
        </a:defRPr>
      </a:lvl4pPr>
      <a:lvl5pPr marL="2057400" indent="-228600" algn="l" defTabSz="457200" rtl="0" eaLnBrk="1" latinLnBrk="0" hangingPunct="1">
        <a:lnSpc>
          <a:spcPts val="1900"/>
        </a:lnSpc>
        <a:spcBef>
          <a:spcPct val="20000"/>
        </a:spcBef>
        <a:buFont typeface="Arial"/>
        <a:buChar char="»"/>
        <a:defRPr sz="1500" kern="1200">
          <a:solidFill>
            <a:schemeClr val="tx1"/>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5.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p:cNvSpPr/>
          <p:nvPr/>
        </p:nvSpPr>
        <p:spPr>
          <a:xfrm>
            <a:off x="0" y="0"/>
            <a:ext cx="9144000" cy="17993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4" name="Segnaposto numero diapositiva 3"/>
          <p:cNvSpPr>
            <a:spLocks noGrp="1"/>
          </p:cNvSpPr>
          <p:nvPr>
            <p:ph type="sldNum" sz="quarter" idx="4294967295"/>
          </p:nvPr>
        </p:nvSpPr>
        <p:spPr>
          <a:xfrm>
            <a:off x="7010400" y="6575425"/>
            <a:ext cx="2133600" cy="136525"/>
          </a:xfrm>
        </p:spPr>
        <p:txBody>
          <a:bodyPr/>
          <a:lstStyle/>
          <a:p>
            <a:fld id="{7C10DAF5-77F7-1749-8272-35FA24C5A786}" type="slidenum">
              <a:rPr lang="it-IT" smtClean="0"/>
              <a:pPr/>
              <a:t>1</a:t>
            </a:fld>
            <a:endParaRPr lang="it-IT"/>
          </a:p>
        </p:txBody>
      </p:sp>
      <p:sp>
        <p:nvSpPr>
          <p:cNvPr id="3" name="Rettangolo 2"/>
          <p:cNvSpPr/>
          <p:nvPr/>
        </p:nvSpPr>
        <p:spPr>
          <a:xfrm>
            <a:off x="137097" y="142998"/>
            <a:ext cx="8892000" cy="6588000"/>
          </a:xfrm>
          <a:prstGeom prst="rect">
            <a:avLst/>
          </a:prstGeom>
          <a:noFill/>
          <a:ln w="292100" cap="sq" cmpd="sng">
            <a:solidFill>
              <a:srgbClr val="086A2E"/>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2" name="Immagine 11" descr="Fse_Completo.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844" y="631572"/>
            <a:ext cx="7928596" cy="993454"/>
          </a:xfrm>
          <a:prstGeom prst="rect">
            <a:avLst/>
          </a:prstGeom>
        </p:spPr>
      </p:pic>
      <p:pic>
        <p:nvPicPr>
          <p:cNvPr id="2" name="Immagine 1" descr="We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280" y="6656296"/>
            <a:ext cx="2873375" cy="141749"/>
          </a:xfrm>
          <a:prstGeom prst="rect">
            <a:avLst/>
          </a:prstGeom>
        </p:spPr>
      </p:pic>
      <p:sp>
        <p:nvSpPr>
          <p:cNvPr id="9" name="Rettangolo 8"/>
          <p:cNvSpPr/>
          <p:nvPr/>
        </p:nvSpPr>
        <p:spPr>
          <a:xfrm>
            <a:off x="488542" y="2639410"/>
            <a:ext cx="8043898" cy="584775"/>
          </a:xfrm>
          <a:prstGeom prst="rect">
            <a:avLst/>
          </a:prstGeom>
        </p:spPr>
        <p:txBody>
          <a:bodyPr wrap="square">
            <a:spAutoFit/>
          </a:bodyPr>
          <a:lstStyle/>
          <a:p>
            <a:pPr algn="just"/>
            <a:r>
              <a:rPr lang="it-IT" sz="1600" b="1" dirty="0"/>
              <a:t>Avviso pubblico per l’implementazione di interventi volti a migliorare la qualità della vita delle famiglie e delle persone anziane con limitazione dell’autonomia </a:t>
            </a:r>
            <a:endParaRPr lang="it-IT" sz="1600" dirty="0"/>
          </a:p>
        </p:txBody>
      </p:sp>
      <p:sp>
        <p:nvSpPr>
          <p:cNvPr id="10" name="Rettangolo 9"/>
          <p:cNvSpPr/>
          <p:nvPr/>
        </p:nvSpPr>
        <p:spPr>
          <a:xfrm>
            <a:off x="488542" y="3504209"/>
            <a:ext cx="8185019" cy="584775"/>
          </a:xfrm>
          <a:prstGeom prst="rect">
            <a:avLst/>
          </a:prstGeom>
        </p:spPr>
        <p:txBody>
          <a:bodyPr wrap="square">
            <a:spAutoFit/>
          </a:bodyPr>
          <a:lstStyle/>
          <a:p>
            <a:pPr algn="just"/>
            <a:r>
              <a:rPr lang="it-IT" sz="1600" b="1" dirty="0"/>
              <a:t>Avviso pubblico relativo ad interventi per lo sviluppo dell’autonomia finalizzata all’inclusione delle persone disabili  </a:t>
            </a:r>
            <a:endParaRPr lang="it-IT" sz="1600" dirty="0"/>
          </a:p>
        </p:txBody>
      </p:sp>
      <p:sp>
        <p:nvSpPr>
          <p:cNvPr id="15" name="Rettangolo 14"/>
          <p:cNvSpPr/>
          <p:nvPr/>
        </p:nvSpPr>
        <p:spPr>
          <a:xfrm>
            <a:off x="488542" y="4764582"/>
            <a:ext cx="8182614" cy="1569660"/>
          </a:xfrm>
          <a:prstGeom prst="rect">
            <a:avLst/>
          </a:prstGeom>
        </p:spPr>
        <p:txBody>
          <a:bodyPr wrap="square">
            <a:spAutoFit/>
          </a:bodyPr>
          <a:lstStyle/>
          <a:p>
            <a:pPr algn="just"/>
            <a:r>
              <a:rPr lang="it-IT" sz="2400" b="1" dirty="0">
                <a:solidFill>
                  <a:srgbClr val="004324"/>
                </a:solidFill>
              </a:rPr>
              <a:t>Studio di caso: il percorso di applicazione delle opzioni semplificate in materia di costi (OSC) alle iniziative innovative cofinanziate nell’ambito dell’OT 9 Inclusione sociale e lotta alla povertà. </a:t>
            </a:r>
          </a:p>
        </p:txBody>
      </p:sp>
      <p:sp>
        <p:nvSpPr>
          <p:cNvPr id="16" name="Rettangolo 15"/>
          <p:cNvSpPr/>
          <p:nvPr/>
        </p:nvSpPr>
        <p:spPr>
          <a:xfrm>
            <a:off x="502743" y="1821330"/>
            <a:ext cx="7918011" cy="646331"/>
          </a:xfrm>
          <a:prstGeom prst="rect">
            <a:avLst/>
          </a:prstGeom>
        </p:spPr>
        <p:txBody>
          <a:bodyPr wrap="square">
            <a:spAutoFit/>
          </a:bodyPr>
          <a:lstStyle/>
          <a:p>
            <a:pPr algn="ctr"/>
            <a:r>
              <a:rPr lang="it-IT" b="1" dirty="0"/>
              <a:t>P.O.R. F.S.E 2014-2020</a:t>
            </a:r>
            <a:endParaRPr lang="it-IT" dirty="0"/>
          </a:p>
          <a:p>
            <a:pPr algn="ctr"/>
            <a:r>
              <a:rPr lang="it-IT" b="1" dirty="0"/>
              <a:t>ASSE PRIORITARIO II - INCLUSIONE SOCIALE E LOTTA ALLA POVERTA’</a:t>
            </a:r>
            <a:endParaRPr lang="it-IT" dirty="0"/>
          </a:p>
        </p:txBody>
      </p:sp>
    </p:spTree>
    <p:extLst>
      <p:ext uri="{BB962C8B-B14F-4D97-AF65-F5344CB8AC3E}">
        <p14:creationId xmlns:p14="http://schemas.microsoft.com/office/powerpoint/2010/main" val="2810239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632987" y="838153"/>
            <a:ext cx="8082384" cy="1477328"/>
          </a:xfrm>
          <a:prstGeom prst="rect">
            <a:avLst/>
          </a:prstGeom>
        </p:spPr>
        <p:txBody>
          <a:bodyPr wrap="square">
            <a:spAutoFit/>
          </a:bodyPr>
          <a:lstStyle/>
          <a:p>
            <a:pPr algn="just"/>
            <a:r>
              <a:rPr lang="it-IT" dirty="0"/>
              <a:t>Con riferimento alle UdO CSE e CDI (servizi ad alta intensità) l’applicazione della formula ha condotto alla determinazione di un </a:t>
            </a:r>
            <a:r>
              <a:rPr lang="it-IT" b="1" dirty="0"/>
              <a:t>costo medio giornaliero per utente (accesso) pari a 48,01 euro, </a:t>
            </a:r>
            <a:r>
              <a:rPr lang="it-IT" dirty="0"/>
              <a:t>che, per esigenze di semplificazione delle procedure amministrativo/contabili da parte dell’Amministrazione, è stato </a:t>
            </a:r>
            <a:r>
              <a:rPr lang="it-IT" b="1" dirty="0"/>
              <a:t>arrotondato per difetto a 48,00 euro. </a:t>
            </a:r>
          </a:p>
        </p:txBody>
      </p:sp>
      <p:graphicFrame>
        <p:nvGraphicFramePr>
          <p:cNvPr id="4" name="Tabella 3"/>
          <p:cNvGraphicFramePr>
            <a:graphicFrameLocks noGrp="1"/>
          </p:cNvGraphicFramePr>
          <p:nvPr>
            <p:extLst>
              <p:ext uri="{D42A27DB-BD31-4B8C-83A1-F6EECF244321}">
                <p14:modId xmlns:p14="http://schemas.microsoft.com/office/powerpoint/2010/main" val="52515482"/>
              </p:ext>
            </p:extLst>
          </p:nvPr>
        </p:nvGraphicFramePr>
        <p:xfrm>
          <a:off x="588085" y="2287625"/>
          <a:ext cx="8172189" cy="1342917"/>
        </p:xfrm>
        <a:graphic>
          <a:graphicData uri="http://schemas.openxmlformats.org/drawingml/2006/table">
            <a:tbl>
              <a:tblPr firstRow="1" bandRow="1">
                <a:tableStyleId>{F5AB1C69-6EDB-4FF4-983F-18BD219EF322}</a:tableStyleId>
              </a:tblPr>
              <a:tblGrid>
                <a:gridCol w="1732293">
                  <a:extLst>
                    <a:ext uri="{9D8B030D-6E8A-4147-A177-3AD203B41FA5}">
                      <a16:colId xmlns="" xmlns:a16="http://schemas.microsoft.com/office/drawing/2014/main" val="20000"/>
                    </a:ext>
                  </a:extLst>
                </a:gridCol>
                <a:gridCol w="1536582">
                  <a:extLst>
                    <a:ext uri="{9D8B030D-6E8A-4147-A177-3AD203B41FA5}">
                      <a16:colId xmlns="" xmlns:a16="http://schemas.microsoft.com/office/drawing/2014/main" val="20001"/>
                    </a:ext>
                  </a:extLst>
                </a:gridCol>
                <a:gridCol w="1634438">
                  <a:extLst>
                    <a:ext uri="{9D8B030D-6E8A-4147-A177-3AD203B41FA5}">
                      <a16:colId xmlns="" xmlns:a16="http://schemas.microsoft.com/office/drawing/2014/main" val="20002"/>
                    </a:ext>
                  </a:extLst>
                </a:gridCol>
                <a:gridCol w="1634438">
                  <a:extLst>
                    <a:ext uri="{9D8B030D-6E8A-4147-A177-3AD203B41FA5}">
                      <a16:colId xmlns="" xmlns:a16="http://schemas.microsoft.com/office/drawing/2014/main" val="20003"/>
                    </a:ext>
                  </a:extLst>
                </a:gridCol>
                <a:gridCol w="1634438">
                  <a:extLst>
                    <a:ext uri="{9D8B030D-6E8A-4147-A177-3AD203B41FA5}">
                      <a16:colId xmlns="" xmlns:a16="http://schemas.microsoft.com/office/drawing/2014/main" val="20004"/>
                    </a:ext>
                  </a:extLst>
                </a:gridCol>
              </a:tblGrid>
              <a:tr h="567821">
                <a:tc>
                  <a:txBody>
                    <a:bodyPr/>
                    <a:lstStyle/>
                    <a:p>
                      <a:pPr marL="0" indent="339090" algn="ctr">
                        <a:lnSpc>
                          <a:spcPct val="100000"/>
                        </a:lnSpc>
                        <a:spcAft>
                          <a:spcPts val="0"/>
                        </a:spcAft>
                      </a:pPr>
                      <a:r>
                        <a:rPr lang="it-IT" sz="1100" b="1" cap="small" dirty="0">
                          <a:effectLst/>
                          <a:latin typeface="+mn-lt"/>
                          <a:ea typeface="Calibri"/>
                          <a:cs typeface="Times New Roman"/>
                        </a:rPr>
                        <a:t>Costo generale UdO</a:t>
                      </a:r>
                      <a:endParaRPr lang="it-IT" sz="1600" cap="small" dirty="0">
                        <a:effectLst/>
                        <a:latin typeface="+mn-lt"/>
                        <a:ea typeface="Calibri"/>
                        <a:cs typeface="Times New Roman"/>
                      </a:endParaRPr>
                    </a:p>
                  </a:txBody>
                  <a:tcPr marL="68580" marR="68580" marT="0" marB="0" anchor="ctr" anchorCtr="1"/>
                </a:tc>
                <a:tc>
                  <a:txBody>
                    <a:bodyPr/>
                    <a:lstStyle/>
                    <a:p>
                      <a:pPr marL="0" algn="ctr">
                        <a:lnSpc>
                          <a:spcPct val="100000"/>
                        </a:lnSpc>
                        <a:spcAft>
                          <a:spcPts val="0"/>
                        </a:spcAft>
                      </a:pPr>
                      <a:r>
                        <a:rPr lang="it-IT" sz="1100" b="1" cap="small" dirty="0">
                          <a:effectLst/>
                          <a:latin typeface="+mn-lt"/>
                          <a:ea typeface="Calibri"/>
                          <a:cs typeface="Times New Roman"/>
                        </a:rPr>
                        <a:t>Numero utenti/anno</a:t>
                      </a:r>
                      <a:endParaRPr lang="it-IT" sz="1600" cap="small" dirty="0">
                        <a:effectLst/>
                        <a:latin typeface="+mn-lt"/>
                        <a:ea typeface="Calibri"/>
                        <a:cs typeface="Times New Roman"/>
                      </a:endParaRPr>
                    </a:p>
                  </a:txBody>
                  <a:tcPr marL="68580" marR="68580" marT="0" marB="0" anchor="ctr" anchorCtr="1"/>
                </a:tc>
                <a:tc>
                  <a:txBody>
                    <a:bodyPr/>
                    <a:lstStyle/>
                    <a:p>
                      <a:pPr marL="0" algn="ctr">
                        <a:lnSpc>
                          <a:spcPct val="100000"/>
                        </a:lnSpc>
                        <a:spcAft>
                          <a:spcPts val="0"/>
                        </a:spcAft>
                      </a:pPr>
                      <a:endParaRPr lang="it-IT" sz="1100" b="1" cap="small" dirty="0">
                        <a:effectLst/>
                        <a:latin typeface="+mn-lt"/>
                        <a:ea typeface="Calibri"/>
                        <a:cs typeface="Times New Roman"/>
                      </a:endParaRPr>
                    </a:p>
                    <a:p>
                      <a:pPr marL="0" algn="ctr">
                        <a:lnSpc>
                          <a:spcPct val="100000"/>
                        </a:lnSpc>
                        <a:spcAft>
                          <a:spcPts val="0"/>
                        </a:spcAft>
                      </a:pPr>
                      <a:r>
                        <a:rPr lang="it-IT" sz="1100" b="1" cap="small" dirty="0">
                          <a:effectLst/>
                          <a:latin typeface="+mn-lt"/>
                          <a:ea typeface="Calibri"/>
                          <a:cs typeface="Times New Roman"/>
                        </a:rPr>
                        <a:t>Costo Utente/anno</a:t>
                      </a:r>
                      <a:endParaRPr lang="it-IT" sz="1600" cap="small" dirty="0">
                        <a:effectLst/>
                        <a:latin typeface="+mn-lt"/>
                        <a:ea typeface="Calibri"/>
                        <a:cs typeface="Times New Roman"/>
                      </a:endParaRPr>
                    </a:p>
                    <a:p>
                      <a:pPr marL="0" algn="ctr">
                        <a:lnSpc>
                          <a:spcPct val="100000"/>
                        </a:lnSpc>
                        <a:spcAft>
                          <a:spcPts val="0"/>
                        </a:spcAft>
                      </a:pPr>
                      <a:r>
                        <a:rPr lang="it-IT" sz="1100" b="1" cap="small" dirty="0">
                          <a:effectLst/>
                          <a:latin typeface="+mn-lt"/>
                          <a:ea typeface="Calibri"/>
                          <a:cs typeface="Times New Roman"/>
                        </a:rPr>
                        <a:t> </a:t>
                      </a:r>
                      <a:endParaRPr lang="it-IT" sz="1600" cap="small" dirty="0">
                        <a:effectLst/>
                        <a:latin typeface="+mn-lt"/>
                        <a:ea typeface="Calibri"/>
                        <a:cs typeface="Times New Roman"/>
                      </a:endParaRPr>
                    </a:p>
                  </a:txBody>
                  <a:tcPr marL="68580" marR="68580" marT="0" marB="0" anchor="ctr" anchorCtr="1"/>
                </a:tc>
                <a:tc>
                  <a:txBody>
                    <a:bodyPr/>
                    <a:lstStyle/>
                    <a:p>
                      <a:pPr marL="0" algn="ctr">
                        <a:lnSpc>
                          <a:spcPct val="100000"/>
                        </a:lnSpc>
                        <a:spcAft>
                          <a:spcPts val="0"/>
                        </a:spcAft>
                      </a:pPr>
                      <a:r>
                        <a:rPr lang="it-IT" sz="1100" b="1" cap="small" dirty="0">
                          <a:effectLst/>
                          <a:latin typeface="+mn-lt"/>
                          <a:ea typeface="Calibri"/>
                          <a:cs typeface="Times New Roman"/>
                        </a:rPr>
                        <a:t>Numero medio giorni apertura UdO</a:t>
                      </a:r>
                      <a:endParaRPr lang="it-IT" sz="1600" cap="small" dirty="0">
                        <a:effectLst/>
                        <a:latin typeface="+mn-lt"/>
                        <a:ea typeface="Calibri"/>
                        <a:cs typeface="Times New Roman"/>
                      </a:endParaRPr>
                    </a:p>
                  </a:txBody>
                  <a:tcPr marL="68580" marR="68580" marT="0" marB="0" anchor="ctr" anchorCtr="1"/>
                </a:tc>
                <a:tc>
                  <a:txBody>
                    <a:bodyPr/>
                    <a:lstStyle/>
                    <a:p>
                      <a:pPr marL="0" algn="ctr">
                        <a:lnSpc>
                          <a:spcPct val="100000"/>
                        </a:lnSpc>
                        <a:spcAft>
                          <a:spcPts val="0"/>
                        </a:spcAft>
                      </a:pPr>
                      <a:r>
                        <a:rPr lang="it-IT" sz="1100" b="1" cap="small" dirty="0">
                          <a:effectLst/>
                          <a:latin typeface="+mn-lt"/>
                          <a:ea typeface="Calibri"/>
                          <a:cs typeface="Times New Roman"/>
                        </a:rPr>
                        <a:t>Costo utente/giorno (accesso )</a:t>
                      </a:r>
                      <a:endParaRPr lang="it-IT" sz="1600" cap="small" dirty="0">
                        <a:effectLst/>
                        <a:latin typeface="+mn-lt"/>
                        <a:ea typeface="Calibri"/>
                        <a:cs typeface="Times New Roman"/>
                      </a:endParaRPr>
                    </a:p>
                  </a:txBody>
                  <a:tcPr marL="68580" marR="68580" marT="0" marB="0" anchor="ctr" anchorCtr="1"/>
                </a:tc>
                <a:extLst>
                  <a:ext uri="{0D108BD9-81ED-4DB2-BD59-A6C34878D82A}">
                    <a16:rowId xmlns="" xmlns:a16="http://schemas.microsoft.com/office/drawing/2014/main" val="10000"/>
                  </a:ext>
                </a:extLst>
              </a:tr>
              <a:tr h="295036">
                <a:tc>
                  <a:txBody>
                    <a:bodyPr/>
                    <a:lstStyle/>
                    <a:p>
                      <a:pPr marL="0" indent="0" algn="ctr">
                        <a:lnSpc>
                          <a:spcPct val="100000"/>
                        </a:lnSpc>
                        <a:spcAft>
                          <a:spcPts val="0"/>
                        </a:spcAft>
                      </a:pPr>
                      <a:r>
                        <a:rPr lang="it-IT" sz="900" b="1" dirty="0">
                          <a:effectLst/>
                          <a:latin typeface="Arial Narrow"/>
                          <a:ea typeface="Calibri"/>
                          <a:cs typeface="Times New Roman"/>
                        </a:rPr>
                        <a:t>A</a:t>
                      </a:r>
                      <a:endParaRPr lang="it-IT" sz="11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900" b="1" dirty="0">
                          <a:effectLst/>
                          <a:latin typeface="Arial Narrow"/>
                          <a:ea typeface="Calibri"/>
                          <a:cs typeface="Times New Roman"/>
                        </a:rPr>
                        <a:t>B</a:t>
                      </a:r>
                      <a:endParaRPr lang="it-IT" sz="11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900" b="1" dirty="0">
                          <a:effectLst/>
                          <a:latin typeface="Arial Narrow"/>
                          <a:ea typeface="Calibri"/>
                          <a:cs typeface="Times New Roman"/>
                        </a:rPr>
                        <a:t>C=A/B</a:t>
                      </a:r>
                      <a:endParaRPr lang="it-IT" sz="11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900" b="1" dirty="0">
                          <a:effectLst/>
                          <a:latin typeface="Arial Narrow"/>
                          <a:ea typeface="Calibri"/>
                          <a:cs typeface="Times New Roman"/>
                        </a:rPr>
                        <a:t>D</a:t>
                      </a:r>
                      <a:endParaRPr lang="it-IT" sz="11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900" b="1" dirty="0">
                          <a:effectLst/>
                          <a:latin typeface="Arial Narrow"/>
                          <a:ea typeface="Calibri"/>
                          <a:cs typeface="Times New Roman"/>
                        </a:rPr>
                        <a:t>E= C/D</a:t>
                      </a:r>
                      <a:endParaRPr lang="it-IT" sz="1100" dirty="0">
                        <a:effectLst/>
                        <a:latin typeface="Calibri"/>
                        <a:ea typeface="Calibri"/>
                        <a:cs typeface="Times New Roman"/>
                      </a:endParaRPr>
                    </a:p>
                  </a:txBody>
                  <a:tcPr marL="68580" marR="68580" marT="0" marB="0" anchor="ctr"/>
                </a:tc>
                <a:extLst>
                  <a:ext uri="{0D108BD9-81ED-4DB2-BD59-A6C34878D82A}">
                    <a16:rowId xmlns="" xmlns:a16="http://schemas.microsoft.com/office/drawing/2014/main" val="10001"/>
                  </a:ext>
                </a:extLst>
              </a:tr>
              <a:tr h="370840">
                <a:tc>
                  <a:txBody>
                    <a:bodyPr/>
                    <a:lstStyle/>
                    <a:p>
                      <a:pPr marL="0" indent="0" algn="ctr">
                        <a:lnSpc>
                          <a:spcPct val="100000"/>
                        </a:lnSpc>
                        <a:spcAft>
                          <a:spcPts val="0"/>
                        </a:spcAft>
                      </a:pPr>
                      <a:r>
                        <a:rPr lang="it-IT" sz="1050" dirty="0">
                          <a:effectLst/>
                          <a:latin typeface="Arial Narrow"/>
                          <a:ea typeface="Calibri"/>
                          <a:cs typeface="Times New Roman"/>
                        </a:rPr>
                        <a:t>€ 33.184.269,02</a:t>
                      </a:r>
                      <a:endParaRPr lang="it-IT" sz="14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1050" dirty="0">
                          <a:effectLst/>
                          <a:latin typeface="Arial Narrow"/>
                          <a:ea typeface="Calibri"/>
                          <a:cs typeface="Times New Roman"/>
                        </a:rPr>
                        <a:t>3.018</a:t>
                      </a:r>
                      <a:endParaRPr lang="it-IT" sz="14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1050" dirty="0">
                          <a:effectLst/>
                          <a:latin typeface="Arial Narrow"/>
                          <a:ea typeface="Calibri"/>
                          <a:cs typeface="Times New Roman"/>
                        </a:rPr>
                        <a:t>€ 10.995,45</a:t>
                      </a:r>
                      <a:endParaRPr lang="it-IT" sz="14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1050" dirty="0">
                          <a:effectLst/>
                          <a:latin typeface="Arial Narrow"/>
                          <a:ea typeface="Calibri"/>
                          <a:cs typeface="Times New Roman"/>
                        </a:rPr>
                        <a:t> </a:t>
                      </a:r>
                      <a:endParaRPr lang="it-IT" sz="1400" dirty="0">
                        <a:effectLst/>
                        <a:latin typeface="Calibri"/>
                        <a:ea typeface="Calibri"/>
                        <a:cs typeface="Times New Roman"/>
                      </a:endParaRPr>
                    </a:p>
                    <a:p>
                      <a:pPr marL="0" indent="0" algn="ctr">
                        <a:lnSpc>
                          <a:spcPct val="100000"/>
                        </a:lnSpc>
                        <a:spcAft>
                          <a:spcPts val="0"/>
                        </a:spcAft>
                      </a:pPr>
                      <a:r>
                        <a:rPr lang="it-IT" sz="1050" dirty="0">
                          <a:effectLst/>
                          <a:latin typeface="Arial Narrow"/>
                          <a:ea typeface="Calibri"/>
                          <a:cs typeface="Times New Roman"/>
                        </a:rPr>
                        <a:t>229</a:t>
                      </a:r>
                      <a:endParaRPr lang="it-IT" sz="1400" dirty="0">
                        <a:effectLst/>
                        <a:latin typeface="Calibri"/>
                        <a:ea typeface="Calibri"/>
                        <a:cs typeface="Times New Roman"/>
                      </a:endParaRPr>
                    </a:p>
                    <a:p>
                      <a:pPr marL="0" indent="0" algn="ctr">
                        <a:lnSpc>
                          <a:spcPct val="100000"/>
                        </a:lnSpc>
                        <a:spcAft>
                          <a:spcPts val="0"/>
                        </a:spcAft>
                      </a:pPr>
                      <a:r>
                        <a:rPr lang="it-IT" sz="1050" dirty="0">
                          <a:effectLst/>
                          <a:latin typeface="Arial Narrow"/>
                          <a:ea typeface="Calibri"/>
                          <a:cs typeface="Times New Roman"/>
                        </a:rPr>
                        <a:t> </a:t>
                      </a:r>
                      <a:endParaRPr lang="it-IT" sz="14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1050" dirty="0">
                          <a:effectLst/>
                          <a:latin typeface="Arial Narrow"/>
                          <a:ea typeface="Calibri"/>
                          <a:cs typeface="Times New Roman"/>
                        </a:rPr>
                        <a:t>€48,01</a:t>
                      </a:r>
                      <a:endParaRPr lang="it-IT" sz="1400" dirty="0">
                        <a:effectLst/>
                        <a:latin typeface="Calibri"/>
                        <a:ea typeface="Calibri"/>
                        <a:cs typeface="Times New Roman"/>
                      </a:endParaRPr>
                    </a:p>
                  </a:txBody>
                  <a:tcPr marL="68580" marR="68580" marT="0" marB="0" anchor="ctr"/>
                </a:tc>
                <a:extLst>
                  <a:ext uri="{0D108BD9-81ED-4DB2-BD59-A6C34878D82A}">
                    <a16:rowId xmlns="" xmlns:a16="http://schemas.microsoft.com/office/drawing/2014/main" val="10002"/>
                  </a:ext>
                </a:extLst>
              </a:tr>
            </a:tbl>
          </a:graphicData>
        </a:graphic>
      </p:graphicFrame>
      <p:graphicFrame>
        <p:nvGraphicFramePr>
          <p:cNvPr id="6" name="Tabella 5"/>
          <p:cNvGraphicFramePr>
            <a:graphicFrameLocks noGrp="1"/>
          </p:cNvGraphicFramePr>
          <p:nvPr>
            <p:extLst>
              <p:ext uri="{D42A27DB-BD31-4B8C-83A1-F6EECF244321}">
                <p14:modId xmlns:p14="http://schemas.microsoft.com/office/powerpoint/2010/main" val="2004963073"/>
              </p:ext>
            </p:extLst>
          </p:nvPr>
        </p:nvGraphicFramePr>
        <p:xfrm>
          <a:off x="588085" y="5246729"/>
          <a:ext cx="8172189" cy="1236392"/>
        </p:xfrm>
        <a:graphic>
          <a:graphicData uri="http://schemas.openxmlformats.org/drawingml/2006/table">
            <a:tbl>
              <a:tblPr firstRow="1" bandRow="1">
                <a:tableStyleId>{F5AB1C69-6EDB-4FF4-983F-18BD219EF322}</a:tableStyleId>
              </a:tblPr>
              <a:tblGrid>
                <a:gridCol w="1732293">
                  <a:extLst>
                    <a:ext uri="{9D8B030D-6E8A-4147-A177-3AD203B41FA5}">
                      <a16:colId xmlns="" xmlns:a16="http://schemas.microsoft.com/office/drawing/2014/main" val="20000"/>
                    </a:ext>
                  </a:extLst>
                </a:gridCol>
                <a:gridCol w="1536582">
                  <a:extLst>
                    <a:ext uri="{9D8B030D-6E8A-4147-A177-3AD203B41FA5}">
                      <a16:colId xmlns="" xmlns:a16="http://schemas.microsoft.com/office/drawing/2014/main" val="20001"/>
                    </a:ext>
                  </a:extLst>
                </a:gridCol>
                <a:gridCol w="1634438">
                  <a:extLst>
                    <a:ext uri="{9D8B030D-6E8A-4147-A177-3AD203B41FA5}">
                      <a16:colId xmlns="" xmlns:a16="http://schemas.microsoft.com/office/drawing/2014/main" val="20002"/>
                    </a:ext>
                  </a:extLst>
                </a:gridCol>
                <a:gridCol w="1634438">
                  <a:extLst>
                    <a:ext uri="{9D8B030D-6E8A-4147-A177-3AD203B41FA5}">
                      <a16:colId xmlns="" xmlns:a16="http://schemas.microsoft.com/office/drawing/2014/main" val="20003"/>
                    </a:ext>
                  </a:extLst>
                </a:gridCol>
                <a:gridCol w="1634438">
                  <a:extLst>
                    <a:ext uri="{9D8B030D-6E8A-4147-A177-3AD203B41FA5}">
                      <a16:colId xmlns="" xmlns:a16="http://schemas.microsoft.com/office/drawing/2014/main" val="20004"/>
                    </a:ext>
                  </a:extLst>
                </a:gridCol>
              </a:tblGrid>
              <a:tr h="567821">
                <a:tc>
                  <a:txBody>
                    <a:bodyPr/>
                    <a:lstStyle/>
                    <a:p>
                      <a:pPr marL="0" indent="339090" algn="ctr">
                        <a:lnSpc>
                          <a:spcPct val="100000"/>
                        </a:lnSpc>
                        <a:spcAft>
                          <a:spcPts val="0"/>
                        </a:spcAft>
                      </a:pPr>
                      <a:r>
                        <a:rPr lang="it-IT" sz="1100" b="1" cap="small" dirty="0">
                          <a:effectLst/>
                          <a:latin typeface="+mn-lt"/>
                          <a:ea typeface="Calibri"/>
                          <a:cs typeface="Times New Roman"/>
                        </a:rPr>
                        <a:t>Costo generale UdO</a:t>
                      </a:r>
                      <a:endParaRPr lang="it-IT" sz="1600" cap="small" dirty="0">
                        <a:effectLst/>
                        <a:latin typeface="+mn-lt"/>
                        <a:ea typeface="Calibri"/>
                        <a:cs typeface="Times New Roman"/>
                      </a:endParaRPr>
                    </a:p>
                  </a:txBody>
                  <a:tcPr marL="68580" marR="68580" marT="0" marB="0" anchor="ctr" anchorCtr="1"/>
                </a:tc>
                <a:tc>
                  <a:txBody>
                    <a:bodyPr/>
                    <a:lstStyle/>
                    <a:p>
                      <a:pPr marL="0" algn="ctr">
                        <a:lnSpc>
                          <a:spcPct val="100000"/>
                        </a:lnSpc>
                        <a:spcAft>
                          <a:spcPts val="0"/>
                        </a:spcAft>
                      </a:pPr>
                      <a:r>
                        <a:rPr lang="it-IT" sz="1100" b="1" cap="small" dirty="0">
                          <a:effectLst/>
                          <a:latin typeface="+mn-lt"/>
                          <a:ea typeface="Calibri"/>
                          <a:cs typeface="Times New Roman"/>
                        </a:rPr>
                        <a:t>Numero utenti/anno</a:t>
                      </a:r>
                      <a:endParaRPr lang="it-IT" sz="1600" cap="small" dirty="0">
                        <a:effectLst/>
                        <a:latin typeface="+mn-lt"/>
                        <a:ea typeface="Calibri"/>
                        <a:cs typeface="Times New Roman"/>
                      </a:endParaRPr>
                    </a:p>
                  </a:txBody>
                  <a:tcPr marL="68580" marR="68580" marT="0" marB="0" anchor="ctr" anchorCtr="1"/>
                </a:tc>
                <a:tc>
                  <a:txBody>
                    <a:bodyPr/>
                    <a:lstStyle/>
                    <a:p>
                      <a:pPr marL="0" algn="ctr">
                        <a:lnSpc>
                          <a:spcPct val="100000"/>
                        </a:lnSpc>
                        <a:spcAft>
                          <a:spcPts val="0"/>
                        </a:spcAft>
                      </a:pPr>
                      <a:endParaRPr lang="it-IT" sz="1100" b="1" cap="small" dirty="0">
                        <a:effectLst/>
                        <a:latin typeface="+mn-lt"/>
                        <a:ea typeface="Calibri"/>
                        <a:cs typeface="Times New Roman"/>
                      </a:endParaRPr>
                    </a:p>
                    <a:p>
                      <a:pPr marL="0" algn="ctr">
                        <a:lnSpc>
                          <a:spcPct val="100000"/>
                        </a:lnSpc>
                        <a:spcAft>
                          <a:spcPts val="0"/>
                        </a:spcAft>
                      </a:pPr>
                      <a:r>
                        <a:rPr lang="it-IT" sz="1100" b="1" cap="small" dirty="0">
                          <a:effectLst/>
                          <a:latin typeface="+mn-lt"/>
                          <a:ea typeface="Calibri"/>
                          <a:cs typeface="Times New Roman"/>
                        </a:rPr>
                        <a:t>Costo Utente/anno</a:t>
                      </a:r>
                      <a:endParaRPr lang="it-IT" sz="1600" cap="small" dirty="0">
                        <a:effectLst/>
                        <a:latin typeface="+mn-lt"/>
                        <a:ea typeface="Calibri"/>
                        <a:cs typeface="Times New Roman"/>
                      </a:endParaRPr>
                    </a:p>
                    <a:p>
                      <a:pPr marL="0" algn="ctr">
                        <a:lnSpc>
                          <a:spcPct val="100000"/>
                        </a:lnSpc>
                        <a:spcAft>
                          <a:spcPts val="0"/>
                        </a:spcAft>
                      </a:pPr>
                      <a:r>
                        <a:rPr lang="it-IT" sz="1100" b="1" cap="small" dirty="0">
                          <a:effectLst/>
                          <a:latin typeface="+mn-lt"/>
                          <a:ea typeface="Calibri"/>
                          <a:cs typeface="Times New Roman"/>
                        </a:rPr>
                        <a:t> </a:t>
                      </a:r>
                      <a:endParaRPr lang="it-IT" sz="1600" cap="small" dirty="0">
                        <a:effectLst/>
                        <a:latin typeface="+mn-lt"/>
                        <a:ea typeface="Calibri"/>
                        <a:cs typeface="Times New Roman"/>
                      </a:endParaRPr>
                    </a:p>
                  </a:txBody>
                  <a:tcPr marL="68580" marR="68580" marT="0" marB="0" anchor="ctr" anchorCtr="1"/>
                </a:tc>
                <a:tc>
                  <a:txBody>
                    <a:bodyPr/>
                    <a:lstStyle/>
                    <a:p>
                      <a:pPr marL="0" algn="ctr">
                        <a:lnSpc>
                          <a:spcPct val="100000"/>
                        </a:lnSpc>
                        <a:spcAft>
                          <a:spcPts val="0"/>
                        </a:spcAft>
                      </a:pPr>
                      <a:r>
                        <a:rPr lang="it-IT" sz="1100" b="1" cap="small" dirty="0">
                          <a:effectLst/>
                          <a:latin typeface="+mn-lt"/>
                          <a:ea typeface="Calibri"/>
                          <a:cs typeface="Times New Roman"/>
                        </a:rPr>
                        <a:t>Numero medio giorni apertura UdO</a:t>
                      </a:r>
                      <a:endParaRPr lang="it-IT" sz="1600" cap="small" dirty="0">
                        <a:effectLst/>
                        <a:latin typeface="+mn-lt"/>
                        <a:ea typeface="Calibri"/>
                        <a:cs typeface="Times New Roman"/>
                      </a:endParaRPr>
                    </a:p>
                  </a:txBody>
                  <a:tcPr marL="68580" marR="68580" marT="0" marB="0" anchor="ctr" anchorCtr="1"/>
                </a:tc>
                <a:tc>
                  <a:txBody>
                    <a:bodyPr/>
                    <a:lstStyle/>
                    <a:p>
                      <a:pPr marL="0" algn="ctr">
                        <a:lnSpc>
                          <a:spcPct val="100000"/>
                        </a:lnSpc>
                        <a:spcAft>
                          <a:spcPts val="0"/>
                        </a:spcAft>
                      </a:pPr>
                      <a:r>
                        <a:rPr lang="it-IT" sz="1100" b="1" cap="small" dirty="0">
                          <a:effectLst/>
                          <a:latin typeface="+mn-lt"/>
                          <a:ea typeface="Calibri"/>
                          <a:cs typeface="Times New Roman"/>
                        </a:rPr>
                        <a:t>Costo utente/giorno (accesso )</a:t>
                      </a:r>
                      <a:endParaRPr lang="it-IT" sz="1600" cap="small" dirty="0">
                        <a:effectLst/>
                        <a:latin typeface="+mn-lt"/>
                        <a:ea typeface="Calibri"/>
                        <a:cs typeface="Times New Roman"/>
                      </a:endParaRPr>
                    </a:p>
                  </a:txBody>
                  <a:tcPr marL="68580" marR="68580" marT="0" marB="0" anchor="ctr" anchorCtr="1"/>
                </a:tc>
                <a:extLst>
                  <a:ext uri="{0D108BD9-81ED-4DB2-BD59-A6C34878D82A}">
                    <a16:rowId xmlns="" xmlns:a16="http://schemas.microsoft.com/office/drawing/2014/main" val="10000"/>
                  </a:ext>
                </a:extLst>
              </a:tr>
              <a:tr h="295036">
                <a:tc>
                  <a:txBody>
                    <a:bodyPr/>
                    <a:lstStyle/>
                    <a:p>
                      <a:pPr marL="0" indent="0" algn="ctr">
                        <a:lnSpc>
                          <a:spcPct val="100000"/>
                        </a:lnSpc>
                        <a:spcAft>
                          <a:spcPts val="0"/>
                        </a:spcAft>
                      </a:pPr>
                      <a:r>
                        <a:rPr lang="it-IT" sz="900" b="1" dirty="0">
                          <a:effectLst/>
                          <a:latin typeface="Arial Narrow"/>
                          <a:ea typeface="Calibri"/>
                          <a:cs typeface="Times New Roman"/>
                        </a:rPr>
                        <a:t>A</a:t>
                      </a:r>
                      <a:endParaRPr lang="it-IT" sz="11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900" b="1" dirty="0">
                          <a:effectLst/>
                          <a:latin typeface="Arial Narrow"/>
                          <a:ea typeface="Calibri"/>
                          <a:cs typeface="Times New Roman"/>
                        </a:rPr>
                        <a:t>B</a:t>
                      </a:r>
                      <a:endParaRPr lang="it-IT" sz="11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900" b="1" dirty="0">
                          <a:effectLst/>
                          <a:latin typeface="Arial Narrow"/>
                          <a:ea typeface="Calibri"/>
                          <a:cs typeface="Times New Roman"/>
                        </a:rPr>
                        <a:t>C=A/B</a:t>
                      </a:r>
                      <a:endParaRPr lang="it-IT" sz="11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900" b="1" dirty="0">
                          <a:effectLst/>
                          <a:latin typeface="Arial Narrow"/>
                          <a:ea typeface="Calibri"/>
                          <a:cs typeface="Times New Roman"/>
                        </a:rPr>
                        <a:t>D</a:t>
                      </a:r>
                      <a:endParaRPr lang="it-IT" sz="11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900" b="1" dirty="0">
                          <a:effectLst/>
                          <a:latin typeface="Arial Narrow"/>
                          <a:ea typeface="Calibri"/>
                          <a:cs typeface="Times New Roman"/>
                        </a:rPr>
                        <a:t>E= C/D</a:t>
                      </a:r>
                      <a:endParaRPr lang="it-IT" sz="1100" dirty="0">
                        <a:effectLst/>
                        <a:latin typeface="Calibri"/>
                        <a:ea typeface="Calibri"/>
                        <a:cs typeface="Times New Roman"/>
                      </a:endParaRPr>
                    </a:p>
                  </a:txBody>
                  <a:tcPr marL="68580" marR="68580" marT="0" marB="0" anchor="ctr"/>
                </a:tc>
                <a:extLst>
                  <a:ext uri="{0D108BD9-81ED-4DB2-BD59-A6C34878D82A}">
                    <a16:rowId xmlns="" xmlns:a16="http://schemas.microsoft.com/office/drawing/2014/main" val="10001"/>
                  </a:ext>
                </a:extLst>
              </a:tr>
              <a:tr h="373535">
                <a:tc>
                  <a:txBody>
                    <a:bodyPr/>
                    <a:lstStyle/>
                    <a:p>
                      <a:pPr marL="0" indent="0" algn="ctr">
                        <a:lnSpc>
                          <a:spcPct val="100000"/>
                        </a:lnSpc>
                        <a:spcAft>
                          <a:spcPts val="0"/>
                        </a:spcAft>
                      </a:pPr>
                      <a:r>
                        <a:rPr lang="it-IT" sz="1050" dirty="0">
                          <a:effectLst/>
                          <a:latin typeface="Arial Narrow"/>
                          <a:ea typeface="Calibri"/>
                          <a:cs typeface="Times New Roman"/>
                        </a:rPr>
                        <a:t>€ 7.780.300,92</a:t>
                      </a:r>
                      <a:endParaRPr lang="it-IT" sz="14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1050" dirty="0">
                          <a:effectLst/>
                          <a:latin typeface="Arial Narrow"/>
                          <a:ea typeface="Calibri"/>
                          <a:cs typeface="Times New Roman"/>
                        </a:rPr>
                        <a:t>1.184</a:t>
                      </a:r>
                      <a:endParaRPr lang="it-IT" sz="14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1050" dirty="0">
                          <a:effectLst/>
                          <a:latin typeface="Arial Narrow"/>
                          <a:ea typeface="Calibri"/>
                          <a:cs typeface="Times New Roman"/>
                        </a:rPr>
                        <a:t>€ 6.571,20</a:t>
                      </a:r>
                      <a:endParaRPr lang="it-IT" sz="14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1050" dirty="0">
                          <a:effectLst/>
                          <a:latin typeface="Arial Narrow"/>
                          <a:ea typeface="Calibri"/>
                          <a:cs typeface="Times New Roman"/>
                        </a:rPr>
                        <a:t>229</a:t>
                      </a:r>
                      <a:endParaRPr lang="it-IT" sz="1400" dirty="0">
                        <a:effectLst/>
                        <a:latin typeface="Calibri"/>
                        <a:ea typeface="Calibri"/>
                        <a:cs typeface="Times New Roman"/>
                      </a:endParaRPr>
                    </a:p>
                  </a:txBody>
                  <a:tcPr marL="68580" marR="68580" marT="0" marB="0" anchor="ctr"/>
                </a:tc>
                <a:tc>
                  <a:txBody>
                    <a:bodyPr/>
                    <a:lstStyle/>
                    <a:p>
                      <a:pPr marL="0" indent="0" algn="ctr">
                        <a:lnSpc>
                          <a:spcPct val="100000"/>
                        </a:lnSpc>
                        <a:spcAft>
                          <a:spcPts val="0"/>
                        </a:spcAft>
                      </a:pPr>
                      <a:r>
                        <a:rPr lang="it-IT" sz="1050" dirty="0">
                          <a:effectLst/>
                          <a:latin typeface="Arial Narrow"/>
                          <a:ea typeface="Calibri"/>
                          <a:cs typeface="Times New Roman"/>
                        </a:rPr>
                        <a:t>€ 28,70</a:t>
                      </a:r>
                      <a:endParaRPr lang="it-IT" sz="1400" dirty="0">
                        <a:effectLst/>
                        <a:latin typeface="Calibri"/>
                        <a:ea typeface="Calibri"/>
                        <a:cs typeface="Times New Roman"/>
                      </a:endParaRPr>
                    </a:p>
                  </a:txBody>
                  <a:tcPr marL="68580" marR="68580" marT="0" marB="0" anchor="ctr"/>
                </a:tc>
                <a:extLst>
                  <a:ext uri="{0D108BD9-81ED-4DB2-BD59-A6C34878D82A}">
                    <a16:rowId xmlns="" xmlns:a16="http://schemas.microsoft.com/office/drawing/2014/main" val="10002"/>
                  </a:ext>
                </a:extLst>
              </a:tr>
            </a:tbl>
          </a:graphicData>
        </a:graphic>
      </p:graphicFrame>
      <p:sp>
        <p:nvSpPr>
          <p:cNvPr id="7" name="Rettangolo 6"/>
          <p:cNvSpPr/>
          <p:nvPr/>
        </p:nvSpPr>
        <p:spPr>
          <a:xfrm>
            <a:off x="588085" y="3742331"/>
            <a:ext cx="8172189" cy="1477328"/>
          </a:xfrm>
          <a:prstGeom prst="rect">
            <a:avLst/>
          </a:prstGeom>
        </p:spPr>
        <p:txBody>
          <a:bodyPr wrap="square">
            <a:spAutoFit/>
          </a:bodyPr>
          <a:lstStyle/>
          <a:p>
            <a:pPr algn="just"/>
            <a:r>
              <a:rPr lang="it-IT" dirty="0"/>
              <a:t>Con riferimento alle UdO  SFA e CD (servizi a bassa intensità) l’applicazione della formula ha condotto alla determinazione di un </a:t>
            </a:r>
            <a:r>
              <a:rPr lang="it-IT" b="1" dirty="0"/>
              <a:t>costo medio giornaliero per utente (accesso) pari a 28,70 euro, </a:t>
            </a:r>
            <a:r>
              <a:rPr lang="it-IT" dirty="0"/>
              <a:t>che, per esigenze di semplificazione delle procedure amministrativo/contabili da parte dell’Amministrazione, è stato </a:t>
            </a:r>
            <a:r>
              <a:rPr lang="it-IT" b="1" dirty="0"/>
              <a:t>arrotondato per difetto a 28,40 euro. </a:t>
            </a:r>
          </a:p>
        </p:txBody>
      </p:sp>
      <p:sp>
        <p:nvSpPr>
          <p:cNvPr id="8" name="CasellaDiTesto 7"/>
          <p:cNvSpPr txBox="1"/>
          <p:nvPr/>
        </p:nvSpPr>
        <p:spPr>
          <a:xfrm>
            <a:off x="333375" y="313272"/>
            <a:ext cx="8553450" cy="461665"/>
          </a:xfrm>
          <a:prstGeom prst="rect">
            <a:avLst/>
          </a:prstGeom>
          <a:noFill/>
        </p:spPr>
        <p:txBody>
          <a:bodyPr wrap="square" rtlCol="0">
            <a:spAutoFit/>
          </a:bodyPr>
          <a:lstStyle/>
          <a:p>
            <a:pPr algn="ctr"/>
            <a:r>
              <a:rPr lang="it-IT" sz="2400" b="1" dirty="0">
                <a:solidFill>
                  <a:schemeClr val="accent3">
                    <a:lumMod val="50000"/>
                  </a:schemeClr>
                </a:solidFill>
              </a:rPr>
              <a:t>FASE 2: DEFINIZIONE DEL COSTO MEDIO UTENTE</a:t>
            </a:r>
          </a:p>
        </p:txBody>
      </p:sp>
    </p:spTree>
    <p:extLst>
      <p:ext uri="{BB962C8B-B14F-4D97-AF65-F5344CB8AC3E}">
        <p14:creationId xmlns:p14="http://schemas.microsoft.com/office/powerpoint/2010/main" val="2522598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637267" y="798255"/>
            <a:ext cx="7955411" cy="5632311"/>
          </a:xfrm>
          <a:prstGeom prst="rect">
            <a:avLst/>
          </a:prstGeom>
        </p:spPr>
        <p:txBody>
          <a:bodyPr wrap="square">
            <a:spAutoFit/>
          </a:bodyPr>
          <a:lstStyle/>
          <a:p>
            <a:pPr algn="just"/>
            <a:r>
              <a:rPr lang="it-IT" dirty="0"/>
              <a:t>Per la determinazione dell’importo dell’intervento multidimensionale si è proceduto ad effettuare una </a:t>
            </a:r>
            <a:r>
              <a:rPr lang="it-IT" b="1" dirty="0"/>
              <a:t>stima del numero medio di accessi all’</a:t>
            </a:r>
            <a:r>
              <a:rPr lang="it-IT" b="1" dirty="0" err="1"/>
              <a:t>UdO</a:t>
            </a:r>
            <a:r>
              <a:rPr lang="it-IT" b="1" dirty="0"/>
              <a:t> che tenesse conto del conseguimento delle finalità e dei risultati attesi dai progetti individualizzati in termini di  sviluppo e/o potenziamento dell’autonomia personale e di miglioramento della qualità della vita dei destinatari </a:t>
            </a:r>
            <a:r>
              <a:rPr lang="it-IT" dirty="0"/>
              <a:t>(persone anziane e persone disabili) e delle loro famiglie.</a:t>
            </a:r>
          </a:p>
          <a:p>
            <a:r>
              <a:rPr lang="it-IT" sz="1200" dirty="0"/>
              <a:t> </a:t>
            </a:r>
          </a:p>
          <a:p>
            <a:pPr algn="just"/>
            <a:r>
              <a:rPr lang="it-IT" dirty="0"/>
              <a:t>A fronte dei dati risultati dalla rendicontazione per l’anno 2013 e tenuto conto dei requisiti organizzativi (in particolare con riferimento al funzionamento delle UdO) definiti dalle DGR regionali per le UdO, e in considerazione dei risultati da conseguire in termini di autonomia per i beneficiari degli interventi, è stato stimato un numero medio di accessi pari a: </a:t>
            </a:r>
          </a:p>
          <a:p>
            <a:pPr marL="285750" lvl="0" indent="-285750" algn="just">
              <a:buFont typeface="Wingdings" charset="2"/>
              <a:buChar char="ü"/>
            </a:pPr>
            <a:r>
              <a:rPr lang="it-IT" dirty="0"/>
              <a:t>100 per la realizzazione di un intervento multidimensionale che preveda l’erogazione di servizi a maggiore intensità (CSE/CDI);</a:t>
            </a:r>
          </a:p>
          <a:p>
            <a:pPr marL="285750" lvl="0" indent="-285750" algn="just">
              <a:buFont typeface="Wingdings" charset="2"/>
              <a:buChar char="ü"/>
            </a:pPr>
            <a:r>
              <a:rPr lang="it-IT" dirty="0"/>
              <a:t>169 per la realizzazione di un intervento multidimensionale che preveda l’erogazione di servizi a minore intensità (SFA/CD). </a:t>
            </a:r>
          </a:p>
          <a:p>
            <a:pPr lvl="0" algn="just"/>
            <a:endParaRPr lang="it-IT" sz="1200" dirty="0"/>
          </a:p>
          <a:p>
            <a:pPr lvl="0" algn="just"/>
            <a:r>
              <a:rPr lang="it-IT" dirty="0"/>
              <a:t>Nell’ambito di entrambi i percorsi, per le attività trasversali (valutazione multidimensionale e case management) è stato valutato un impegno medio corrispondente a 20 accesi </a:t>
            </a:r>
          </a:p>
        </p:txBody>
      </p:sp>
      <p:sp>
        <p:nvSpPr>
          <p:cNvPr id="4" name="CasellaDiTesto 3"/>
          <p:cNvSpPr txBox="1"/>
          <p:nvPr/>
        </p:nvSpPr>
        <p:spPr>
          <a:xfrm>
            <a:off x="238126" y="313272"/>
            <a:ext cx="8677274" cy="461665"/>
          </a:xfrm>
          <a:prstGeom prst="rect">
            <a:avLst/>
          </a:prstGeom>
          <a:noFill/>
        </p:spPr>
        <p:txBody>
          <a:bodyPr wrap="square" rtlCol="0">
            <a:spAutoFit/>
          </a:bodyPr>
          <a:lstStyle/>
          <a:p>
            <a:pPr algn="ctr"/>
            <a:r>
              <a:rPr lang="it-IT" sz="2400" b="1" dirty="0">
                <a:solidFill>
                  <a:schemeClr val="accent3">
                    <a:lumMod val="50000"/>
                  </a:schemeClr>
                </a:solidFill>
              </a:rPr>
              <a:t>FASE 3: DEFINIZIONE DEL COSTO DI UN INTERVENTO </a:t>
            </a:r>
          </a:p>
        </p:txBody>
      </p:sp>
    </p:spTree>
    <p:extLst>
      <p:ext uri="{BB962C8B-B14F-4D97-AF65-F5344CB8AC3E}">
        <p14:creationId xmlns:p14="http://schemas.microsoft.com/office/powerpoint/2010/main" val="1443189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613649" y="275421"/>
            <a:ext cx="8046048" cy="615553"/>
          </a:xfrm>
          <a:prstGeom prst="rect">
            <a:avLst/>
          </a:prstGeom>
        </p:spPr>
        <p:txBody>
          <a:bodyPr wrap="square">
            <a:spAutoFit/>
          </a:bodyPr>
          <a:lstStyle/>
          <a:p>
            <a:pPr algn="ctr"/>
            <a:r>
              <a:rPr lang="it-IT" sz="1650" b="1" dirty="0">
                <a:solidFill>
                  <a:schemeClr val="accent3">
                    <a:lumMod val="50000"/>
                  </a:schemeClr>
                </a:solidFill>
              </a:rPr>
              <a:t>Il riconoscimento del contributo pubblico è legato alla realizzazione degli output previsti nell’ambito dell’intervento multidimensionale (1/2)</a:t>
            </a:r>
          </a:p>
        </p:txBody>
      </p:sp>
      <p:pic>
        <p:nvPicPr>
          <p:cNvPr id="3" name="Immagine 2" descr="C:\Users\damico\Pictures\untitled.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005" y="355292"/>
            <a:ext cx="334445" cy="349186"/>
          </a:xfrm>
          <a:prstGeom prst="rect">
            <a:avLst/>
          </a:prstGeom>
          <a:noFill/>
          <a:ln>
            <a:noFill/>
          </a:ln>
        </p:spPr>
      </p:pic>
      <p:sp>
        <p:nvSpPr>
          <p:cNvPr id="5" name="Rettangolo 4"/>
          <p:cNvSpPr/>
          <p:nvPr/>
        </p:nvSpPr>
        <p:spPr>
          <a:xfrm>
            <a:off x="613648" y="1016795"/>
            <a:ext cx="8058878" cy="1815882"/>
          </a:xfrm>
          <a:prstGeom prst="rect">
            <a:avLst/>
          </a:prstGeom>
        </p:spPr>
        <p:txBody>
          <a:bodyPr wrap="square">
            <a:spAutoFit/>
          </a:bodyPr>
          <a:lstStyle/>
          <a:p>
            <a:pPr algn="just"/>
            <a:r>
              <a:rPr lang="it-IT" sz="1600" dirty="0"/>
              <a:t>I destinatari dell’avviso “persone disabili” potranno avere accesso ad un intervento multidimensionale declinabile, in base alla maggiore (accesso prestazioni/servizi </a:t>
            </a:r>
            <a:r>
              <a:rPr lang="it-IT" sz="1600" dirty="0" err="1"/>
              <a:t>Udo</a:t>
            </a:r>
            <a:r>
              <a:rPr lang="it-IT" sz="1600" dirty="0"/>
              <a:t> CSE) o minore intensità di intervento (accesso prestazioni/servizi </a:t>
            </a:r>
            <a:r>
              <a:rPr lang="it-IT" sz="1600" dirty="0" err="1"/>
              <a:t>Udo</a:t>
            </a:r>
            <a:r>
              <a:rPr lang="it-IT" sz="1600" dirty="0"/>
              <a:t> SFA), che prevede, oltre all’erogazione di prestazioni/servizi trasversali, l’erogazione di almeno una delle linee di prodotto (prestazioni/servizi) e delle conseguenti tipologie di intervento connesse ad una o più aree di intervento previste dal PI/PEI ed elencate, a titolo esemplificativo, nel catalogo delle prestazioni/servizi. </a:t>
            </a:r>
          </a:p>
        </p:txBody>
      </p:sp>
      <p:graphicFrame>
        <p:nvGraphicFramePr>
          <p:cNvPr id="7" name="Tabella 6"/>
          <p:cNvGraphicFramePr>
            <a:graphicFrameLocks noGrp="1"/>
          </p:cNvGraphicFramePr>
          <p:nvPr>
            <p:extLst>
              <p:ext uri="{D42A27DB-BD31-4B8C-83A1-F6EECF244321}">
                <p14:modId xmlns:p14="http://schemas.microsoft.com/office/powerpoint/2010/main" val="505051"/>
              </p:ext>
            </p:extLst>
          </p:nvPr>
        </p:nvGraphicFramePr>
        <p:xfrm>
          <a:off x="457200" y="3131868"/>
          <a:ext cx="8229600" cy="1295400"/>
        </p:xfrm>
        <a:graphic>
          <a:graphicData uri="http://schemas.openxmlformats.org/drawingml/2006/table">
            <a:tbl>
              <a:tblPr firstRow="1" firstCol="1" bandRow="1">
                <a:tableStyleId>{F2DE63D5-997A-4646-A377-4702673A728D}</a:tableStyleId>
              </a:tblPr>
              <a:tblGrid>
                <a:gridCol w="3305007">
                  <a:extLst>
                    <a:ext uri="{9D8B030D-6E8A-4147-A177-3AD203B41FA5}">
                      <a16:colId xmlns="" xmlns:a16="http://schemas.microsoft.com/office/drawing/2014/main" val="1048935326"/>
                    </a:ext>
                  </a:extLst>
                </a:gridCol>
                <a:gridCol w="3314883">
                  <a:extLst>
                    <a:ext uri="{9D8B030D-6E8A-4147-A177-3AD203B41FA5}">
                      <a16:colId xmlns="" xmlns:a16="http://schemas.microsoft.com/office/drawing/2014/main" val="2995503847"/>
                    </a:ext>
                  </a:extLst>
                </a:gridCol>
                <a:gridCol w="1609710">
                  <a:extLst>
                    <a:ext uri="{9D8B030D-6E8A-4147-A177-3AD203B41FA5}">
                      <a16:colId xmlns="" xmlns:a16="http://schemas.microsoft.com/office/drawing/2014/main" val="3377093221"/>
                    </a:ext>
                  </a:extLst>
                </a:gridCol>
              </a:tblGrid>
              <a:tr h="0">
                <a:tc>
                  <a:txBody>
                    <a:bodyPr/>
                    <a:lstStyle/>
                    <a:p>
                      <a:pPr marL="457200" indent="415290" algn="ctr">
                        <a:spcBef>
                          <a:spcPts val="300"/>
                        </a:spcBef>
                        <a:spcAft>
                          <a:spcPts val="0"/>
                        </a:spcAft>
                      </a:pPr>
                      <a:r>
                        <a:rPr lang="it-IT" sz="900" cap="all" dirty="0">
                          <a:effectLst/>
                        </a:rPr>
                        <a:t>Servizi/interventi </a:t>
                      </a:r>
                      <a:endParaRPr lang="it-IT" sz="12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algn="ctr">
                        <a:spcAft>
                          <a:spcPts val="0"/>
                        </a:spcAft>
                      </a:pPr>
                      <a:r>
                        <a:rPr lang="it-IT" sz="900" cap="all">
                          <a:effectLst/>
                        </a:rPr>
                        <a:t>Output</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algn="ctr">
                        <a:spcAft>
                          <a:spcPts val="0"/>
                        </a:spcAft>
                      </a:pPr>
                      <a:r>
                        <a:rPr lang="it-IT" sz="900" cap="all">
                          <a:effectLst/>
                        </a:rPr>
                        <a:t>Importo forfettario</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517258515"/>
                  </a:ext>
                </a:extLst>
              </a:tr>
              <a:tr h="198120">
                <a:tc>
                  <a:txBody>
                    <a:bodyPr/>
                    <a:lstStyle/>
                    <a:p>
                      <a:pPr marL="457200" algn="just">
                        <a:spcBef>
                          <a:spcPts val="300"/>
                        </a:spcBef>
                        <a:spcAft>
                          <a:spcPts val="0"/>
                        </a:spcAft>
                      </a:pPr>
                      <a:r>
                        <a:rPr lang="it-IT" sz="900">
                          <a:effectLst/>
                        </a:rPr>
                        <a:t>Valutazione multidimensionale</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just">
                        <a:spcAft>
                          <a:spcPts val="0"/>
                        </a:spcAft>
                      </a:pPr>
                      <a:r>
                        <a:rPr lang="it-IT" sz="900">
                          <a:effectLst/>
                        </a:rPr>
                        <a:t>Definizione del PI</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€ 480</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029820078"/>
                  </a:ext>
                </a:extLst>
              </a:tr>
              <a:tr h="0">
                <a:tc>
                  <a:txBody>
                    <a:bodyPr/>
                    <a:lstStyle/>
                    <a:p>
                      <a:pPr marL="457200" algn="just">
                        <a:spcBef>
                          <a:spcPts val="300"/>
                        </a:spcBef>
                        <a:spcAft>
                          <a:spcPts val="0"/>
                        </a:spcAft>
                      </a:pPr>
                      <a:r>
                        <a:rPr lang="it-IT" sz="900">
                          <a:effectLst/>
                        </a:rPr>
                        <a:t>Case management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just">
                        <a:spcAft>
                          <a:spcPts val="0"/>
                        </a:spcAft>
                      </a:pPr>
                      <a:r>
                        <a:rPr lang="it-IT" sz="900">
                          <a:effectLst/>
                        </a:rPr>
                        <a:t>Accompagnamento nella definizione e attuazione del PEI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€ 480</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2757990017"/>
                  </a:ext>
                </a:extLst>
              </a:tr>
              <a:tr h="0">
                <a:tc>
                  <a:txBody>
                    <a:bodyPr/>
                    <a:lstStyle/>
                    <a:p>
                      <a:pPr marL="457200" algn="just">
                        <a:spcBef>
                          <a:spcPts val="300"/>
                        </a:spcBef>
                        <a:spcAft>
                          <a:spcPts val="0"/>
                        </a:spcAft>
                      </a:pPr>
                      <a:r>
                        <a:rPr lang="it-IT" sz="900">
                          <a:effectLst/>
                        </a:rPr>
                        <a:t>Servizi/prestazioni socio educativi e/o socio animativi</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just">
                        <a:spcAft>
                          <a:spcPts val="0"/>
                        </a:spcAft>
                      </a:pPr>
                      <a:r>
                        <a:rPr lang="it-IT" sz="900">
                          <a:effectLst/>
                        </a:rPr>
                        <a:t>Osservazione e redazione del PEI. Realizzazione del PI/PEI attraverso l’erogazione dei servizi previsti dal PI/PEI per lo sviluppo dell’autonomia finalizzata all’inclusione sociale della persona disabile</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€ 3.840</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445589136"/>
                  </a:ext>
                </a:extLst>
              </a:tr>
              <a:tr h="0">
                <a:tc gridSpan="2">
                  <a:txBody>
                    <a:bodyPr/>
                    <a:lstStyle/>
                    <a:p>
                      <a:pPr marL="457200" algn="just">
                        <a:spcBef>
                          <a:spcPts val="300"/>
                        </a:spcBef>
                        <a:spcAft>
                          <a:spcPts val="0"/>
                        </a:spcAft>
                      </a:pPr>
                      <a:r>
                        <a:rPr lang="it-IT" sz="900">
                          <a:effectLst/>
                        </a:rPr>
                        <a:t> </a:t>
                      </a:r>
                      <a:r>
                        <a:rPr lang="it-IT" sz="900" cap="small">
                          <a:effectLst/>
                        </a:rPr>
                        <a:t>Valore del voucher</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it-IT"/>
                    </a:p>
                  </a:txBody>
                  <a:tcPr/>
                </a:tc>
                <a:tc>
                  <a:txBody>
                    <a:bodyPr/>
                    <a:lstStyle/>
                    <a:p>
                      <a:pPr marL="457200" algn="ctr">
                        <a:spcAft>
                          <a:spcPts val="0"/>
                        </a:spcAft>
                      </a:pPr>
                      <a:r>
                        <a:rPr lang="it-IT" sz="900" dirty="0">
                          <a:effectLst/>
                        </a:rPr>
                        <a:t>€ 4.800</a:t>
                      </a:r>
                      <a:endParaRPr lang="it-IT" sz="12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776194627"/>
                  </a:ext>
                </a:extLst>
              </a:tr>
            </a:tbl>
          </a:graphicData>
        </a:graphic>
      </p:graphicFrame>
      <p:graphicFrame>
        <p:nvGraphicFramePr>
          <p:cNvPr id="8" name="Tabella 7"/>
          <p:cNvGraphicFramePr>
            <a:graphicFrameLocks noGrp="1"/>
          </p:cNvGraphicFramePr>
          <p:nvPr>
            <p:extLst>
              <p:ext uri="{D42A27DB-BD31-4B8C-83A1-F6EECF244321}">
                <p14:modId xmlns:p14="http://schemas.microsoft.com/office/powerpoint/2010/main" val="858585512"/>
              </p:ext>
            </p:extLst>
          </p:nvPr>
        </p:nvGraphicFramePr>
        <p:xfrm>
          <a:off x="442926" y="4642847"/>
          <a:ext cx="8229600" cy="1234440"/>
        </p:xfrm>
        <a:graphic>
          <a:graphicData uri="http://schemas.openxmlformats.org/drawingml/2006/table">
            <a:tbl>
              <a:tblPr firstRow="1" firstCol="1" bandRow="1">
                <a:tableStyleId>{F2DE63D5-997A-4646-A377-4702673A728D}</a:tableStyleId>
              </a:tblPr>
              <a:tblGrid>
                <a:gridCol w="3312253">
                  <a:extLst>
                    <a:ext uri="{9D8B030D-6E8A-4147-A177-3AD203B41FA5}">
                      <a16:colId xmlns="" xmlns:a16="http://schemas.microsoft.com/office/drawing/2014/main" val="2118992098"/>
                    </a:ext>
                  </a:extLst>
                </a:gridCol>
                <a:gridCol w="3304022">
                  <a:extLst>
                    <a:ext uri="{9D8B030D-6E8A-4147-A177-3AD203B41FA5}">
                      <a16:colId xmlns="" xmlns:a16="http://schemas.microsoft.com/office/drawing/2014/main" val="2493057896"/>
                    </a:ext>
                  </a:extLst>
                </a:gridCol>
                <a:gridCol w="1613325">
                  <a:extLst>
                    <a:ext uri="{9D8B030D-6E8A-4147-A177-3AD203B41FA5}">
                      <a16:colId xmlns="" xmlns:a16="http://schemas.microsoft.com/office/drawing/2014/main" val="2265947968"/>
                    </a:ext>
                  </a:extLst>
                </a:gridCol>
              </a:tblGrid>
              <a:tr h="0">
                <a:tc>
                  <a:txBody>
                    <a:bodyPr/>
                    <a:lstStyle/>
                    <a:p>
                      <a:pPr marL="457200" indent="415290" algn="ctr">
                        <a:spcBef>
                          <a:spcPts val="300"/>
                        </a:spcBef>
                        <a:spcAft>
                          <a:spcPts val="0"/>
                        </a:spcAft>
                      </a:pPr>
                      <a:r>
                        <a:rPr lang="it-IT" sz="900" cap="all">
                          <a:effectLst/>
                        </a:rPr>
                        <a:t>Servizi interventi</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algn="ctr">
                        <a:spcAft>
                          <a:spcPts val="0"/>
                        </a:spcAft>
                      </a:pPr>
                      <a:r>
                        <a:rPr lang="it-IT" sz="900" cap="all">
                          <a:effectLst/>
                        </a:rPr>
                        <a:t>Output</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algn="ctr">
                        <a:spcAft>
                          <a:spcPts val="0"/>
                        </a:spcAft>
                      </a:pPr>
                      <a:r>
                        <a:rPr lang="it-IT" sz="900" cap="all">
                          <a:effectLst/>
                        </a:rPr>
                        <a:t>Importo forfettario</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2697584340"/>
                  </a:ext>
                </a:extLst>
              </a:tr>
              <a:tr h="93980">
                <a:tc>
                  <a:txBody>
                    <a:bodyPr/>
                    <a:lstStyle/>
                    <a:p>
                      <a:pPr marL="457200" algn="just">
                        <a:spcBef>
                          <a:spcPts val="300"/>
                        </a:spcBef>
                        <a:spcAft>
                          <a:spcPts val="0"/>
                        </a:spcAft>
                      </a:pPr>
                      <a:r>
                        <a:rPr lang="it-IT" sz="900">
                          <a:effectLst/>
                        </a:rPr>
                        <a:t>Valutazione multidimensionale</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just">
                        <a:spcAft>
                          <a:spcPts val="0"/>
                        </a:spcAft>
                      </a:pPr>
                      <a:r>
                        <a:rPr lang="it-IT" sz="900">
                          <a:effectLst/>
                        </a:rPr>
                        <a:t>Definizione  del PI</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€ 284</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3852270137"/>
                  </a:ext>
                </a:extLst>
              </a:tr>
              <a:tr h="0">
                <a:tc>
                  <a:txBody>
                    <a:bodyPr/>
                    <a:lstStyle/>
                    <a:p>
                      <a:pPr marL="457200" algn="just">
                        <a:spcBef>
                          <a:spcPts val="300"/>
                        </a:spcBef>
                        <a:spcAft>
                          <a:spcPts val="0"/>
                        </a:spcAft>
                      </a:pPr>
                      <a:r>
                        <a:rPr lang="it-IT" sz="900">
                          <a:effectLst/>
                        </a:rPr>
                        <a:t>Case management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just">
                        <a:spcAft>
                          <a:spcPts val="0"/>
                        </a:spcAft>
                      </a:pPr>
                      <a:r>
                        <a:rPr lang="it-IT" sz="900">
                          <a:effectLst/>
                        </a:rPr>
                        <a:t>Accompagnamento nella definizione e attuazione PEI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€ 284</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575898699"/>
                  </a:ext>
                </a:extLst>
              </a:tr>
              <a:tr h="0">
                <a:tc>
                  <a:txBody>
                    <a:bodyPr/>
                    <a:lstStyle/>
                    <a:p>
                      <a:pPr marL="457200" algn="just">
                        <a:spcBef>
                          <a:spcPts val="300"/>
                        </a:spcBef>
                        <a:spcAft>
                          <a:spcPts val="0"/>
                        </a:spcAft>
                      </a:pPr>
                      <a:r>
                        <a:rPr lang="it-IT" sz="900">
                          <a:effectLst/>
                        </a:rPr>
                        <a:t>Servizi/prestazioni socio educativi e/o socio animativi</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just">
                        <a:spcAft>
                          <a:spcPts val="0"/>
                        </a:spcAft>
                      </a:pPr>
                      <a:r>
                        <a:rPr lang="it-IT" sz="900">
                          <a:effectLst/>
                        </a:rPr>
                        <a:t>Osservazione e redazione del PEI. Realizzazione del PI/PEI  attraverso l’erogazione dei servizi previsti dal PI/PEI per lo sviluppo dell’autonomia finalizzata all’inclusione sociale della persona disabile</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€ 4.232</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514544224"/>
                  </a:ext>
                </a:extLst>
              </a:tr>
              <a:tr h="0">
                <a:tc gridSpan="2">
                  <a:txBody>
                    <a:bodyPr/>
                    <a:lstStyle/>
                    <a:p>
                      <a:pPr marL="457200" indent="415290" algn="l">
                        <a:spcBef>
                          <a:spcPts val="300"/>
                        </a:spcBef>
                        <a:spcAft>
                          <a:spcPts val="0"/>
                        </a:spcAft>
                      </a:pPr>
                      <a:r>
                        <a:rPr lang="it-IT" sz="900" cap="small">
                          <a:effectLst/>
                        </a:rPr>
                        <a:t>Valore del voucher</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it-IT"/>
                    </a:p>
                  </a:txBody>
                  <a:tcPr/>
                </a:tc>
                <a:tc>
                  <a:txBody>
                    <a:bodyPr/>
                    <a:lstStyle/>
                    <a:p>
                      <a:pPr marL="457200" algn="ctr">
                        <a:spcAft>
                          <a:spcPts val="0"/>
                        </a:spcAft>
                      </a:pPr>
                      <a:r>
                        <a:rPr lang="it-IT" sz="900" dirty="0">
                          <a:effectLst/>
                        </a:rPr>
                        <a:t>€ 4.800</a:t>
                      </a:r>
                      <a:endParaRPr lang="it-IT" sz="12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140483433"/>
                  </a:ext>
                </a:extLst>
              </a:tr>
            </a:tbl>
          </a:graphicData>
        </a:graphic>
      </p:graphicFrame>
    </p:spTree>
    <p:extLst>
      <p:ext uri="{BB962C8B-B14F-4D97-AF65-F5344CB8AC3E}">
        <p14:creationId xmlns:p14="http://schemas.microsoft.com/office/powerpoint/2010/main" val="38538272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30097" y="1060879"/>
            <a:ext cx="8223506" cy="1569660"/>
          </a:xfrm>
          <a:prstGeom prst="rect">
            <a:avLst/>
          </a:prstGeom>
        </p:spPr>
        <p:txBody>
          <a:bodyPr wrap="square">
            <a:spAutoFit/>
          </a:bodyPr>
          <a:lstStyle/>
          <a:p>
            <a:pPr algn="just"/>
            <a:r>
              <a:rPr lang="it-IT" sz="1600" dirty="0"/>
              <a:t>I destinatari dell’Avviso “persone anziane” potranno avere accesso ad un intervento multidimensionale declinabile, in base alla maggiore (accesso prestazioni/servizi </a:t>
            </a:r>
            <a:r>
              <a:rPr lang="it-IT" sz="1600" dirty="0" err="1"/>
              <a:t>Udo</a:t>
            </a:r>
            <a:r>
              <a:rPr lang="it-IT" sz="1600" dirty="0"/>
              <a:t> CSE) o minore intensità di intervento (accesso prestazioni/servizi </a:t>
            </a:r>
            <a:r>
              <a:rPr lang="it-IT" sz="1600" dirty="0" err="1"/>
              <a:t>Udo</a:t>
            </a:r>
            <a:r>
              <a:rPr lang="it-IT" sz="1600" dirty="0"/>
              <a:t> SFA), che prevede, oltre all’erogazione di prestazioni/servizi trasversali, l’erogazione di almeno una delle linee di </a:t>
            </a:r>
            <a:r>
              <a:rPr lang="it-IT" sz="1400" dirty="0"/>
              <a:t>prodotto</a:t>
            </a:r>
            <a:r>
              <a:rPr lang="it-IT" sz="1600" dirty="0"/>
              <a:t> (prestazioni/servizi) e delle conseguenti tipologie di intervento connesse ad una o più aree di intervento previste dal PI </a:t>
            </a:r>
          </a:p>
        </p:txBody>
      </p:sp>
      <p:sp>
        <p:nvSpPr>
          <p:cNvPr id="5" name="Rettangolo 4"/>
          <p:cNvSpPr/>
          <p:nvPr/>
        </p:nvSpPr>
        <p:spPr>
          <a:xfrm>
            <a:off x="613649" y="275421"/>
            <a:ext cx="8046048" cy="615553"/>
          </a:xfrm>
          <a:prstGeom prst="rect">
            <a:avLst/>
          </a:prstGeom>
        </p:spPr>
        <p:txBody>
          <a:bodyPr wrap="square">
            <a:spAutoFit/>
          </a:bodyPr>
          <a:lstStyle/>
          <a:p>
            <a:pPr algn="ctr"/>
            <a:r>
              <a:rPr lang="it-IT" sz="1650" b="1" dirty="0">
                <a:solidFill>
                  <a:schemeClr val="accent3">
                    <a:lumMod val="50000"/>
                  </a:schemeClr>
                </a:solidFill>
              </a:rPr>
              <a:t>Il riconoscimento del contributo pubblico è legato alla realizzazione degli output previsti nell’ambito dell’intervento multidimensionale (2/2)</a:t>
            </a:r>
          </a:p>
        </p:txBody>
      </p:sp>
      <p:pic>
        <p:nvPicPr>
          <p:cNvPr id="6" name="Immagine 5" descr="C:\Users\damico\Pictures\untitled.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1005" y="355292"/>
            <a:ext cx="334445" cy="349186"/>
          </a:xfrm>
          <a:prstGeom prst="rect">
            <a:avLst/>
          </a:prstGeom>
          <a:noFill/>
          <a:ln>
            <a:noFill/>
          </a:ln>
        </p:spPr>
      </p:pic>
      <p:graphicFrame>
        <p:nvGraphicFramePr>
          <p:cNvPr id="7" name="Tabella 6"/>
          <p:cNvGraphicFramePr>
            <a:graphicFrameLocks noGrp="1"/>
          </p:cNvGraphicFramePr>
          <p:nvPr>
            <p:extLst>
              <p:ext uri="{D42A27DB-BD31-4B8C-83A1-F6EECF244321}">
                <p14:modId xmlns:p14="http://schemas.microsoft.com/office/powerpoint/2010/main" val="303884496"/>
              </p:ext>
            </p:extLst>
          </p:nvPr>
        </p:nvGraphicFramePr>
        <p:xfrm>
          <a:off x="430097" y="2977977"/>
          <a:ext cx="8229600" cy="1241425"/>
        </p:xfrm>
        <a:graphic>
          <a:graphicData uri="http://schemas.openxmlformats.org/drawingml/2006/table">
            <a:tbl>
              <a:tblPr firstRow="1" firstCol="1" bandRow="1">
                <a:tableStyleId>{F2DE63D5-997A-4646-A377-4702673A728D}</a:tableStyleId>
              </a:tblPr>
              <a:tblGrid>
                <a:gridCol w="3309945">
                  <a:extLst>
                    <a:ext uri="{9D8B030D-6E8A-4147-A177-3AD203B41FA5}">
                      <a16:colId xmlns="" xmlns:a16="http://schemas.microsoft.com/office/drawing/2014/main" val="2085357933"/>
                    </a:ext>
                  </a:extLst>
                </a:gridCol>
                <a:gridCol w="3293486">
                  <a:extLst>
                    <a:ext uri="{9D8B030D-6E8A-4147-A177-3AD203B41FA5}">
                      <a16:colId xmlns="" xmlns:a16="http://schemas.microsoft.com/office/drawing/2014/main" val="2057537338"/>
                    </a:ext>
                  </a:extLst>
                </a:gridCol>
                <a:gridCol w="1626169">
                  <a:extLst>
                    <a:ext uri="{9D8B030D-6E8A-4147-A177-3AD203B41FA5}">
                      <a16:colId xmlns="" xmlns:a16="http://schemas.microsoft.com/office/drawing/2014/main" val="2692115234"/>
                    </a:ext>
                  </a:extLst>
                </a:gridCol>
              </a:tblGrid>
              <a:tr h="125730">
                <a:tc>
                  <a:txBody>
                    <a:bodyPr/>
                    <a:lstStyle/>
                    <a:p>
                      <a:pPr marL="457200" algn="ctr">
                        <a:spcBef>
                          <a:spcPts val="300"/>
                        </a:spcBef>
                        <a:spcAft>
                          <a:spcPts val="0"/>
                        </a:spcAft>
                      </a:pPr>
                      <a:r>
                        <a:rPr lang="it-IT" sz="900" cap="all">
                          <a:effectLst/>
                        </a:rPr>
                        <a:t>Servizi interventi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algn="ctr">
                        <a:spcAft>
                          <a:spcPts val="0"/>
                        </a:spcAft>
                      </a:pPr>
                      <a:r>
                        <a:rPr lang="it-IT" sz="900" cap="all">
                          <a:effectLst/>
                        </a:rPr>
                        <a:t>Output</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algn="ctr">
                        <a:spcAft>
                          <a:spcPts val="0"/>
                        </a:spcAft>
                      </a:pPr>
                      <a:r>
                        <a:rPr lang="it-IT" sz="900" cap="all">
                          <a:effectLst/>
                        </a:rPr>
                        <a:t>Importo forfettario</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2246459838"/>
                  </a:ext>
                </a:extLst>
              </a:tr>
              <a:tr h="0">
                <a:tc>
                  <a:txBody>
                    <a:bodyPr/>
                    <a:lstStyle/>
                    <a:p>
                      <a:pPr marL="457200" algn="just">
                        <a:spcBef>
                          <a:spcPts val="300"/>
                        </a:spcBef>
                        <a:spcAft>
                          <a:spcPts val="0"/>
                        </a:spcAft>
                      </a:pPr>
                      <a:r>
                        <a:rPr lang="it-IT" sz="900">
                          <a:effectLst/>
                        </a:rPr>
                        <a:t>Valutazione multidimensionale</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just">
                        <a:spcAft>
                          <a:spcPts val="0"/>
                        </a:spcAft>
                      </a:pPr>
                      <a:r>
                        <a:rPr lang="it-IT" sz="900">
                          <a:effectLst/>
                        </a:rPr>
                        <a:t>Definizione del PI</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€ 480</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190462801"/>
                  </a:ext>
                </a:extLst>
              </a:tr>
              <a:tr h="0">
                <a:tc>
                  <a:txBody>
                    <a:bodyPr/>
                    <a:lstStyle/>
                    <a:p>
                      <a:pPr marL="457200" algn="just">
                        <a:spcBef>
                          <a:spcPts val="300"/>
                        </a:spcBef>
                        <a:spcAft>
                          <a:spcPts val="0"/>
                        </a:spcAft>
                      </a:pPr>
                      <a:r>
                        <a:rPr lang="it-IT" sz="900">
                          <a:effectLst/>
                        </a:rPr>
                        <a:t>Case management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just">
                        <a:spcAft>
                          <a:spcPts val="0"/>
                        </a:spcAft>
                      </a:pPr>
                      <a:r>
                        <a:rPr lang="it-IT" sz="900">
                          <a:effectLst/>
                        </a:rPr>
                        <a:t>Accompagnamento all’attuazione del PI</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€ 480</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551443156"/>
                  </a:ext>
                </a:extLst>
              </a:tr>
              <a:tr h="0">
                <a:tc>
                  <a:txBody>
                    <a:bodyPr/>
                    <a:lstStyle/>
                    <a:p>
                      <a:pPr marL="457200" algn="just">
                        <a:spcBef>
                          <a:spcPts val="300"/>
                        </a:spcBef>
                        <a:spcAft>
                          <a:spcPts val="0"/>
                        </a:spcAft>
                      </a:pPr>
                      <a:r>
                        <a:rPr lang="it-IT" sz="900" dirty="0">
                          <a:effectLst/>
                        </a:rPr>
                        <a:t>Servizi/prestazioni socio educativi e/o socio animativi </a:t>
                      </a:r>
                      <a:endParaRPr lang="it-IT" sz="12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just">
                        <a:spcAft>
                          <a:spcPts val="0"/>
                        </a:spcAft>
                      </a:pPr>
                      <a:r>
                        <a:rPr lang="it-IT" sz="900">
                          <a:effectLst/>
                        </a:rPr>
                        <a:t>Realizzazione del PI attraverso l’erogazione dei servizi previsti dal PI per l’implementazione di interventi volti a migliorare la qualità della vita delle famiglie e delle persone anziane con limitazione dell’autonomia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€ 3.840</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4130700995"/>
                  </a:ext>
                </a:extLst>
              </a:tr>
              <a:tr h="144145">
                <a:tc gridSpan="2">
                  <a:txBody>
                    <a:bodyPr/>
                    <a:lstStyle/>
                    <a:p>
                      <a:pPr marL="457200" algn="just">
                        <a:spcBef>
                          <a:spcPts val="300"/>
                        </a:spcBef>
                        <a:spcAft>
                          <a:spcPts val="0"/>
                        </a:spcAft>
                      </a:pPr>
                      <a:r>
                        <a:rPr lang="it-IT" sz="900" cap="small">
                          <a:effectLst/>
                        </a:rPr>
                        <a:t>Valore del voucher</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it-IT"/>
                    </a:p>
                  </a:txBody>
                  <a:tcPr/>
                </a:tc>
                <a:tc>
                  <a:txBody>
                    <a:bodyPr/>
                    <a:lstStyle/>
                    <a:p>
                      <a:pPr marL="457200" algn="ctr">
                        <a:spcAft>
                          <a:spcPts val="0"/>
                        </a:spcAft>
                      </a:pPr>
                      <a:r>
                        <a:rPr lang="it-IT" sz="900" dirty="0">
                          <a:effectLst/>
                        </a:rPr>
                        <a:t>€ 4.800 </a:t>
                      </a:r>
                      <a:endParaRPr lang="it-IT" sz="12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902397500"/>
                  </a:ext>
                </a:extLst>
              </a:tr>
            </a:tbl>
          </a:graphicData>
        </a:graphic>
      </p:graphicFrame>
      <p:graphicFrame>
        <p:nvGraphicFramePr>
          <p:cNvPr id="8" name="Tabella 7"/>
          <p:cNvGraphicFramePr>
            <a:graphicFrameLocks noGrp="1"/>
          </p:cNvGraphicFramePr>
          <p:nvPr>
            <p:extLst>
              <p:ext uri="{D42A27DB-BD31-4B8C-83A1-F6EECF244321}">
                <p14:modId xmlns:p14="http://schemas.microsoft.com/office/powerpoint/2010/main" val="4047547220"/>
              </p:ext>
            </p:extLst>
          </p:nvPr>
        </p:nvGraphicFramePr>
        <p:xfrm>
          <a:off x="391005" y="4480401"/>
          <a:ext cx="8229599" cy="1234440"/>
        </p:xfrm>
        <a:graphic>
          <a:graphicData uri="http://schemas.openxmlformats.org/drawingml/2006/table">
            <a:tbl>
              <a:tblPr firstRow="1" firstCol="1" bandRow="1">
                <a:tableStyleId>{F2DE63D5-997A-4646-A377-4702673A728D}</a:tableStyleId>
              </a:tblPr>
              <a:tblGrid>
                <a:gridCol w="3283610">
                  <a:extLst>
                    <a:ext uri="{9D8B030D-6E8A-4147-A177-3AD203B41FA5}">
                      <a16:colId xmlns="" xmlns:a16="http://schemas.microsoft.com/office/drawing/2014/main" val="907627151"/>
                    </a:ext>
                  </a:extLst>
                </a:gridCol>
                <a:gridCol w="3283610">
                  <a:extLst>
                    <a:ext uri="{9D8B030D-6E8A-4147-A177-3AD203B41FA5}">
                      <a16:colId xmlns="" xmlns:a16="http://schemas.microsoft.com/office/drawing/2014/main" val="65097418"/>
                    </a:ext>
                  </a:extLst>
                </a:gridCol>
                <a:gridCol w="1662379">
                  <a:extLst>
                    <a:ext uri="{9D8B030D-6E8A-4147-A177-3AD203B41FA5}">
                      <a16:colId xmlns="" xmlns:a16="http://schemas.microsoft.com/office/drawing/2014/main" val="340664956"/>
                    </a:ext>
                  </a:extLst>
                </a:gridCol>
              </a:tblGrid>
              <a:tr h="0">
                <a:tc>
                  <a:txBody>
                    <a:bodyPr/>
                    <a:lstStyle/>
                    <a:p>
                      <a:pPr marL="457200" algn="ctr">
                        <a:spcBef>
                          <a:spcPts val="300"/>
                        </a:spcBef>
                        <a:spcAft>
                          <a:spcPts val="0"/>
                        </a:spcAft>
                      </a:pPr>
                      <a:r>
                        <a:rPr lang="it-IT" sz="900" cap="all">
                          <a:effectLst/>
                        </a:rPr>
                        <a:t>Servizi interventi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algn="ctr">
                        <a:spcAft>
                          <a:spcPts val="0"/>
                        </a:spcAft>
                      </a:pPr>
                      <a:r>
                        <a:rPr lang="it-IT" sz="900" cap="all">
                          <a:effectLst/>
                        </a:rPr>
                        <a:t>Output</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457200" algn="ctr">
                        <a:spcAft>
                          <a:spcPts val="0"/>
                        </a:spcAft>
                      </a:pPr>
                      <a:r>
                        <a:rPr lang="it-IT" sz="900" cap="all">
                          <a:effectLst/>
                        </a:rPr>
                        <a:t>Importo forfettario</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 xmlns:a16="http://schemas.microsoft.com/office/drawing/2014/main" val="1556147167"/>
                  </a:ext>
                </a:extLst>
              </a:tr>
              <a:tr h="114300">
                <a:tc>
                  <a:txBody>
                    <a:bodyPr/>
                    <a:lstStyle/>
                    <a:p>
                      <a:pPr marL="457200" algn="just">
                        <a:spcBef>
                          <a:spcPts val="300"/>
                        </a:spcBef>
                        <a:spcAft>
                          <a:spcPts val="0"/>
                        </a:spcAft>
                      </a:pPr>
                      <a:r>
                        <a:rPr lang="it-IT" sz="900">
                          <a:effectLst/>
                        </a:rPr>
                        <a:t>Valutazione multidimensionale</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l">
                        <a:spcAft>
                          <a:spcPts val="0"/>
                        </a:spcAft>
                      </a:pPr>
                      <a:r>
                        <a:rPr lang="it-IT" sz="900">
                          <a:effectLst/>
                        </a:rPr>
                        <a:t>Definizione del PI</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€ 284</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3754579756"/>
                  </a:ext>
                </a:extLst>
              </a:tr>
              <a:tr h="0">
                <a:tc>
                  <a:txBody>
                    <a:bodyPr/>
                    <a:lstStyle/>
                    <a:p>
                      <a:pPr marL="457200" algn="just">
                        <a:spcBef>
                          <a:spcPts val="300"/>
                        </a:spcBef>
                        <a:spcAft>
                          <a:spcPts val="0"/>
                        </a:spcAft>
                      </a:pPr>
                      <a:r>
                        <a:rPr lang="it-IT" sz="900">
                          <a:effectLst/>
                        </a:rPr>
                        <a:t>Case management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l">
                        <a:spcAft>
                          <a:spcPts val="0"/>
                        </a:spcAft>
                      </a:pPr>
                      <a:r>
                        <a:rPr lang="it-IT" sz="900">
                          <a:effectLst/>
                        </a:rPr>
                        <a:t>Accompagnamento all’attuazione del PI</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€ 284</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939224836"/>
                  </a:ext>
                </a:extLst>
              </a:tr>
              <a:tr h="0">
                <a:tc>
                  <a:txBody>
                    <a:bodyPr/>
                    <a:lstStyle/>
                    <a:p>
                      <a:pPr marL="457200" algn="just">
                        <a:spcBef>
                          <a:spcPts val="300"/>
                        </a:spcBef>
                        <a:spcAft>
                          <a:spcPts val="0"/>
                        </a:spcAft>
                      </a:pPr>
                      <a:r>
                        <a:rPr lang="it-IT" sz="900">
                          <a:effectLst/>
                        </a:rPr>
                        <a:t>Servizi/prestazioni socio educativi e/o socio animativi </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l">
                        <a:spcAft>
                          <a:spcPts val="0"/>
                        </a:spcAft>
                      </a:pPr>
                      <a:r>
                        <a:rPr lang="it-IT" sz="900">
                          <a:effectLst/>
                        </a:rPr>
                        <a:t>Realizzazione del PI attraverso l’erogazione dei servizi previsti dal PI per l’implementazione di interventi volti a migliorare la qualità della vita delle famiglie e delle persone anziane con limitazione dell’autonomia</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457200" algn="ctr">
                        <a:spcAft>
                          <a:spcPts val="0"/>
                        </a:spcAft>
                      </a:pPr>
                      <a:r>
                        <a:rPr lang="it-IT" sz="900">
                          <a:effectLst/>
                        </a:rPr>
                        <a:t>€ 4.232</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664098950"/>
                  </a:ext>
                </a:extLst>
              </a:tr>
              <a:tr h="0">
                <a:tc gridSpan="2">
                  <a:txBody>
                    <a:bodyPr/>
                    <a:lstStyle/>
                    <a:p>
                      <a:pPr marL="457200" algn="just">
                        <a:spcBef>
                          <a:spcPts val="300"/>
                        </a:spcBef>
                        <a:spcAft>
                          <a:spcPts val="0"/>
                        </a:spcAft>
                      </a:pPr>
                      <a:r>
                        <a:rPr lang="it-IT" sz="900" cap="small">
                          <a:effectLst/>
                        </a:rPr>
                        <a:t>Valore del voucher</a:t>
                      </a:r>
                      <a:endParaRPr lang="it-IT" sz="120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it-IT"/>
                    </a:p>
                  </a:txBody>
                  <a:tcPr/>
                </a:tc>
                <a:tc>
                  <a:txBody>
                    <a:bodyPr/>
                    <a:lstStyle/>
                    <a:p>
                      <a:pPr marL="457200" algn="ctr">
                        <a:spcAft>
                          <a:spcPts val="0"/>
                        </a:spcAft>
                      </a:pPr>
                      <a:r>
                        <a:rPr lang="it-IT" sz="900" dirty="0">
                          <a:effectLst/>
                        </a:rPr>
                        <a:t>€ 4.800 </a:t>
                      </a:r>
                      <a:endParaRPr lang="it-IT" sz="1200" dirty="0">
                        <a:effectLst/>
                        <a:latin typeface="Arial Narrow" panose="020B0606020202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 xmlns:a16="http://schemas.microsoft.com/office/drawing/2014/main" val="1775635046"/>
                  </a:ext>
                </a:extLst>
              </a:tr>
            </a:tbl>
          </a:graphicData>
        </a:graphic>
      </p:graphicFrame>
    </p:spTree>
    <p:extLst>
      <p:ext uri="{BB962C8B-B14F-4D97-AF65-F5344CB8AC3E}">
        <p14:creationId xmlns:p14="http://schemas.microsoft.com/office/powerpoint/2010/main" val="32071999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239891" y="932222"/>
            <a:ext cx="7145855" cy="584776"/>
          </a:xfrm>
          <a:prstGeom prst="rect">
            <a:avLst/>
          </a:prstGeom>
        </p:spPr>
        <p:txBody>
          <a:bodyPr wrap="square">
            <a:spAutoFit/>
          </a:bodyPr>
          <a:lstStyle/>
          <a:p>
            <a:pPr algn="just"/>
            <a:r>
              <a:rPr lang="it-IT" sz="1600" b="1" dirty="0">
                <a:solidFill>
                  <a:srgbClr val="004324"/>
                </a:solidFill>
              </a:rPr>
              <a:t>Il riconoscimento del contributo pubblico è legato alla realizzazione degli output previsti nell’ambito dell’intervento multidimensionale</a:t>
            </a:r>
            <a:endParaRPr lang="it-IT" sz="1600" dirty="0">
              <a:solidFill>
                <a:srgbClr val="004324"/>
              </a:solidFill>
            </a:endParaRPr>
          </a:p>
        </p:txBody>
      </p:sp>
      <p:pic>
        <p:nvPicPr>
          <p:cNvPr id="3" name="Immagine 2" descr="C:\Users\damico\Pictures\untitled.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3649" y="932222"/>
            <a:ext cx="489661" cy="464766"/>
          </a:xfrm>
          <a:prstGeom prst="rect">
            <a:avLst/>
          </a:prstGeom>
          <a:noFill/>
          <a:ln>
            <a:noFill/>
          </a:ln>
        </p:spPr>
      </p:pic>
      <p:graphicFrame>
        <p:nvGraphicFramePr>
          <p:cNvPr id="4" name="Tabella 3"/>
          <p:cNvGraphicFramePr>
            <a:graphicFrameLocks noGrp="1"/>
          </p:cNvGraphicFramePr>
          <p:nvPr>
            <p:extLst>
              <p:ext uri="{D42A27DB-BD31-4B8C-83A1-F6EECF244321}">
                <p14:modId xmlns:p14="http://schemas.microsoft.com/office/powerpoint/2010/main" val="2606778935"/>
              </p:ext>
            </p:extLst>
          </p:nvPr>
        </p:nvGraphicFramePr>
        <p:xfrm>
          <a:off x="511014" y="1573673"/>
          <a:ext cx="8065092" cy="3764280"/>
        </p:xfrm>
        <a:graphic>
          <a:graphicData uri="http://schemas.openxmlformats.org/drawingml/2006/table">
            <a:tbl>
              <a:tblPr firstRow="1" bandRow="1">
                <a:tableStyleId>{8799B23B-EC83-4686-B30A-512413B5E67A}</a:tableStyleId>
              </a:tblPr>
              <a:tblGrid>
                <a:gridCol w="2016273">
                  <a:extLst>
                    <a:ext uri="{9D8B030D-6E8A-4147-A177-3AD203B41FA5}">
                      <a16:colId xmlns="" xmlns:a16="http://schemas.microsoft.com/office/drawing/2014/main" val="20000"/>
                    </a:ext>
                  </a:extLst>
                </a:gridCol>
                <a:gridCol w="2016273">
                  <a:extLst>
                    <a:ext uri="{9D8B030D-6E8A-4147-A177-3AD203B41FA5}">
                      <a16:colId xmlns="" xmlns:a16="http://schemas.microsoft.com/office/drawing/2014/main" val="20001"/>
                    </a:ext>
                  </a:extLst>
                </a:gridCol>
                <a:gridCol w="2016273">
                  <a:extLst>
                    <a:ext uri="{9D8B030D-6E8A-4147-A177-3AD203B41FA5}">
                      <a16:colId xmlns="" xmlns:a16="http://schemas.microsoft.com/office/drawing/2014/main" val="20002"/>
                    </a:ext>
                  </a:extLst>
                </a:gridCol>
                <a:gridCol w="2016273">
                  <a:extLst>
                    <a:ext uri="{9D8B030D-6E8A-4147-A177-3AD203B41FA5}">
                      <a16:colId xmlns="" xmlns:a16="http://schemas.microsoft.com/office/drawing/2014/main" val="20003"/>
                    </a:ext>
                  </a:extLst>
                </a:gridCol>
              </a:tblGrid>
              <a:tr h="500280">
                <a:tc>
                  <a:txBody>
                    <a:bodyPr/>
                    <a:lstStyle/>
                    <a:p>
                      <a:pPr algn="l"/>
                      <a:r>
                        <a:rPr lang="it-IT" sz="1100" cap="small" baseline="0" dirty="0"/>
                        <a:t>Percorso </a:t>
                      </a:r>
                    </a:p>
                    <a:p>
                      <a:pPr algn="l"/>
                      <a:r>
                        <a:rPr lang="it-IT" sz="1100" cap="small" baseline="0" dirty="0"/>
                        <a:t>multidimensionale</a:t>
                      </a:r>
                      <a:endParaRPr lang="en-GB" sz="1100" cap="small" baseline="0" dirty="0"/>
                    </a:p>
                  </a:txBody>
                  <a:tcPr/>
                </a:tc>
                <a:tc>
                  <a:txBody>
                    <a:bodyPr/>
                    <a:lstStyle/>
                    <a:p>
                      <a:pPr algn="l"/>
                      <a:r>
                        <a:rPr lang="it-IT" sz="1100" cap="small" baseline="0" dirty="0"/>
                        <a:t>Output</a:t>
                      </a:r>
                      <a:endParaRPr lang="en-GB" sz="1100" cap="small" baseline="0" dirty="0"/>
                    </a:p>
                  </a:txBody>
                  <a:tcPr/>
                </a:tc>
                <a:tc>
                  <a:txBody>
                    <a:bodyPr/>
                    <a:lstStyle/>
                    <a:p>
                      <a:pPr algn="l"/>
                      <a:r>
                        <a:rPr lang="it-IT" sz="1100" cap="small" baseline="0" dirty="0"/>
                        <a:t>Documenti </a:t>
                      </a:r>
                    </a:p>
                    <a:p>
                      <a:pPr algn="l"/>
                      <a:r>
                        <a:rPr lang="it-IT" sz="1100" cap="small" baseline="0" dirty="0"/>
                        <a:t>comprovanti l’output</a:t>
                      </a:r>
                    </a:p>
                    <a:p>
                      <a:pPr algn="l"/>
                      <a:endParaRPr lang="en-GB" sz="1100" cap="small" baseline="0" dirty="0"/>
                    </a:p>
                  </a:txBody>
                  <a:tcPr/>
                </a:tc>
                <a:tc>
                  <a:txBody>
                    <a:bodyPr/>
                    <a:lstStyle/>
                    <a:p>
                      <a:pPr algn="l"/>
                      <a:r>
                        <a:rPr lang="it-IT" sz="1100" cap="small" baseline="0" dirty="0"/>
                        <a:t>Condizioni</a:t>
                      </a:r>
                      <a:endParaRPr lang="en-GB" sz="1100" cap="small" baseline="0" dirty="0"/>
                    </a:p>
                  </a:txBody>
                  <a:tcPr/>
                </a:tc>
                <a:extLst>
                  <a:ext uri="{0D108BD9-81ED-4DB2-BD59-A6C34878D82A}">
                    <a16:rowId xmlns="" xmlns:a16="http://schemas.microsoft.com/office/drawing/2014/main" val="10000"/>
                  </a:ext>
                </a:extLst>
              </a:tr>
              <a:tr h="191676">
                <a:tc>
                  <a:txBody>
                    <a:bodyPr/>
                    <a:lstStyle/>
                    <a:p>
                      <a:pPr algn="l">
                        <a:lnSpc>
                          <a:spcPct val="100000"/>
                        </a:lnSpc>
                        <a:spcBef>
                          <a:spcPts val="0"/>
                        </a:spcBef>
                        <a:spcAft>
                          <a:spcPts val="0"/>
                        </a:spcAft>
                      </a:pPr>
                      <a:r>
                        <a:rPr lang="it-IT" sz="1000" b="1" cap="small" dirty="0"/>
                        <a:t>Valutazione multidimensionale</a:t>
                      </a:r>
                    </a:p>
                    <a:p>
                      <a:pPr algn="l">
                        <a:lnSpc>
                          <a:spcPct val="100000"/>
                        </a:lnSpc>
                        <a:spcBef>
                          <a:spcPts val="0"/>
                        </a:spcBef>
                        <a:spcAft>
                          <a:spcPts val="0"/>
                        </a:spcAft>
                      </a:pPr>
                      <a:r>
                        <a:rPr lang="it-IT" sz="1000" b="1" cap="small" dirty="0"/>
                        <a:t>(a cura dell’Ente capofila dell’Ambito)</a:t>
                      </a:r>
                      <a:r>
                        <a:rPr lang="it-IT" sz="1000" b="1" cap="small" baseline="0" dirty="0"/>
                        <a:t> </a:t>
                      </a:r>
                      <a:endParaRPr lang="en-GB" sz="1000" b="1" cap="small" dirty="0"/>
                    </a:p>
                  </a:txBody>
                  <a:tcPr anchor="ctr">
                    <a:solidFill>
                      <a:schemeClr val="accent3">
                        <a:lumMod val="60000"/>
                        <a:lumOff val="40000"/>
                        <a:alpha val="51000"/>
                      </a:schemeClr>
                    </a:solidFill>
                  </a:tcPr>
                </a:tc>
                <a:tc>
                  <a:txBody>
                    <a:bodyPr/>
                    <a:lstStyle/>
                    <a:p>
                      <a:pPr algn="l">
                        <a:lnSpc>
                          <a:spcPct val="100000"/>
                        </a:lnSpc>
                        <a:spcBef>
                          <a:spcPts val="0"/>
                        </a:spcBef>
                        <a:spcAft>
                          <a:spcPts val="0"/>
                        </a:spcAft>
                      </a:pPr>
                      <a:r>
                        <a:rPr lang="it-IT" sz="1000" dirty="0"/>
                        <a:t>Definizione del PI</a:t>
                      </a:r>
                      <a:endParaRPr lang="en-GB" sz="1000" dirty="0"/>
                    </a:p>
                  </a:txBody>
                  <a:tcPr anchor="ctr">
                    <a:solidFill>
                      <a:schemeClr val="accent3">
                        <a:lumMod val="60000"/>
                        <a:lumOff val="40000"/>
                        <a:alpha val="51000"/>
                      </a:schemeClr>
                    </a:solidFill>
                  </a:tcPr>
                </a:tc>
                <a:tc>
                  <a:txBody>
                    <a:bodyPr/>
                    <a:lstStyle/>
                    <a:p>
                      <a:pPr marL="171450" indent="-171450">
                        <a:lnSpc>
                          <a:spcPct val="100000"/>
                        </a:lnSpc>
                        <a:spcBef>
                          <a:spcPts val="0"/>
                        </a:spcBef>
                        <a:spcAft>
                          <a:spcPts val="0"/>
                        </a:spcAft>
                        <a:buFont typeface="Arial" panose="020B0604020202020204" pitchFamily="34" charset="0"/>
                        <a:buChar char="•"/>
                      </a:pPr>
                      <a:r>
                        <a:rPr lang="it-IT" sz="1000" dirty="0"/>
                        <a:t>Progetto individuale</a:t>
                      </a:r>
                    </a:p>
                    <a:p>
                      <a:pPr marL="171450" indent="-171450">
                        <a:lnSpc>
                          <a:spcPct val="100000"/>
                        </a:lnSpc>
                        <a:spcBef>
                          <a:spcPts val="0"/>
                        </a:spcBef>
                        <a:spcAft>
                          <a:spcPts val="0"/>
                        </a:spcAft>
                        <a:buFont typeface="Arial" panose="020B0604020202020204" pitchFamily="34" charset="0"/>
                        <a:buChar char="•"/>
                      </a:pPr>
                      <a:r>
                        <a:rPr lang="it-IT" sz="1000" dirty="0"/>
                        <a:t>Diario</a:t>
                      </a:r>
                    </a:p>
                    <a:p>
                      <a:pPr marL="171450" indent="-171450">
                        <a:lnSpc>
                          <a:spcPct val="100000"/>
                        </a:lnSpc>
                        <a:spcBef>
                          <a:spcPts val="0"/>
                        </a:spcBef>
                        <a:spcAft>
                          <a:spcPts val="0"/>
                        </a:spcAft>
                        <a:buFont typeface="Arial" panose="020B0604020202020204" pitchFamily="34" charset="0"/>
                        <a:buChar char="•"/>
                      </a:pPr>
                      <a:r>
                        <a:rPr lang="it-IT" sz="1000" dirty="0"/>
                        <a:t>Questionario</a:t>
                      </a:r>
                      <a:r>
                        <a:rPr lang="it-IT" sz="1000" baseline="0" dirty="0"/>
                        <a:t> di misurazione dell’indicatore di risultato</a:t>
                      </a:r>
                      <a:endParaRPr lang="en-GB" sz="1000" dirty="0"/>
                    </a:p>
                  </a:txBody>
                  <a:tcPr anchor="ctr">
                    <a:solidFill>
                      <a:schemeClr val="accent3">
                        <a:lumMod val="60000"/>
                        <a:lumOff val="40000"/>
                        <a:alpha val="51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000" dirty="0"/>
                        <a:t>L’importo forfettario è rimborsato a seguito della definizione del PI (output), anche ad intervento multidimensionale non completato </a:t>
                      </a:r>
                    </a:p>
                  </a:txBody>
                  <a:tcPr marR="36000" anchor="ctr">
                    <a:solidFill>
                      <a:schemeClr val="accent3">
                        <a:lumMod val="60000"/>
                        <a:lumOff val="40000"/>
                        <a:alpha val="51000"/>
                      </a:schemeClr>
                    </a:solidFill>
                  </a:tcPr>
                </a:tc>
                <a:extLst>
                  <a:ext uri="{0D108BD9-81ED-4DB2-BD59-A6C34878D82A}">
                    <a16:rowId xmlns="" xmlns:a16="http://schemas.microsoft.com/office/drawing/2014/main" val="10001"/>
                  </a:ext>
                </a:extLst>
              </a:tr>
              <a:tr h="191676">
                <a:tc>
                  <a:txBody>
                    <a:bodyPr/>
                    <a:lstStyle/>
                    <a:p>
                      <a:pPr algn="l">
                        <a:lnSpc>
                          <a:spcPct val="100000"/>
                        </a:lnSpc>
                        <a:spcBef>
                          <a:spcPts val="0"/>
                        </a:spcBef>
                        <a:spcAft>
                          <a:spcPts val="0"/>
                        </a:spcAft>
                      </a:pPr>
                      <a:r>
                        <a:rPr lang="it-IT" sz="1000" b="1" cap="small" dirty="0"/>
                        <a:t>Case management</a:t>
                      </a:r>
                    </a:p>
                    <a:p>
                      <a:pPr marL="0" marR="0" indent="0" algn="l" defTabSz="457200" rtl="0" eaLnBrk="1" fontAlgn="auto" latinLnBrk="0" hangingPunct="1">
                        <a:lnSpc>
                          <a:spcPct val="100000"/>
                        </a:lnSpc>
                        <a:spcBef>
                          <a:spcPts val="0"/>
                        </a:spcBef>
                        <a:spcAft>
                          <a:spcPts val="0"/>
                        </a:spcAft>
                        <a:buClrTx/>
                        <a:buSzTx/>
                        <a:buFontTx/>
                        <a:buNone/>
                        <a:tabLst/>
                        <a:defRPr/>
                      </a:pPr>
                      <a:r>
                        <a:rPr lang="it-IT" sz="1000" b="1" cap="small" dirty="0"/>
                        <a:t>(a cura dell’Ente capofila dell’Ambito)</a:t>
                      </a:r>
                      <a:r>
                        <a:rPr lang="it-IT" sz="1000" b="1" cap="small" baseline="0" dirty="0"/>
                        <a:t> </a:t>
                      </a:r>
                      <a:endParaRPr lang="en-GB" sz="1000" b="1" cap="small" dirty="0"/>
                    </a:p>
                  </a:txBody>
                  <a:tcPr anchor="ctr">
                    <a:solidFill>
                      <a:schemeClr val="accent3">
                        <a:lumMod val="60000"/>
                        <a:lumOff val="40000"/>
                        <a:alpha val="51000"/>
                      </a:schemeClr>
                    </a:solidFill>
                  </a:tcPr>
                </a:tc>
                <a:tc>
                  <a:txBody>
                    <a:bodyPr/>
                    <a:lstStyle/>
                    <a:p>
                      <a:pPr algn="l">
                        <a:lnSpc>
                          <a:spcPct val="100000"/>
                        </a:lnSpc>
                        <a:spcBef>
                          <a:spcPts val="0"/>
                        </a:spcBef>
                        <a:spcAft>
                          <a:spcPts val="0"/>
                        </a:spcAft>
                      </a:pPr>
                      <a:r>
                        <a:rPr lang="it-IT" sz="1000" dirty="0"/>
                        <a:t>Accompagnamento nella</a:t>
                      </a:r>
                      <a:r>
                        <a:rPr lang="it-IT" sz="1000" baseline="0" dirty="0"/>
                        <a:t> definizione e attuazione del PEI </a:t>
                      </a:r>
                      <a:endParaRPr lang="en-GB" sz="1000" dirty="0"/>
                    </a:p>
                  </a:txBody>
                  <a:tcPr anchor="ctr">
                    <a:solidFill>
                      <a:schemeClr val="accent3">
                        <a:lumMod val="60000"/>
                        <a:lumOff val="40000"/>
                        <a:alpha val="51000"/>
                      </a:schemeClr>
                    </a:solidFill>
                  </a:tcPr>
                </a:tc>
                <a:tc>
                  <a:txBody>
                    <a:bodyPr/>
                    <a:lstStyle/>
                    <a:p>
                      <a:pPr marL="171450" indent="-171450">
                        <a:lnSpc>
                          <a:spcPct val="100000"/>
                        </a:lnSpc>
                        <a:spcBef>
                          <a:spcPts val="0"/>
                        </a:spcBef>
                        <a:spcAft>
                          <a:spcPts val="0"/>
                        </a:spcAft>
                        <a:buFont typeface="Arial" panose="020B0604020202020204" pitchFamily="34" charset="0"/>
                        <a:buChar char="•"/>
                      </a:pPr>
                      <a:r>
                        <a:rPr lang="it-IT" sz="1000" kern="1200" dirty="0">
                          <a:solidFill>
                            <a:schemeClr val="tx1"/>
                          </a:solidFill>
                          <a:latin typeface="+mn-lt"/>
                          <a:ea typeface="+mn-ea"/>
                          <a:cs typeface="+mn-cs"/>
                        </a:rPr>
                        <a:t>Diario</a:t>
                      </a:r>
                    </a:p>
                    <a:p>
                      <a:pPr marL="171450" indent="-171450">
                        <a:lnSpc>
                          <a:spcPct val="100000"/>
                        </a:lnSpc>
                        <a:spcBef>
                          <a:spcPts val="0"/>
                        </a:spcBef>
                        <a:spcAft>
                          <a:spcPts val="0"/>
                        </a:spcAft>
                        <a:buFont typeface="Arial" panose="020B0604020202020204" pitchFamily="34" charset="0"/>
                        <a:buChar char="•"/>
                      </a:pPr>
                      <a:r>
                        <a:rPr lang="it-IT" sz="1000" kern="1200" dirty="0">
                          <a:solidFill>
                            <a:schemeClr val="tx1"/>
                          </a:solidFill>
                          <a:latin typeface="+mn-lt"/>
                          <a:ea typeface="+mn-ea"/>
                          <a:cs typeface="+mn-cs"/>
                        </a:rPr>
                        <a:t>Relazione individuale finale </a:t>
                      </a:r>
                      <a:endParaRPr lang="en-GB" sz="1000" kern="1200" dirty="0">
                        <a:solidFill>
                          <a:schemeClr val="tx1"/>
                        </a:solidFill>
                        <a:latin typeface="+mn-lt"/>
                        <a:ea typeface="+mn-ea"/>
                        <a:cs typeface="+mn-cs"/>
                      </a:endParaRPr>
                    </a:p>
                  </a:txBody>
                  <a:tcPr anchor="ctr">
                    <a:solidFill>
                      <a:schemeClr val="accent3">
                        <a:lumMod val="60000"/>
                        <a:lumOff val="40000"/>
                        <a:alpha val="51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000" dirty="0"/>
                        <a:t>L’importo forfettario è rimborsato a fronte della realizzazione del PI/PEI, ossia il percorso multidimensionale (output)</a:t>
                      </a:r>
                    </a:p>
                  </a:txBody>
                  <a:tcPr marR="36000" anchor="ctr">
                    <a:solidFill>
                      <a:schemeClr val="accent3">
                        <a:lumMod val="60000"/>
                        <a:lumOff val="40000"/>
                        <a:alpha val="51000"/>
                      </a:schemeClr>
                    </a:solidFill>
                  </a:tcPr>
                </a:tc>
                <a:extLst>
                  <a:ext uri="{0D108BD9-81ED-4DB2-BD59-A6C34878D82A}">
                    <a16:rowId xmlns="" xmlns:a16="http://schemas.microsoft.com/office/drawing/2014/main" val="10002"/>
                  </a:ext>
                </a:extLst>
              </a:tr>
              <a:tr h="344500">
                <a:tc>
                  <a:txBody>
                    <a:bodyPr/>
                    <a:lstStyle/>
                    <a:p>
                      <a:pPr algn="l">
                        <a:lnSpc>
                          <a:spcPct val="100000"/>
                        </a:lnSpc>
                        <a:spcBef>
                          <a:spcPts val="0"/>
                        </a:spcBef>
                        <a:spcAft>
                          <a:spcPts val="0"/>
                        </a:spcAft>
                      </a:pPr>
                      <a:r>
                        <a:rPr lang="it-IT" sz="1000" b="1" cap="small" dirty="0"/>
                        <a:t>Servizi/prestazioni socio educativi e/o socio animativi</a:t>
                      </a:r>
                    </a:p>
                    <a:p>
                      <a:pPr marL="0" marR="0" indent="0" algn="l" defTabSz="457200" rtl="0" eaLnBrk="1" fontAlgn="auto" latinLnBrk="0" hangingPunct="1">
                        <a:lnSpc>
                          <a:spcPct val="100000"/>
                        </a:lnSpc>
                        <a:spcBef>
                          <a:spcPts val="0"/>
                        </a:spcBef>
                        <a:spcAft>
                          <a:spcPts val="0"/>
                        </a:spcAft>
                        <a:buClrTx/>
                        <a:buSzTx/>
                        <a:buFontTx/>
                        <a:buNone/>
                        <a:tabLst/>
                        <a:defRPr/>
                      </a:pPr>
                      <a:r>
                        <a:rPr lang="it-IT" sz="1000" b="1" cap="small" dirty="0"/>
                        <a:t>(Ente erogatore appartenente alla rete delle UdO sociali)</a:t>
                      </a:r>
                      <a:endParaRPr lang="en-GB" sz="1000" b="1" cap="small" dirty="0"/>
                    </a:p>
                    <a:p>
                      <a:pPr algn="l">
                        <a:lnSpc>
                          <a:spcPct val="100000"/>
                        </a:lnSpc>
                        <a:spcBef>
                          <a:spcPts val="0"/>
                        </a:spcBef>
                        <a:spcAft>
                          <a:spcPts val="0"/>
                        </a:spcAft>
                      </a:pPr>
                      <a:endParaRPr lang="en-GB" sz="1000" b="1" cap="small" dirty="0"/>
                    </a:p>
                  </a:txBody>
                  <a:tcPr anchor="ctr">
                    <a:solidFill>
                      <a:schemeClr val="accent3">
                        <a:lumMod val="60000"/>
                        <a:lumOff val="40000"/>
                        <a:alpha val="51000"/>
                      </a:schemeClr>
                    </a:solidFill>
                  </a:tcPr>
                </a:tc>
                <a:tc>
                  <a:txBody>
                    <a:bodyPr/>
                    <a:lstStyle/>
                    <a:p>
                      <a:pPr algn="l">
                        <a:lnSpc>
                          <a:spcPct val="100000"/>
                        </a:lnSpc>
                        <a:spcBef>
                          <a:spcPts val="0"/>
                        </a:spcBef>
                        <a:spcAft>
                          <a:spcPts val="0"/>
                        </a:spcAft>
                      </a:pPr>
                      <a:r>
                        <a:rPr lang="it-IT" sz="1000" dirty="0"/>
                        <a:t>Realizzazione del PI/PEI attraverso l’accesso a UdO sociale per l’erogazione</a:t>
                      </a:r>
                      <a:r>
                        <a:rPr lang="it-IT" sz="1000" baseline="0" dirty="0"/>
                        <a:t> dei servizi previsi dal PI/PEI per lo sviluppo dell’autonomia finalizzata all’inclusione sociale della persona disabile </a:t>
                      </a:r>
                      <a:endParaRPr lang="en-GB" sz="1000" dirty="0"/>
                    </a:p>
                  </a:txBody>
                  <a:tcPr anchor="ctr">
                    <a:solidFill>
                      <a:schemeClr val="accent3">
                        <a:lumMod val="60000"/>
                        <a:lumOff val="40000"/>
                        <a:alpha val="51000"/>
                      </a:schemeClr>
                    </a:solidFill>
                  </a:tcPr>
                </a:tc>
                <a:tc>
                  <a:txBody>
                    <a:bodyPr/>
                    <a:lstStyle/>
                    <a:p>
                      <a:pPr marL="171450" indent="-171450">
                        <a:lnSpc>
                          <a:spcPct val="100000"/>
                        </a:lnSpc>
                        <a:spcBef>
                          <a:spcPts val="0"/>
                        </a:spcBef>
                        <a:spcAft>
                          <a:spcPts val="0"/>
                        </a:spcAft>
                        <a:buFont typeface="Arial" panose="020B0604020202020204" pitchFamily="34" charset="0"/>
                        <a:buChar char="•"/>
                      </a:pPr>
                      <a:r>
                        <a:rPr lang="it-IT" sz="1000" dirty="0"/>
                        <a:t>PEI</a:t>
                      </a:r>
                    </a:p>
                    <a:p>
                      <a:pPr marL="171450" indent="-171450">
                        <a:lnSpc>
                          <a:spcPct val="100000"/>
                        </a:lnSpc>
                        <a:spcBef>
                          <a:spcPts val="0"/>
                        </a:spcBef>
                        <a:spcAft>
                          <a:spcPts val="0"/>
                        </a:spcAft>
                        <a:buFont typeface="Arial" panose="020B0604020202020204" pitchFamily="34" charset="0"/>
                        <a:buChar char="•"/>
                      </a:pPr>
                      <a:r>
                        <a:rPr lang="it-IT" sz="1000" dirty="0"/>
                        <a:t>Diario</a:t>
                      </a:r>
                    </a:p>
                    <a:p>
                      <a:pPr marL="171450" indent="-171450">
                        <a:lnSpc>
                          <a:spcPct val="100000"/>
                        </a:lnSpc>
                        <a:spcBef>
                          <a:spcPts val="0"/>
                        </a:spcBef>
                        <a:spcAft>
                          <a:spcPts val="0"/>
                        </a:spcAft>
                        <a:buFont typeface="Arial" panose="020B0604020202020204" pitchFamily="34" charset="0"/>
                        <a:buChar char="•"/>
                      </a:pPr>
                      <a:r>
                        <a:rPr lang="it-IT" sz="1000" dirty="0"/>
                        <a:t>Questionari</a:t>
                      </a:r>
                      <a:r>
                        <a:rPr lang="it-IT" sz="1000" baseline="0" dirty="0"/>
                        <a:t> per la rilevazione degli esiti</a:t>
                      </a:r>
                    </a:p>
                    <a:p>
                      <a:pPr marL="171450" indent="-171450">
                        <a:lnSpc>
                          <a:spcPct val="100000"/>
                        </a:lnSpc>
                        <a:spcBef>
                          <a:spcPts val="0"/>
                        </a:spcBef>
                        <a:spcAft>
                          <a:spcPts val="0"/>
                        </a:spcAft>
                        <a:buFont typeface="Arial" panose="020B0604020202020204" pitchFamily="34" charset="0"/>
                        <a:buChar char="•"/>
                      </a:pPr>
                      <a:r>
                        <a:rPr lang="it-IT" sz="1000" baseline="0" dirty="0"/>
                        <a:t>Relazione individuale finale (a cura del case manager)</a:t>
                      </a:r>
                    </a:p>
                    <a:p>
                      <a:pPr marL="171450" indent="-171450">
                        <a:lnSpc>
                          <a:spcPct val="100000"/>
                        </a:lnSpc>
                        <a:spcBef>
                          <a:spcPts val="0"/>
                        </a:spcBef>
                        <a:spcAft>
                          <a:spcPts val="0"/>
                        </a:spcAft>
                        <a:buFont typeface="Arial" panose="020B0604020202020204" pitchFamily="34" charset="0"/>
                        <a:buChar char="•"/>
                      </a:pPr>
                      <a:r>
                        <a:rPr lang="it-IT" sz="1000" baseline="0" dirty="0"/>
                        <a:t>Calendario previsionale trimestrale </a:t>
                      </a:r>
                      <a:endParaRPr lang="en-GB" sz="1000" dirty="0"/>
                    </a:p>
                    <a:p>
                      <a:pPr algn="l">
                        <a:lnSpc>
                          <a:spcPct val="100000"/>
                        </a:lnSpc>
                        <a:spcBef>
                          <a:spcPts val="0"/>
                        </a:spcBef>
                        <a:spcAft>
                          <a:spcPts val="0"/>
                        </a:spcAft>
                      </a:pPr>
                      <a:endParaRPr lang="en-GB" sz="1000" dirty="0"/>
                    </a:p>
                  </a:txBody>
                  <a:tcPr anchor="ctr">
                    <a:solidFill>
                      <a:schemeClr val="accent3">
                        <a:lumMod val="60000"/>
                        <a:lumOff val="40000"/>
                        <a:alpha val="51000"/>
                      </a:schemeClr>
                    </a:solid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000" dirty="0"/>
                        <a:t>L’importo forfettario è riconosciuto a fronte dell’effettiva realizzazione del PI/PEI. Per il riconoscimento dell’importo forfettario legato all’erogazione dei servizi/prestazioni devono comunque essere stati erogati servizi/prestazioni che comportano </a:t>
                      </a:r>
                      <a:r>
                        <a:rPr lang="it-IT" sz="1000"/>
                        <a:t>almeno il 70</a:t>
                      </a:r>
                      <a:r>
                        <a:rPr lang="it-IT" sz="1000" dirty="0"/>
                        <a:t>% del numero di accessi stimato su base annua in sede di definizione degli importi forfettari.</a:t>
                      </a:r>
                    </a:p>
                  </a:txBody>
                  <a:tcPr marR="36000" anchor="ctr">
                    <a:solidFill>
                      <a:schemeClr val="accent3">
                        <a:lumMod val="60000"/>
                        <a:lumOff val="40000"/>
                        <a:alpha val="51000"/>
                      </a:schemeClr>
                    </a:solidFill>
                  </a:tcPr>
                </a:tc>
                <a:extLst>
                  <a:ext uri="{0D108BD9-81ED-4DB2-BD59-A6C34878D82A}">
                    <a16:rowId xmlns="" xmlns:a16="http://schemas.microsoft.com/office/drawing/2014/main" val="10003"/>
                  </a:ext>
                </a:extLst>
              </a:tr>
            </a:tbl>
          </a:graphicData>
        </a:graphic>
      </p:graphicFrame>
      <p:sp>
        <p:nvSpPr>
          <p:cNvPr id="5" name="CasellaDiTesto 4"/>
          <p:cNvSpPr txBox="1"/>
          <p:nvPr/>
        </p:nvSpPr>
        <p:spPr>
          <a:xfrm>
            <a:off x="285751" y="309261"/>
            <a:ext cx="8610600" cy="446276"/>
          </a:xfrm>
          <a:prstGeom prst="rect">
            <a:avLst/>
          </a:prstGeom>
          <a:noFill/>
        </p:spPr>
        <p:txBody>
          <a:bodyPr wrap="square" rtlCol="0">
            <a:spAutoFit/>
          </a:bodyPr>
          <a:lstStyle/>
          <a:p>
            <a:pPr algn="ctr"/>
            <a:r>
              <a:rPr lang="it-IT" sz="2200" b="1" cap="all" dirty="0">
                <a:solidFill>
                  <a:schemeClr val="accent3">
                    <a:lumMod val="50000"/>
                  </a:schemeClr>
                </a:solidFill>
              </a:rPr>
              <a:t>LE Condizioni per il riconoscimento dell’importo forfettario </a:t>
            </a:r>
          </a:p>
        </p:txBody>
      </p:sp>
      <p:pic>
        <p:nvPicPr>
          <p:cNvPr id="6" name="Picture 25" descr="C:\Users\damico\Desktop\scatole-portaprogetti-bottoni-dorso-divers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5482" y="1652486"/>
            <a:ext cx="520261" cy="294676"/>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C:\Users\damico\Pictures\checklis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8974" y="1634021"/>
            <a:ext cx="529038" cy="306663"/>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Immagine 7"/>
          <p:cNvPicPr>
            <a:picLocks noChangeAspect="1"/>
          </p:cNvPicPr>
          <p:nvPr/>
        </p:nvPicPr>
        <p:blipFill>
          <a:blip r:embed="rId5"/>
          <a:stretch>
            <a:fillRect/>
          </a:stretch>
        </p:blipFill>
        <p:spPr>
          <a:xfrm>
            <a:off x="1886315" y="1602762"/>
            <a:ext cx="344400" cy="344400"/>
          </a:xfrm>
          <a:prstGeom prst="rect">
            <a:avLst/>
          </a:prstGeom>
        </p:spPr>
      </p:pic>
      <p:pic>
        <p:nvPicPr>
          <p:cNvPr id="9" name="Picture 6" descr="C:\Users\damico\Pictures\output.jpg"/>
          <p:cNvPicPr>
            <a:picLocks noChangeAspect="1" noChangeArrowheads="1"/>
          </p:cNvPicPr>
          <p:nvPr/>
        </p:nvPicPr>
        <p:blipFill rotWithShape="1">
          <a:blip r:embed="rId6">
            <a:extLst>
              <a:ext uri="{28A0092B-C50C-407E-A947-70E740481C1C}">
                <a14:useLocalDpi xmlns:a14="http://schemas.microsoft.com/office/drawing/2010/main" val="0"/>
              </a:ext>
            </a:extLst>
          </a:blip>
          <a:srcRect r="-14990" b="15755"/>
          <a:stretch/>
        </p:blipFill>
        <p:spPr bwMode="auto">
          <a:xfrm>
            <a:off x="3418106" y="1573673"/>
            <a:ext cx="659734" cy="367011"/>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CasellaDiTesto 9"/>
          <p:cNvSpPr txBox="1"/>
          <p:nvPr/>
        </p:nvSpPr>
        <p:spPr>
          <a:xfrm>
            <a:off x="448448" y="5394628"/>
            <a:ext cx="8190224" cy="738664"/>
          </a:xfrm>
          <a:prstGeom prst="rect">
            <a:avLst/>
          </a:prstGeom>
          <a:noFill/>
          <a:ln w="12700">
            <a:solidFill>
              <a:srgbClr val="00B050"/>
            </a:solidFill>
            <a:prstDash val="sysDash"/>
          </a:ln>
        </p:spPr>
        <p:txBody>
          <a:bodyPr wrap="square" rtlCol="0">
            <a:spAutoFit/>
          </a:bodyPr>
          <a:lstStyle/>
          <a:p>
            <a:pPr algn="just"/>
            <a:r>
              <a:rPr lang="it-IT" sz="1400" i="1" dirty="0"/>
              <a:t>«Nel caso di importi forfettari tutti i costi ammissibili di un’operazione sono calcolati sulla base di un importo forfettario predeterminato sulle attività e/o sugli output. La sovvenzione è versata se i termini predefiniti dell’accordo sulle attività e/o gli output sono rispettati» </a:t>
            </a:r>
            <a:r>
              <a:rPr lang="it-IT" sz="1400" dirty="0"/>
              <a:t>EGESIF_14_0017</a:t>
            </a:r>
            <a:endParaRPr lang="en-GB" sz="1400" dirty="0"/>
          </a:p>
        </p:txBody>
      </p:sp>
    </p:spTree>
    <p:extLst>
      <p:ext uri="{BB962C8B-B14F-4D97-AF65-F5344CB8AC3E}">
        <p14:creationId xmlns:p14="http://schemas.microsoft.com/office/powerpoint/2010/main" val="731811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992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422432" y="4495830"/>
            <a:ext cx="8330617" cy="1077218"/>
          </a:xfrm>
          <a:prstGeom prst="rect">
            <a:avLst/>
          </a:prstGeom>
        </p:spPr>
        <p:txBody>
          <a:bodyPr wrap="square">
            <a:spAutoFit/>
          </a:bodyPr>
          <a:lstStyle/>
          <a:p>
            <a:pPr algn="just"/>
            <a:r>
              <a:rPr lang="it-IT" sz="1600" dirty="0"/>
              <a:t>Gli interventi multidimensionali in favore delle persone anziane e disabili hanno una </a:t>
            </a:r>
            <a:r>
              <a:rPr lang="it-IT" sz="1600" b="1" dirty="0"/>
              <a:t>durata di 12 mesi  </a:t>
            </a:r>
            <a:r>
              <a:rPr lang="it-IT" sz="1600" dirty="0"/>
              <a:t>e si sostanziano nella </a:t>
            </a:r>
            <a:r>
              <a:rPr lang="it-IT" sz="1600" b="1" dirty="0">
                <a:solidFill>
                  <a:srgbClr val="004324"/>
                </a:solidFill>
              </a:rPr>
              <a:t>presa in carico e nella fruizione attraverso l’accesso alle UdO di un mix di prestazioni erogate da personale socio educativo </a:t>
            </a:r>
            <a:r>
              <a:rPr lang="it-IT" sz="1600" dirty="0"/>
              <a:t>e variamente articolato dal punto di vista quali-quantitativo, in coerenza con il percorso definito nel </a:t>
            </a:r>
            <a:r>
              <a:rPr lang="it-IT" sz="1600" b="1" dirty="0">
                <a:solidFill>
                  <a:srgbClr val="004324"/>
                </a:solidFill>
              </a:rPr>
              <a:t>Progetto Individuale </a:t>
            </a:r>
            <a:r>
              <a:rPr lang="it-IT" sz="1600" dirty="0"/>
              <a:t>(PI)</a:t>
            </a:r>
            <a:r>
              <a:rPr lang="it-IT" sz="1600" b="1" dirty="0"/>
              <a:t>. </a:t>
            </a:r>
          </a:p>
        </p:txBody>
      </p:sp>
      <p:pic>
        <p:nvPicPr>
          <p:cNvPr id="8" name="Immagine 7" descr="C:\Users\damico\AppData\Local\Temp\Schermata 2016-03-16 alle 15.26.38.png"/>
          <p:cNvPicPr/>
          <p:nvPr/>
        </p:nvPicPr>
        <p:blipFill>
          <a:blip r:embed="rId2">
            <a:extLst>
              <a:ext uri="{28A0092B-C50C-407E-A947-70E740481C1C}">
                <a14:useLocalDpi xmlns:a14="http://schemas.microsoft.com/office/drawing/2010/main" val="0"/>
              </a:ext>
            </a:extLst>
          </a:blip>
          <a:srcRect/>
          <a:stretch>
            <a:fillRect/>
          </a:stretch>
        </p:blipFill>
        <p:spPr bwMode="auto">
          <a:xfrm>
            <a:off x="1168398" y="1846331"/>
            <a:ext cx="6004059" cy="2503305"/>
          </a:xfrm>
          <a:prstGeom prst="rect">
            <a:avLst/>
          </a:prstGeom>
          <a:noFill/>
          <a:ln>
            <a:noFill/>
          </a:ln>
        </p:spPr>
      </p:pic>
      <p:sp>
        <p:nvSpPr>
          <p:cNvPr id="11" name="CasellaDiTesto 10"/>
          <p:cNvSpPr txBox="1"/>
          <p:nvPr/>
        </p:nvSpPr>
        <p:spPr>
          <a:xfrm>
            <a:off x="341753" y="322425"/>
            <a:ext cx="8526022" cy="461665"/>
          </a:xfrm>
          <a:prstGeom prst="rect">
            <a:avLst/>
          </a:prstGeom>
          <a:noFill/>
        </p:spPr>
        <p:txBody>
          <a:bodyPr wrap="square" rtlCol="0">
            <a:spAutoFit/>
          </a:bodyPr>
          <a:lstStyle/>
          <a:p>
            <a:pPr algn="ctr"/>
            <a:r>
              <a:rPr lang="it-IT" sz="2400" b="1" dirty="0">
                <a:solidFill>
                  <a:schemeClr val="accent3">
                    <a:lumMod val="50000"/>
                  </a:schemeClr>
                </a:solidFill>
              </a:rPr>
              <a:t>AMBITO DI INTERVENTO</a:t>
            </a:r>
          </a:p>
        </p:txBody>
      </p:sp>
      <p:sp>
        <p:nvSpPr>
          <p:cNvPr id="2" name="CasellaDiTesto 1"/>
          <p:cNvSpPr txBox="1"/>
          <p:nvPr/>
        </p:nvSpPr>
        <p:spPr>
          <a:xfrm>
            <a:off x="341752" y="869140"/>
            <a:ext cx="8452624" cy="830997"/>
          </a:xfrm>
          <a:prstGeom prst="rect">
            <a:avLst/>
          </a:prstGeom>
          <a:noFill/>
        </p:spPr>
        <p:txBody>
          <a:bodyPr wrap="square" rtlCol="0">
            <a:spAutoFit/>
          </a:bodyPr>
          <a:lstStyle/>
          <a:p>
            <a:r>
              <a:rPr lang="it-IT" sz="1600" cap="small" dirty="0"/>
              <a:t>Azione 9.2.1</a:t>
            </a:r>
            <a:r>
              <a:rPr lang="it-IT" sz="1600" dirty="0"/>
              <a:t>. «Interventi di presa in carico </a:t>
            </a:r>
            <a:r>
              <a:rPr lang="it-IT" sz="1600" dirty="0" err="1"/>
              <a:t>multiprofessionale</a:t>
            </a:r>
            <a:r>
              <a:rPr lang="it-IT" sz="1600" dirty="0"/>
              <a:t>, finalizzati all’inclusione lavorativa delle persone con disabilità attraverso la definizione di progetti personalizzati»</a:t>
            </a:r>
          </a:p>
          <a:p>
            <a:r>
              <a:rPr lang="it-IT" sz="1600" cap="small" dirty="0"/>
              <a:t>Azione 9.3.6</a:t>
            </a:r>
            <a:r>
              <a:rPr lang="it-IT" sz="1600" dirty="0"/>
              <a:t>. «Implementazione di buoni servizi a persone con limitazioni dell’autonomia» </a:t>
            </a:r>
          </a:p>
        </p:txBody>
      </p:sp>
    </p:spTree>
    <p:extLst>
      <p:ext uri="{BB962C8B-B14F-4D97-AF65-F5344CB8AC3E}">
        <p14:creationId xmlns:p14="http://schemas.microsoft.com/office/powerpoint/2010/main" val="4086527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4294967295"/>
          </p:nvPr>
        </p:nvSpPr>
        <p:spPr>
          <a:xfrm>
            <a:off x="7010400" y="6575425"/>
            <a:ext cx="2133600" cy="136525"/>
          </a:xfrm>
        </p:spPr>
        <p:txBody>
          <a:bodyPr/>
          <a:lstStyle/>
          <a:p>
            <a:fld id="{7C10DAF5-77F7-1749-8272-35FA24C5A786}" type="slidenum">
              <a:rPr lang="it-IT" smtClean="0"/>
              <a:pPr/>
              <a:t>3</a:t>
            </a:fld>
            <a:endParaRPr lang="it-IT"/>
          </a:p>
        </p:txBody>
      </p:sp>
      <p:sp>
        <p:nvSpPr>
          <p:cNvPr id="12" name="Rettangolo 11"/>
          <p:cNvSpPr/>
          <p:nvPr/>
        </p:nvSpPr>
        <p:spPr>
          <a:xfrm>
            <a:off x="413612" y="861730"/>
            <a:ext cx="8415944" cy="5509200"/>
          </a:xfrm>
          <a:prstGeom prst="rect">
            <a:avLst/>
          </a:prstGeom>
        </p:spPr>
        <p:txBody>
          <a:bodyPr wrap="square">
            <a:spAutoFit/>
          </a:bodyPr>
          <a:lstStyle/>
          <a:p>
            <a:pPr marL="285750" lvl="0" indent="-285750" algn="just">
              <a:buFont typeface="Wingdings" panose="05000000000000000000" pitchFamily="2" charset="2"/>
              <a:buChar char="ü"/>
            </a:pPr>
            <a:r>
              <a:rPr lang="it-IT" sz="1600" dirty="0"/>
              <a:t>una </a:t>
            </a:r>
            <a:r>
              <a:rPr lang="it-IT" sz="1600" b="1" dirty="0"/>
              <a:t>prima fase</a:t>
            </a:r>
            <a:r>
              <a:rPr lang="it-IT" sz="1600" dirty="0"/>
              <a:t> diretta alla corretta interpretazione della domanda, in cui l’intervento viene definito sulla base di attività di accoglienza, ascolto e valutazione multidimensionale volte alla definizione puntuale del Progetto Individuale e in grado di rispondere al bisogno complessivo della persona;</a:t>
            </a:r>
          </a:p>
          <a:p>
            <a:pPr marL="285750" lvl="0" indent="-285750" algn="just">
              <a:buFont typeface="Wingdings" charset="2"/>
              <a:buChar char="ü"/>
            </a:pPr>
            <a:endParaRPr lang="it-IT" sz="1400" dirty="0"/>
          </a:p>
          <a:p>
            <a:pPr marL="285750" lvl="0" indent="-285750" algn="just">
              <a:buFont typeface="Wingdings" charset="2"/>
              <a:buChar char="ü"/>
            </a:pPr>
            <a:r>
              <a:rPr lang="it-IT" sz="1600" dirty="0"/>
              <a:t>una </a:t>
            </a:r>
            <a:r>
              <a:rPr lang="it-IT" sz="1600" b="1" dirty="0"/>
              <a:t>seconda fase</a:t>
            </a:r>
            <a:r>
              <a:rPr lang="it-IT" sz="1600" dirty="0"/>
              <a:t> in cui, sulla base del percorso individuato nel progetto personalizzato, viene avviato, attraverso l’accesso alla rete di unità di offerta (UdO) afferenti all’ambito sociale, un percorso che concorra all’acquisizione e mantenimento dell’autonomia personale (nel caso dei disabili finalizzato all’inclusione sociale attiva, anche in ottica di inserimento lavorativo; nel caso degli anziani finalizzato alla permanenza nel proprio luogo di vita consolidando i livelli relazionali e la capacità di cura di </a:t>
            </a:r>
            <a:r>
              <a:rPr lang="it-IT" sz="1600" dirty="0" err="1"/>
              <a:t>sè</a:t>
            </a:r>
            <a:r>
              <a:rPr lang="it-IT" sz="1600" dirty="0"/>
              <a:t>). </a:t>
            </a:r>
          </a:p>
          <a:p>
            <a:pPr algn="just"/>
            <a:endParaRPr lang="it-IT" sz="1400" dirty="0"/>
          </a:p>
          <a:p>
            <a:pPr marL="285750" indent="-285750" algn="just">
              <a:buFont typeface="Wingdings" charset="2"/>
              <a:buChar char="ü"/>
            </a:pPr>
            <a:r>
              <a:rPr lang="it-IT" sz="1600" dirty="0"/>
              <a:t>Ciascun intervento prevede inoltre l’individuazione di un </a:t>
            </a:r>
            <a:r>
              <a:rPr lang="it-IT" sz="1600" b="1" dirty="0"/>
              <a:t>“responsabile del caso”</a:t>
            </a:r>
            <a:r>
              <a:rPr lang="it-IT" sz="1600" dirty="0"/>
              <a:t> (case manager) che garantisce: informazione, orientamento e accompagnamento della persona e della famiglia; consulenza alla famiglia; sostegno alle relazioni familiari; raccordo e coordinamento dei diversi attori del sistema dei servizi per la buona riuscita degli interventi prefigurati nel progetto individuale. </a:t>
            </a:r>
          </a:p>
          <a:p>
            <a:pPr marL="285750" indent="-285750">
              <a:buFont typeface="Wingdings" charset="2"/>
              <a:buChar char="ü"/>
            </a:pPr>
            <a:endParaRPr lang="it-IT" sz="1400" dirty="0"/>
          </a:p>
          <a:p>
            <a:pPr algn="just"/>
            <a:r>
              <a:rPr lang="it-IT" sz="1600" dirty="0"/>
              <a:t>Le prestazioni/servizi trasversali di cui alla prima fase sono proprie </a:t>
            </a:r>
            <a:r>
              <a:rPr lang="it-IT" sz="1600" b="1" dirty="0"/>
              <a:t>dell’Ambito Territoriale</a:t>
            </a:r>
            <a:r>
              <a:rPr lang="it-IT" sz="1600" dirty="0"/>
              <a:t>, l’erogazione dei servizi/interventi socio-educativi e/o socio animativi, di cui alla seconda fase, viene usufruita dai destinatari degli interventi attraverso l’accesso alla rete delle </a:t>
            </a:r>
            <a:r>
              <a:rPr lang="it-IT" sz="1600" b="1" dirty="0"/>
              <a:t>unità di offerta sociali </a:t>
            </a:r>
            <a:r>
              <a:rPr lang="it-IT" sz="1600" dirty="0"/>
              <a:t>del territorio regionale. </a:t>
            </a:r>
          </a:p>
        </p:txBody>
      </p:sp>
      <p:sp>
        <p:nvSpPr>
          <p:cNvPr id="13" name="CasellaDiTesto 12"/>
          <p:cNvSpPr txBox="1"/>
          <p:nvPr/>
        </p:nvSpPr>
        <p:spPr>
          <a:xfrm>
            <a:off x="323850" y="322425"/>
            <a:ext cx="8505705" cy="461665"/>
          </a:xfrm>
          <a:prstGeom prst="rect">
            <a:avLst/>
          </a:prstGeom>
          <a:noFill/>
        </p:spPr>
        <p:txBody>
          <a:bodyPr wrap="square" rtlCol="0">
            <a:spAutoFit/>
          </a:bodyPr>
          <a:lstStyle/>
          <a:p>
            <a:pPr algn="ctr"/>
            <a:r>
              <a:rPr lang="it-IT" sz="2400" b="1" dirty="0">
                <a:solidFill>
                  <a:schemeClr val="accent3">
                    <a:lumMod val="50000"/>
                  </a:schemeClr>
                </a:solidFill>
              </a:rPr>
              <a:t>I PERCORSI MULTIDIMENSIONALI SI CARATTERIZZANO PER:</a:t>
            </a:r>
          </a:p>
        </p:txBody>
      </p:sp>
    </p:spTree>
    <p:extLst>
      <p:ext uri="{BB962C8B-B14F-4D97-AF65-F5344CB8AC3E}">
        <p14:creationId xmlns:p14="http://schemas.microsoft.com/office/powerpoint/2010/main" val="4056732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607782" y="2039443"/>
            <a:ext cx="7928435" cy="3416320"/>
          </a:xfrm>
          <a:prstGeom prst="rect">
            <a:avLst/>
          </a:prstGeom>
        </p:spPr>
        <p:txBody>
          <a:bodyPr wrap="square">
            <a:spAutoFit/>
          </a:bodyPr>
          <a:lstStyle/>
          <a:p>
            <a:pPr algn="just"/>
            <a:r>
              <a:rPr lang="it-IT" b="1" dirty="0"/>
              <a:t>L’intervento multidimensionale </a:t>
            </a:r>
            <a:r>
              <a:rPr lang="it-IT" dirty="0"/>
              <a:t>si realizza attraverso l’accesso alla rete delle Unità di Offerta sociali e si sostanzia nell’accesso dell’utente (persona disabile o persona anziana e/o loro familiari) nella sede di attività o nella presenza di una o più figure professionali nel contesto familiare o di vita della persona disabile o della persona anziana. </a:t>
            </a:r>
          </a:p>
          <a:p>
            <a:pPr algn="just"/>
            <a:endParaRPr lang="it-IT" dirty="0"/>
          </a:p>
          <a:p>
            <a:pPr algn="just"/>
            <a:endParaRPr lang="it-IT" dirty="0"/>
          </a:p>
          <a:p>
            <a:pPr algn="just"/>
            <a:r>
              <a:rPr lang="it-IT" b="1" dirty="0"/>
              <a:t>L’accesso corrisponde alla fruizione di servizi nell’arco di una giornata</a:t>
            </a:r>
            <a:r>
              <a:rPr lang="it-IT" dirty="0"/>
              <a:t> . Per la fase di definizione del PI e per le attività di case management l’accesso fa riferimento a tutte le attività riferibili alla valutazione multidimensionale e alle attività di monitoraggio e accompagnamento dell’intervento che possono anche prescindere dalla presenza dell’utente. </a:t>
            </a:r>
          </a:p>
        </p:txBody>
      </p:sp>
      <p:pic>
        <p:nvPicPr>
          <p:cNvPr id="7" name="Immagine 6"/>
          <p:cNvPicPr>
            <a:picLocks noChangeAspect="1"/>
          </p:cNvPicPr>
          <p:nvPr/>
        </p:nvPicPr>
        <p:blipFill>
          <a:blip r:embed="rId2"/>
          <a:stretch>
            <a:fillRect/>
          </a:stretch>
        </p:blipFill>
        <p:spPr>
          <a:xfrm>
            <a:off x="7739524" y="936056"/>
            <a:ext cx="905696" cy="905696"/>
          </a:xfrm>
          <a:prstGeom prst="rect">
            <a:avLst/>
          </a:prstGeom>
        </p:spPr>
      </p:pic>
      <p:sp>
        <p:nvSpPr>
          <p:cNvPr id="8" name="CasellaDiTesto 7"/>
          <p:cNvSpPr txBox="1"/>
          <p:nvPr/>
        </p:nvSpPr>
        <p:spPr>
          <a:xfrm>
            <a:off x="323849" y="336256"/>
            <a:ext cx="8543925" cy="461665"/>
          </a:xfrm>
          <a:prstGeom prst="rect">
            <a:avLst/>
          </a:prstGeom>
          <a:noFill/>
        </p:spPr>
        <p:txBody>
          <a:bodyPr wrap="square" rtlCol="0">
            <a:spAutoFit/>
          </a:bodyPr>
          <a:lstStyle/>
          <a:p>
            <a:pPr algn="ctr"/>
            <a:r>
              <a:rPr lang="it-IT" sz="2400" b="1" dirty="0">
                <a:solidFill>
                  <a:schemeClr val="accent3">
                    <a:lumMod val="50000"/>
                  </a:schemeClr>
                </a:solidFill>
              </a:rPr>
              <a:t>ACCESSO ALLE UNITA’ DI OFFERTA SOCIALE</a:t>
            </a:r>
          </a:p>
        </p:txBody>
      </p:sp>
    </p:spTree>
    <p:extLst>
      <p:ext uri="{BB962C8B-B14F-4D97-AF65-F5344CB8AC3E}">
        <p14:creationId xmlns:p14="http://schemas.microsoft.com/office/powerpoint/2010/main" val="3648945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sellaDiTesto 11"/>
          <p:cNvSpPr txBox="1"/>
          <p:nvPr/>
        </p:nvSpPr>
        <p:spPr>
          <a:xfrm>
            <a:off x="285750" y="351997"/>
            <a:ext cx="8580419" cy="430887"/>
          </a:xfrm>
          <a:prstGeom prst="rect">
            <a:avLst/>
          </a:prstGeom>
          <a:noFill/>
        </p:spPr>
        <p:txBody>
          <a:bodyPr wrap="square" rtlCol="0">
            <a:spAutoFit/>
          </a:bodyPr>
          <a:lstStyle/>
          <a:p>
            <a:pPr algn="ctr"/>
            <a:r>
              <a:rPr lang="it-IT" sz="2200" b="1" dirty="0">
                <a:solidFill>
                  <a:schemeClr val="accent3">
                    <a:lumMod val="50000"/>
                  </a:schemeClr>
                </a:solidFill>
              </a:rPr>
              <a:t>MODALITA’ DI RIMBORSO DEI COSTI AMMISSIBILI: COSTI REALI VS OSC</a:t>
            </a:r>
          </a:p>
        </p:txBody>
      </p:sp>
      <p:sp>
        <p:nvSpPr>
          <p:cNvPr id="13" name="CasellaDiTesto 12"/>
          <p:cNvSpPr txBox="1"/>
          <p:nvPr/>
        </p:nvSpPr>
        <p:spPr>
          <a:xfrm>
            <a:off x="1391630" y="1016548"/>
            <a:ext cx="7036068" cy="584776"/>
          </a:xfrm>
          <a:prstGeom prst="rect">
            <a:avLst/>
          </a:prstGeom>
          <a:noFill/>
        </p:spPr>
        <p:txBody>
          <a:bodyPr wrap="square" rtlCol="0">
            <a:spAutoFit/>
          </a:bodyPr>
          <a:lstStyle/>
          <a:p>
            <a:pPr lvl="0" algn="just"/>
            <a:r>
              <a:rPr lang="it-IT" sz="1600" b="1" dirty="0">
                <a:solidFill>
                  <a:srgbClr val="004324"/>
                </a:solidFill>
              </a:rPr>
              <a:t>Dimensione finanziaria </a:t>
            </a:r>
            <a:r>
              <a:rPr lang="it-IT" sz="1600" dirty="0"/>
              <a:t>degli interventi multidimensionali di presa in carico in capo ai beneficiari (Ambiti territoriali)</a:t>
            </a:r>
          </a:p>
        </p:txBody>
      </p:sp>
      <p:pic>
        <p:nvPicPr>
          <p:cNvPr id="14" name="Picture 4" descr="C:\Users\damico\Pictures\no document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936" y="2076272"/>
            <a:ext cx="584574" cy="584574"/>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CasellaDiTesto 14"/>
          <p:cNvSpPr txBox="1"/>
          <p:nvPr/>
        </p:nvSpPr>
        <p:spPr>
          <a:xfrm>
            <a:off x="1391630" y="2076272"/>
            <a:ext cx="7036068" cy="1077218"/>
          </a:xfrm>
          <a:prstGeom prst="rect">
            <a:avLst/>
          </a:prstGeom>
          <a:noFill/>
        </p:spPr>
        <p:txBody>
          <a:bodyPr wrap="square" rtlCol="0">
            <a:spAutoFit/>
          </a:bodyPr>
          <a:lstStyle/>
          <a:p>
            <a:pPr lvl="0" algn="just"/>
            <a:r>
              <a:rPr lang="it-IT" sz="1600" b="1" dirty="0">
                <a:solidFill>
                  <a:srgbClr val="004324"/>
                </a:solidFill>
              </a:rPr>
              <a:t>Riduzione del carico amministrativo e della probabilità di errori, </a:t>
            </a:r>
            <a:r>
              <a:rPr lang="it-IT" sz="1600" dirty="0"/>
              <a:t>tenuto conto della dimensione delle operazioni (principio di proporzionalità) e della volontà di favorire l’accesso al FSE da parte di enti del terzo settore operanti in ambito sociale (semplificazione)</a:t>
            </a:r>
          </a:p>
        </p:txBody>
      </p:sp>
      <p:pic>
        <p:nvPicPr>
          <p:cNvPr id="16" name="image10.png"/>
          <p:cNvPicPr/>
          <p:nvPr/>
        </p:nvPicPr>
        <p:blipFill>
          <a:blip r:embed="rId3">
            <a:extLst>
              <a:ext uri="{28A0092B-C50C-407E-A947-70E740481C1C}">
                <a14:useLocalDpi xmlns:a14="http://schemas.microsoft.com/office/drawing/2010/main" val="0"/>
              </a:ext>
            </a:extLst>
          </a:blip>
          <a:stretch>
            <a:fillRect/>
          </a:stretch>
        </p:blipFill>
        <p:spPr>
          <a:xfrm>
            <a:off x="673361" y="3527677"/>
            <a:ext cx="630093" cy="585774"/>
          </a:xfrm>
          <a:prstGeom prst="rect">
            <a:avLst/>
          </a:prstGeom>
          <a:ln w="12700">
            <a:miter lim="400000"/>
          </a:ln>
        </p:spPr>
      </p:pic>
      <p:sp>
        <p:nvSpPr>
          <p:cNvPr id="17" name="CasellaDiTesto 16"/>
          <p:cNvSpPr txBox="1"/>
          <p:nvPr/>
        </p:nvSpPr>
        <p:spPr>
          <a:xfrm>
            <a:off x="1391630" y="3527677"/>
            <a:ext cx="7036068" cy="1323439"/>
          </a:xfrm>
          <a:prstGeom prst="rect">
            <a:avLst/>
          </a:prstGeom>
          <a:noFill/>
        </p:spPr>
        <p:txBody>
          <a:bodyPr wrap="square" rtlCol="0">
            <a:spAutoFit/>
          </a:bodyPr>
          <a:lstStyle/>
          <a:p>
            <a:pPr algn="just"/>
            <a:r>
              <a:rPr lang="it-IT" sz="1600" b="1" dirty="0">
                <a:solidFill>
                  <a:srgbClr val="004324"/>
                </a:solidFill>
              </a:rPr>
              <a:t>Caratteristiche e finalità degli interventi finanziati: </a:t>
            </a:r>
            <a:r>
              <a:rPr lang="it-IT" sz="1600" dirty="0"/>
              <a:t>promozione di percorsi multidimensionali personalizzati di </a:t>
            </a:r>
            <a:r>
              <a:rPr lang="it-IT" sz="1600" i="1" dirty="0" err="1"/>
              <a:t>empowerment</a:t>
            </a:r>
            <a:r>
              <a:rPr lang="it-IT" sz="1600" dirty="0"/>
              <a:t> di persone in condizioni di particolare fragilità sociale e a rischio di esclusione; sostenere lo sviluppo di una rete di servizi nel territorio in grado di rispondere in modo flessibile e dinamico ai bisogni delle persone disabili</a:t>
            </a:r>
          </a:p>
        </p:txBody>
      </p:sp>
      <p:pic>
        <p:nvPicPr>
          <p:cNvPr id="18" name="Picture 5" descr="C:\Users\damico\Pictures\on deman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847" y="5114788"/>
            <a:ext cx="436752" cy="502316"/>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ttangolo 18"/>
          <p:cNvSpPr/>
          <p:nvPr/>
        </p:nvSpPr>
        <p:spPr>
          <a:xfrm>
            <a:off x="1391630" y="5114788"/>
            <a:ext cx="6959845" cy="830997"/>
          </a:xfrm>
          <a:prstGeom prst="rect">
            <a:avLst/>
          </a:prstGeom>
        </p:spPr>
        <p:txBody>
          <a:bodyPr wrap="square">
            <a:spAutoFit/>
          </a:bodyPr>
          <a:lstStyle/>
          <a:p>
            <a:pPr lvl="0" algn="just"/>
            <a:r>
              <a:rPr lang="it-IT" sz="1600" b="1" dirty="0">
                <a:solidFill>
                  <a:srgbClr val="004324"/>
                </a:solidFill>
              </a:rPr>
              <a:t>Coerenza con i principi di centralità della persona e delle famiglie </a:t>
            </a:r>
            <a:r>
              <a:rPr lang="it-IT" sz="1600" dirty="0"/>
              <a:t>e di corresponsabilità dei destinatari degli interventi, anche in ottica di inclusione sociale attiva (finanziamento della domanda attraverso assegnazione voucher)  </a:t>
            </a:r>
          </a:p>
        </p:txBody>
      </p:sp>
      <p:cxnSp>
        <p:nvCxnSpPr>
          <p:cNvPr id="20" name="Connettore 1 16"/>
          <p:cNvCxnSpPr/>
          <p:nvPr/>
        </p:nvCxnSpPr>
        <p:spPr>
          <a:xfrm>
            <a:off x="1520792" y="1847545"/>
            <a:ext cx="6830683" cy="0"/>
          </a:xfrm>
          <a:prstGeom prst="line">
            <a:avLst/>
          </a:prstGeom>
          <a:ln w="19050">
            <a:solidFill>
              <a:schemeClr val="accent3">
                <a:lumMod val="75000"/>
              </a:schemeClr>
            </a:solidFill>
            <a:prstDash val="solid"/>
          </a:ln>
        </p:spPr>
        <p:style>
          <a:lnRef idx="2">
            <a:schemeClr val="accent1"/>
          </a:lnRef>
          <a:fillRef idx="0">
            <a:schemeClr val="accent1"/>
          </a:fillRef>
          <a:effectRef idx="1">
            <a:schemeClr val="accent1"/>
          </a:effectRef>
          <a:fontRef idx="minor">
            <a:schemeClr val="tx1"/>
          </a:fontRef>
        </p:style>
      </p:cxnSp>
      <p:cxnSp>
        <p:nvCxnSpPr>
          <p:cNvPr id="21" name="Connettore 1 27"/>
          <p:cNvCxnSpPr/>
          <p:nvPr/>
        </p:nvCxnSpPr>
        <p:spPr>
          <a:xfrm>
            <a:off x="1520792" y="3280105"/>
            <a:ext cx="6830683" cy="0"/>
          </a:xfrm>
          <a:prstGeom prst="line">
            <a:avLst/>
          </a:prstGeom>
          <a:ln w="19050">
            <a:solidFill>
              <a:srgbClr val="FF0000"/>
            </a:solidFill>
            <a:prstDash val="solid"/>
          </a:ln>
        </p:spPr>
        <p:style>
          <a:lnRef idx="2">
            <a:schemeClr val="accent1"/>
          </a:lnRef>
          <a:fillRef idx="0">
            <a:schemeClr val="accent1"/>
          </a:fillRef>
          <a:effectRef idx="1">
            <a:schemeClr val="accent1"/>
          </a:effectRef>
          <a:fontRef idx="minor">
            <a:schemeClr val="tx1"/>
          </a:fontRef>
        </p:style>
      </p:cxnSp>
      <p:cxnSp>
        <p:nvCxnSpPr>
          <p:cNvPr id="22" name="Connettore 1 28"/>
          <p:cNvCxnSpPr/>
          <p:nvPr/>
        </p:nvCxnSpPr>
        <p:spPr>
          <a:xfrm>
            <a:off x="1520792" y="4851116"/>
            <a:ext cx="6867366" cy="0"/>
          </a:xfrm>
          <a:prstGeom prst="line">
            <a:avLst/>
          </a:prstGeom>
          <a:ln w="19050">
            <a:solidFill>
              <a:srgbClr val="CC3399"/>
            </a:solidFill>
            <a:prstDash val="solid"/>
          </a:ln>
        </p:spPr>
        <p:style>
          <a:lnRef idx="2">
            <a:schemeClr val="accent1"/>
          </a:lnRef>
          <a:fillRef idx="0">
            <a:schemeClr val="accent1"/>
          </a:fillRef>
          <a:effectRef idx="1">
            <a:schemeClr val="accent1"/>
          </a:effectRef>
          <a:fontRef idx="minor">
            <a:schemeClr val="tx1"/>
          </a:fontRef>
        </p:style>
      </p:cxnSp>
      <p:cxnSp>
        <p:nvCxnSpPr>
          <p:cNvPr id="23" name="Connettore 1 34"/>
          <p:cNvCxnSpPr/>
          <p:nvPr/>
        </p:nvCxnSpPr>
        <p:spPr>
          <a:xfrm>
            <a:off x="1494322" y="5945785"/>
            <a:ext cx="6830683" cy="0"/>
          </a:xfrm>
          <a:prstGeom prst="line">
            <a:avLst/>
          </a:prstGeom>
          <a:ln w="19050">
            <a:solidFill>
              <a:schemeClr val="tx2">
                <a:lumMod val="60000"/>
                <a:lumOff val="40000"/>
              </a:schemeClr>
            </a:solidFill>
            <a:prstDash val="solid"/>
          </a:ln>
        </p:spPr>
        <p:style>
          <a:lnRef idx="2">
            <a:schemeClr val="accent1"/>
          </a:lnRef>
          <a:fillRef idx="0">
            <a:schemeClr val="accent1"/>
          </a:fillRef>
          <a:effectRef idx="1">
            <a:schemeClr val="accent1"/>
          </a:effectRef>
          <a:fontRef idx="minor">
            <a:schemeClr val="tx1"/>
          </a:fontRef>
        </p:style>
      </p:cxnSp>
      <p:pic>
        <p:nvPicPr>
          <p:cNvPr id="24" name="Picture 2" descr="C:\Users\damico\Pictures\soldi.jpg"/>
          <p:cNvPicPr>
            <a:picLocks noChangeAspect="1" noChangeArrowheads="1"/>
          </p:cNvPicPr>
          <p:nvPr/>
        </p:nvPicPr>
        <p:blipFill rotWithShape="1">
          <a:blip r:embed="rId5">
            <a:extLst>
              <a:ext uri="{28A0092B-C50C-407E-A947-70E740481C1C}">
                <a14:useLocalDpi xmlns:a14="http://schemas.microsoft.com/office/drawing/2010/main" val="0"/>
              </a:ext>
            </a:extLst>
          </a:blip>
          <a:srcRect b="7423"/>
          <a:stretch/>
        </p:blipFill>
        <p:spPr bwMode="auto">
          <a:xfrm>
            <a:off x="702722" y="1016548"/>
            <a:ext cx="573408" cy="56753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531095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519340" y="1239029"/>
            <a:ext cx="4334617" cy="5286462"/>
          </a:xfrm>
          <a:prstGeom prst="rect">
            <a:avLst/>
          </a:prstGeom>
          <a:solidFill>
            <a:schemeClr val="bg1"/>
          </a:solidFill>
          <a:ln>
            <a:solidFill>
              <a:schemeClr val="accent3">
                <a:lumMod val="75000"/>
              </a:schemeClr>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Sottotitolo 7"/>
          <p:cNvSpPr>
            <a:spLocks noGrp="1"/>
          </p:cNvSpPr>
          <p:nvPr>
            <p:ph type="subTitle" idx="1"/>
          </p:nvPr>
        </p:nvSpPr>
        <p:spPr>
          <a:xfrm>
            <a:off x="458121" y="1352368"/>
            <a:ext cx="3621631" cy="3553400"/>
          </a:xfrm>
        </p:spPr>
        <p:txBody>
          <a:bodyPr>
            <a:normAutofit/>
          </a:bodyPr>
          <a:lstStyle/>
          <a:p>
            <a:r>
              <a:rPr lang="it-IT" sz="1600" b="1" dirty="0">
                <a:solidFill>
                  <a:schemeClr val="accent3">
                    <a:lumMod val="75000"/>
                  </a:schemeClr>
                </a:solidFill>
                <a:latin typeface="+mj-lt"/>
              </a:rPr>
              <a:t>Paragrafo  1 </a:t>
            </a:r>
          </a:p>
          <a:p>
            <a:r>
              <a:rPr lang="it-IT" sz="1600" dirty="0">
                <a:latin typeface="+mj-lt"/>
              </a:rPr>
              <a:t>Rimborso dei costi ammissibili effettivamente sostenuti e pagati (</a:t>
            </a:r>
            <a:r>
              <a:rPr lang="it-IT" sz="1600" dirty="0" err="1">
                <a:latin typeface="+mj-lt"/>
              </a:rPr>
              <a:t>lett.a</a:t>
            </a:r>
            <a:r>
              <a:rPr lang="it-IT" sz="1600" dirty="0">
                <a:latin typeface="+mj-lt"/>
              </a:rPr>
              <a:t>);</a:t>
            </a:r>
          </a:p>
          <a:p>
            <a:endParaRPr lang="it-IT" sz="1600" dirty="0">
              <a:latin typeface="+mj-lt"/>
            </a:endParaRPr>
          </a:p>
          <a:p>
            <a:r>
              <a:rPr lang="it-IT" sz="1600" dirty="0">
                <a:latin typeface="+mj-lt"/>
              </a:rPr>
              <a:t>Tabelle standard di costi unitari (</a:t>
            </a:r>
            <a:r>
              <a:rPr lang="it-IT" sz="1600" dirty="0" err="1">
                <a:latin typeface="+mj-lt"/>
              </a:rPr>
              <a:t>lett.b</a:t>
            </a:r>
            <a:r>
              <a:rPr lang="it-IT" sz="1600" dirty="0">
                <a:latin typeface="+mj-lt"/>
              </a:rPr>
              <a:t>); </a:t>
            </a:r>
          </a:p>
          <a:p>
            <a:endParaRPr lang="it-IT" sz="1600" dirty="0">
              <a:latin typeface="+mj-lt"/>
            </a:endParaRPr>
          </a:p>
          <a:p>
            <a:r>
              <a:rPr lang="it-IT" sz="1600" b="1" dirty="0">
                <a:latin typeface="+mj-lt"/>
              </a:rPr>
              <a:t>Somme forfettarie </a:t>
            </a:r>
            <a:r>
              <a:rPr lang="it-IT" sz="1600" dirty="0">
                <a:latin typeface="+mj-lt"/>
              </a:rPr>
              <a:t>non superiori a 100 000 EUR di contributo pubblico (</a:t>
            </a:r>
            <a:r>
              <a:rPr lang="it-IT" sz="1600" dirty="0" err="1">
                <a:latin typeface="+mj-lt"/>
              </a:rPr>
              <a:t>lett.c</a:t>
            </a:r>
            <a:r>
              <a:rPr lang="it-IT" sz="1600" dirty="0">
                <a:latin typeface="+mj-lt"/>
              </a:rPr>
              <a:t>); </a:t>
            </a:r>
          </a:p>
          <a:p>
            <a:endParaRPr lang="it-IT" sz="1600" dirty="0">
              <a:latin typeface="+mj-lt"/>
            </a:endParaRPr>
          </a:p>
          <a:p>
            <a:r>
              <a:rPr lang="it-IT" sz="1600" dirty="0">
                <a:latin typeface="+mj-lt"/>
              </a:rPr>
              <a:t>Finanziamenti a tasso forfettario, calcolati applicando una determinata percentuale a una o </a:t>
            </a:r>
            <a:r>
              <a:rPr lang="it-IT" sz="1600" dirty="0" err="1">
                <a:latin typeface="+mj-lt"/>
              </a:rPr>
              <a:t>piu</a:t>
            </a:r>
            <a:r>
              <a:rPr lang="it-IT" sz="1600" dirty="0">
                <a:latin typeface="+mj-lt"/>
              </a:rPr>
              <a:t>̀ categorie di costo definite (</a:t>
            </a:r>
            <a:r>
              <a:rPr lang="it-IT" sz="1600" dirty="0" err="1">
                <a:latin typeface="+mj-lt"/>
              </a:rPr>
              <a:t>lett.d</a:t>
            </a:r>
            <a:r>
              <a:rPr lang="it-IT" sz="1600" dirty="0">
                <a:latin typeface="+mj-lt"/>
              </a:rPr>
              <a:t>). </a:t>
            </a:r>
          </a:p>
          <a:p>
            <a:endParaRPr lang="it-IT" sz="1800" dirty="0">
              <a:latin typeface="+mj-lt"/>
            </a:endParaRPr>
          </a:p>
          <a:p>
            <a:endParaRPr lang="it-IT" sz="1800" dirty="0">
              <a:latin typeface="+mj-lt"/>
            </a:endParaRPr>
          </a:p>
          <a:p>
            <a:endParaRPr lang="it-IT" sz="1800" dirty="0">
              <a:latin typeface="+mj-lt"/>
            </a:endParaRPr>
          </a:p>
          <a:p>
            <a:endParaRPr lang="it-IT" sz="1800" dirty="0">
              <a:latin typeface="+mj-lt"/>
            </a:endParaRPr>
          </a:p>
          <a:p>
            <a:endParaRPr lang="it-IT" sz="1600" dirty="0">
              <a:latin typeface="+mj-lt"/>
            </a:endParaRPr>
          </a:p>
        </p:txBody>
      </p:sp>
      <p:sp>
        <p:nvSpPr>
          <p:cNvPr id="11" name="CasellaDiTesto 10"/>
          <p:cNvSpPr txBox="1"/>
          <p:nvPr/>
        </p:nvSpPr>
        <p:spPr>
          <a:xfrm>
            <a:off x="276224" y="313272"/>
            <a:ext cx="8594095" cy="461665"/>
          </a:xfrm>
          <a:prstGeom prst="rect">
            <a:avLst/>
          </a:prstGeom>
          <a:noFill/>
        </p:spPr>
        <p:txBody>
          <a:bodyPr wrap="square" rtlCol="0">
            <a:spAutoFit/>
          </a:bodyPr>
          <a:lstStyle/>
          <a:p>
            <a:pPr algn="ctr"/>
            <a:r>
              <a:rPr lang="it-IT" sz="2400" b="1" dirty="0">
                <a:solidFill>
                  <a:schemeClr val="accent3">
                    <a:lumMod val="50000"/>
                  </a:schemeClr>
                </a:solidFill>
              </a:rPr>
              <a:t>LE NUOVE POSSIBILITA’ OFFERTE DAI REGOLAMENTI 2014-2020 </a:t>
            </a:r>
          </a:p>
        </p:txBody>
      </p:sp>
      <p:sp>
        <p:nvSpPr>
          <p:cNvPr id="12" name="CasellaDiTesto 11"/>
          <p:cNvSpPr txBox="1"/>
          <p:nvPr/>
        </p:nvSpPr>
        <p:spPr>
          <a:xfrm>
            <a:off x="2385736" y="777198"/>
            <a:ext cx="4485512" cy="400110"/>
          </a:xfrm>
          <a:prstGeom prst="rect">
            <a:avLst/>
          </a:prstGeom>
          <a:noFill/>
        </p:spPr>
        <p:txBody>
          <a:bodyPr wrap="square" rtlCol="0">
            <a:spAutoFit/>
          </a:bodyPr>
          <a:lstStyle/>
          <a:p>
            <a:pPr algn="ctr"/>
            <a:r>
              <a:rPr lang="it-IT" sz="2000" b="1" dirty="0">
                <a:solidFill>
                  <a:schemeClr val="accent3">
                    <a:lumMod val="50000"/>
                  </a:schemeClr>
                </a:solidFill>
              </a:rPr>
              <a:t>Articolo 67 Reg. UE n.1303/2013 </a:t>
            </a:r>
          </a:p>
        </p:txBody>
      </p:sp>
      <p:sp>
        <p:nvSpPr>
          <p:cNvPr id="15" name="Parentesi graffa chiusa 14"/>
          <p:cNvSpPr/>
          <p:nvPr/>
        </p:nvSpPr>
        <p:spPr>
          <a:xfrm>
            <a:off x="3858583" y="2414723"/>
            <a:ext cx="491737" cy="2552099"/>
          </a:xfrm>
          <a:prstGeom prst="rightBrace">
            <a:avLst>
              <a:gd name="adj1" fmla="val 37197"/>
              <a:gd name="adj2" fmla="val 50000"/>
            </a:avLst>
          </a:prstGeom>
          <a:ln w="28575">
            <a:solidFill>
              <a:schemeClr val="accent3">
                <a:lumMod val="50000"/>
              </a:schemeClr>
            </a:solidFill>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16" name="CasellaDiTesto 15"/>
          <p:cNvSpPr txBox="1"/>
          <p:nvPr/>
        </p:nvSpPr>
        <p:spPr>
          <a:xfrm>
            <a:off x="4641274" y="1239029"/>
            <a:ext cx="4229046" cy="3200876"/>
          </a:xfrm>
          <a:prstGeom prst="rect">
            <a:avLst/>
          </a:prstGeom>
          <a:noFill/>
        </p:spPr>
        <p:txBody>
          <a:bodyPr wrap="square" rtlCol="0">
            <a:spAutoFit/>
          </a:bodyPr>
          <a:lstStyle/>
          <a:p>
            <a:r>
              <a:rPr lang="it-IT" sz="1600" b="1" i="1" dirty="0">
                <a:solidFill>
                  <a:srgbClr val="77933C"/>
                </a:solidFill>
              </a:rPr>
              <a:t>Paragrafo 5</a:t>
            </a:r>
          </a:p>
          <a:p>
            <a:r>
              <a:rPr lang="it-IT" sz="1600" dirty="0"/>
              <a:t>Gli importi di cui al paragrafo 1 </a:t>
            </a:r>
            <a:r>
              <a:rPr lang="it-IT" sz="1600" dirty="0" err="1"/>
              <a:t>lett.b</a:t>
            </a:r>
            <a:r>
              <a:rPr lang="it-IT" sz="1600" dirty="0"/>
              <a:t>), c), d) sono stabiliti in uno dei seguenti modi: </a:t>
            </a:r>
          </a:p>
          <a:p>
            <a:endParaRPr lang="it-IT" sz="1600" dirty="0"/>
          </a:p>
          <a:p>
            <a:pPr marL="342900" indent="-342900">
              <a:buAutoNum type="alphaLcParenR"/>
            </a:pPr>
            <a:r>
              <a:rPr lang="it-IT" sz="1600" dirty="0"/>
              <a:t>un </a:t>
            </a:r>
            <a:r>
              <a:rPr lang="it-IT" sz="1600" b="1" dirty="0"/>
              <a:t>metodo di calcolo giusto, equo e verificabile, basato</a:t>
            </a:r>
            <a:r>
              <a:rPr lang="it-IT" sz="1400" b="1" dirty="0"/>
              <a:t>: </a:t>
            </a:r>
          </a:p>
          <a:p>
            <a:endParaRPr lang="it-IT" sz="1600" b="1" dirty="0"/>
          </a:p>
          <a:p>
            <a:pPr lvl="1"/>
            <a:r>
              <a:rPr lang="it-IT" sz="1500" i="1" dirty="0"/>
              <a:t>i) su dati statistici o </a:t>
            </a:r>
            <a:r>
              <a:rPr lang="it-IT" sz="1500" b="1" i="1" dirty="0"/>
              <a:t>altre informazioni oggettive;</a:t>
            </a:r>
          </a:p>
          <a:p>
            <a:pPr lvl="1"/>
            <a:r>
              <a:rPr lang="it-IT" sz="1500" i="1" dirty="0"/>
              <a:t>ii) su dati storici verificati dei singoli beneficiari; o</a:t>
            </a:r>
          </a:p>
          <a:p>
            <a:pPr lvl="1"/>
            <a:r>
              <a:rPr lang="it-IT" sz="1500" i="1" dirty="0"/>
              <a:t>iii) sull'applicazione delle normali prassi di contabilità̀ dei costi dei singoli beneficiari;</a:t>
            </a:r>
          </a:p>
        </p:txBody>
      </p:sp>
      <p:sp>
        <p:nvSpPr>
          <p:cNvPr id="17" name="CasellaDiTesto 16"/>
          <p:cNvSpPr txBox="1"/>
          <p:nvPr/>
        </p:nvSpPr>
        <p:spPr>
          <a:xfrm>
            <a:off x="3563724" y="5024874"/>
            <a:ext cx="836940" cy="461665"/>
          </a:xfrm>
          <a:prstGeom prst="rect">
            <a:avLst/>
          </a:prstGeom>
          <a:noFill/>
        </p:spPr>
        <p:txBody>
          <a:bodyPr wrap="square" rtlCol="0">
            <a:spAutoFit/>
          </a:bodyPr>
          <a:lstStyle/>
          <a:p>
            <a:r>
              <a:rPr lang="it-IT" sz="2400" b="1" dirty="0">
                <a:solidFill>
                  <a:srgbClr val="4F6228"/>
                </a:solidFill>
              </a:rPr>
              <a:t>OSC</a:t>
            </a:r>
            <a:r>
              <a:rPr lang="it-IT" sz="2400" dirty="0"/>
              <a:t> </a:t>
            </a:r>
          </a:p>
        </p:txBody>
      </p:sp>
      <p:sp>
        <p:nvSpPr>
          <p:cNvPr id="9" name="CasellaDiTesto 8"/>
          <p:cNvSpPr txBox="1"/>
          <p:nvPr/>
        </p:nvSpPr>
        <p:spPr>
          <a:xfrm>
            <a:off x="4641273" y="4434707"/>
            <a:ext cx="4229047" cy="1969770"/>
          </a:xfrm>
          <a:prstGeom prst="rect">
            <a:avLst/>
          </a:prstGeom>
          <a:noFill/>
        </p:spPr>
        <p:txBody>
          <a:bodyPr wrap="square" rtlCol="0">
            <a:spAutoFit/>
          </a:bodyPr>
          <a:lstStyle/>
          <a:p>
            <a:r>
              <a:rPr lang="it-IT" sz="1600" b="1" i="1" dirty="0">
                <a:solidFill>
                  <a:srgbClr val="77933C"/>
                </a:solidFill>
              </a:rPr>
              <a:t>Reg. FSE Art. 14.3</a:t>
            </a:r>
          </a:p>
          <a:p>
            <a:r>
              <a:rPr lang="it-IT" sz="1500" i="1" dirty="0"/>
              <a:t>Oltre ai metodi stabiliti all'articolo 67.5 nei casi in cui il sostegno pubblico per le sovvenzioni e l'intervento rimborsabile non superi i 100K€, gli importi di cui all'articolo 67.1 lett. b), c) e d) possono essere stabiliti caso per caso facendo riferimento a un progetto di bilancio convenuto ex ante da parte dell'autorità di gestione</a:t>
            </a:r>
            <a:r>
              <a:rPr lang="it-IT" sz="1600" dirty="0"/>
              <a:t>. </a:t>
            </a:r>
          </a:p>
        </p:txBody>
      </p:sp>
    </p:spTree>
    <p:extLst>
      <p:ext uri="{BB962C8B-B14F-4D97-AF65-F5344CB8AC3E}">
        <p14:creationId xmlns:p14="http://schemas.microsoft.com/office/powerpoint/2010/main" val="1135526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76225" y="334793"/>
            <a:ext cx="8610599" cy="461665"/>
          </a:xfrm>
          <a:prstGeom prst="rect">
            <a:avLst/>
          </a:prstGeom>
          <a:noFill/>
        </p:spPr>
        <p:txBody>
          <a:bodyPr wrap="square" rtlCol="0">
            <a:spAutoFit/>
          </a:bodyPr>
          <a:lstStyle/>
          <a:p>
            <a:pPr algn="ctr"/>
            <a:r>
              <a:rPr lang="it-IT" sz="2400" b="1" dirty="0">
                <a:solidFill>
                  <a:schemeClr val="accent3">
                    <a:lumMod val="50000"/>
                  </a:schemeClr>
                </a:solidFill>
              </a:rPr>
              <a:t>DAL QUADRO NORMATIVO ALLA  SPERIMENTAZIONE</a:t>
            </a:r>
          </a:p>
        </p:txBody>
      </p:sp>
      <p:sp>
        <p:nvSpPr>
          <p:cNvPr id="3" name="CasellaDiTesto 2"/>
          <p:cNvSpPr txBox="1"/>
          <p:nvPr/>
        </p:nvSpPr>
        <p:spPr>
          <a:xfrm>
            <a:off x="1411473" y="1080753"/>
            <a:ext cx="7036068" cy="954107"/>
          </a:xfrm>
          <a:prstGeom prst="rect">
            <a:avLst/>
          </a:prstGeom>
          <a:noFill/>
        </p:spPr>
        <p:txBody>
          <a:bodyPr wrap="square" rtlCol="0">
            <a:spAutoFit/>
          </a:bodyPr>
          <a:lstStyle/>
          <a:p>
            <a:pPr lvl="0" algn="just"/>
            <a:r>
              <a:rPr lang="it-IT" sz="1400" b="1" cap="small" dirty="0">
                <a:solidFill>
                  <a:srgbClr val="004324"/>
                </a:solidFill>
              </a:rPr>
              <a:t>Sostegno del FSE a supporto dell’innovazione sociale</a:t>
            </a:r>
            <a:r>
              <a:rPr lang="it-IT" sz="1400" b="1" dirty="0">
                <a:solidFill>
                  <a:srgbClr val="004324"/>
                </a:solidFill>
              </a:rPr>
              <a:t>:</a:t>
            </a:r>
            <a:r>
              <a:rPr lang="it-IT" sz="1400" dirty="0">
                <a:solidFill>
                  <a:srgbClr val="004324"/>
                </a:solidFill>
              </a:rPr>
              <a:t> </a:t>
            </a:r>
            <a:r>
              <a:rPr lang="it-IT" sz="1400" dirty="0"/>
              <a:t>la definizione della metodologia è frutto di un percorso di riflessione interno all’Amministrazione nell’ambito di un avviso sperimentale dell’Asse II diretto a rispondere a “nuovi” bisogni o a sperimentare “nuove” </a:t>
            </a:r>
            <a:r>
              <a:rPr lang="it-IT" sz="1400" dirty="0">
                <a:solidFill>
                  <a:schemeClr val="accent3">
                    <a:lumMod val="50000"/>
                  </a:schemeClr>
                </a:solidFill>
              </a:rPr>
              <a:t>risposte</a:t>
            </a:r>
          </a:p>
        </p:txBody>
      </p:sp>
      <p:sp>
        <p:nvSpPr>
          <p:cNvPr id="4" name="CasellaDiTesto 3"/>
          <p:cNvSpPr txBox="1"/>
          <p:nvPr/>
        </p:nvSpPr>
        <p:spPr>
          <a:xfrm>
            <a:off x="1411473" y="2129653"/>
            <a:ext cx="7036068" cy="954107"/>
          </a:xfrm>
          <a:prstGeom prst="rect">
            <a:avLst/>
          </a:prstGeom>
          <a:noFill/>
        </p:spPr>
        <p:txBody>
          <a:bodyPr wrap="square" rtlCol="0">
            <a:spAutoFit/>
          </a:bodyPr>
          <a:lstStyle/>
          <a:p>
            <a:pPr lvl="0" algn="just"/>
            <a:r>
              <a:rPr lang="it-IT" sz="1400" b="1" cap="small" dirty="0">
                <a:solidFill>
                  <a:srgbClr val="004324"/>
                </a:solidFill>
              </a:rPr>
              <a:t>Applicazione di una logica diversa rispetto all’esperienza già maturata</a:t>
            </a:r>
            <a:r>
              <a:rPr lang="it-IT" sz="1400" b="1" dirty="0">
                <a:solidFill>
                  <a:srgbClr val="004324"/>
                </a:solidFill>
              </a:rPr>
              <a:t>: </a:t>
            </a:r>
            <a:r>
              <a:rPr lang="it-IT" sz="1400" dirty="0"/>
              <a:t>le caratteristiche degli interventi e la tipologia di target previsti dall’Asse II non consentono la diretta capitalizzazione e trasferibilità delle logiche sperimentate e validate nel corso dell’esperienza 2007-2013</a:t>
            </a:r>
            <a:r>
              <a:rPr lang="it-IT" sz="1400" dirty="0">
                <a:solidFill>
                  <a:srgbClr val="004324"/>
                </a:solidFill>
              </a:rPr>
              <a:t>           			</a:t>
            </a:r>
          </a:p>
        </p:txBody>
      </p:sp>
      <p:pic>
        <p:nvPicPr>
          <p:cNvPr id="8" name="Picture 7" descr="C:\Users\damico\Pictures\ide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289" y="2068598"/>
            <a:ext cx="725454" cy="778944"/>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CasellaDiTesto 12"/>
          <p:cNvSpPr txBox="1"/>
          <p:nvPr/>
        </p:nvSpPr>
        <p:spPr>
          <a:xfrm>
            <a:off x="1411473" y="3461964"/>
            <a:ext cx="7036068" cy="307777"/>
          </a:xfrm>
          <a:prstGeom prst="rect">
            <a:avLst/>
          </a:prstGeom>
          <a:noFill/>
        </p:spPr>
        <p:txBody>
          <a:bodyPr wrap="square" rtlCol="0">
            <a:spAutoFit/>
          </a:bodyPr>
          <a:lstStyle/>
          <a:p>
            <a:pPr lvl="0" algn="just"/>
            <a:r>
              <a:rPr lang="it-IT" sz="1400" b="1" cap="small" dirty="0">
                <a:solidFill>
                  <a:srgbClr val="004324"/>
                </a:solidFill>
              </a:rPr>
              <a:t>Disponibilità di dati in relazione ad interventi che hanno un carattere innovativo  	</a:t>
            </a:r>
            <a:r>
              <a:rPr lang="it-IT" sz="1400" cap="small" dirty="0">
                <a:solidFill>
                  <a:srgbClr val="004324"/>
                </a:solidFill>
              </a:rPr>
              <a:t>	</a:t>
            </a:r>
          </a:p>
        </p:txBody>
      </p:sp>
      <p:sp>
        <p:nvSpPr>
          <p:cNvPr id="14" name="CasellaDiTesto 13"/>
          <p:cNvSpPr txBox="1"/>
          <p:nvPr/>
        </p:nvSpPr>
        <p:spPr>
          <a:xfrm>
            <a:off x="392686" y="4403432"/>
            <a:ext cx="8377675" cy="1754327"/>
          </a:xfrm>
          <a:prstGeom prst="rect">
            <a:avLst/>
          </a:prstGeom>
          <a:noFill/>
        </p:spPr>
        <p:txBody>
          <a:bodyPr wrap="square" rtlCol="0">
            <a:spAutoFit/>
          </a:bodyPr>
          <a:lstStyle/>
          <a:p>
            <a:pPr algn="just"/>
            <a:r>
              <a:rPr lang="it-IT" dirty="0"/>
              <a:t>In fase di definizione della OSC applicabile è stata inquadrato come ipotesi </a:t>
            </a:r>
            <a:r>
              <a:rPr lang="it-IT" dirty="0" err="1"/>
              <a:t>lett.c</a:t>
            </a:r>
            <a:r>
              <a:rPr lang="it-IT" dirty="0"/>
              <a:t> + §5,  ossia costo forfettario   </a:t>
            </a:r>
          </a:p>
          <a:p>
            <a:pPr algn="just"/>
            <a:endParaRPr lang="it-IT" dirty="0"/>
          </a:p>
          <a:p>
            <a:pPr algn="just"/>
            <a:r>
              <a:rPr lang="it-IT" b="1" dirty="0"/>
              <a:t>Da un recente confronto con desk e audit è stata avviata una verifica sulla configurabilità del percorso metodologico definito nell’ambito dell’applicazione della lettera b, ossia costo standard</a:t>
            </a:r>
          </a:p>
        </p:txBody>
      </p:sp>
      <p:pic>
        <p:nvPicPr>
          <p:cNvPr id="15" name="Immagine 14"/>
          <p:cNvPicPr>
            <a:picLocks noChangeAspect="1"/>
          </p:cNvPicPr>
          <p:nvPr/>
        </p:nvPicPr>
        <p:blipFill>
          <a:blip r:embed="rId3"/>
          <a:stretch>
            <a:fillRect/>
          </a:stretch>
        </p:blipFill>
        <p:spPr>
          <a:xfrm>
            <a:off x="641944" y="3258842"/>
            <a:ext cx="678612" cy="778788"/>
          </a:xfrm>
          <a:prstGeom prst="rect">
            <a:avLst/>
          </a:prstGeom>
        </p:spPr>
      </p:pic>
      <p:pic>
        <p:nvPicPr>
          <p:cNvPr id="5" name="Immagine 4"/>
          <p:cNvPicPr>
            <a:picLocks noChangeAspect="1"/>
          </p:cNvPicPr>
          <p:nvPr/>
        </p:nvPicPr>
        <p:blipFill>
          <a:blip r:embed="rId4"/>
          <a:stretch>
            <a:fillRect/>
          </a:stretch>
        </p:blipFill>
        <p:spPr>
          <a:xfrm>
            <a:off x="645271" y="1170503"/>
            <a:ext cx="766202" cy="593348"/>
          </a:xfrm>
          <a:prstGeom prst="rect">
            <a:avLst/>
          </a:prstGeom>
        </p:spPr>
      </p:pic>
    </p:spTree>
    <p:extLst>
      <p:ext uri="{BB962C8B-B14F-4D97-AF65-F5344CB8AC3E}">
        <p14:creationId xmlns:p14="http://schemas.microsoft.com/office/powerpoint/2010/main" val="2539834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676504" y="4067932"/>
            <a:ext cx="1761424" cy="2310732"/>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00" dirty="0"/>
          </a:p>
        </p:txBody>
      </p:sp>
      <p:sp>
        <p:nvSpPr>
          <p:cNvPr id="3" name="Rettangolo 2"/>
          <p:cNvSpPr/>
          <p:nvPr/>
        </p:nvSpPr>
        <p:spPr>
          <a:xfrm>
            <a:off x="2116319" y="3919738"/>
            <a:ext cx="1520785" cy="2458925"/>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4" name="Rettangolo 3"/>
          <p:cNvSpPr/>
          <p:nvPr/>
        </p:nvSpPr>
        <p:spPr>
          <a:xfrm>
            <a:off x="476315" y="3577921"/>
            <a:ext cx="1520785" cy="2800742"/>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Rettangolo 4"/>
          <p:cNvSpPr/>
          <p:nvPr/>
        </p:nvSpPr>
        <p:spPr>
          <a:xfrm>
            <a:off x="6003536" y="3445844"/>
            <a:ext cx="2483318" cy="2290813"/>
          </a:xfrm>
          <a:prstGeom prst="rect">
            <a:avLst/>
          </a:prstGeom>
          <a:noFill/>
          <a:ln w="15875">
            <a:solidFill>
              <a:schemeClr val="accent3">
                <a:lumMod val="50000"/>
              </a:schemeClr>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CasellaDiTesto 5"/>
          <p:cNvSpPr txBox="1"/>
          <p:nvPr/>
        </p:nvSpPr>
        <p:spPr>
          <a:xfrm>
            <a:off x="1987475" y="2892924"/>
            <a:ext cx="184666" cy="369332"/>
          </a:xfrm>
          <a:prstGeom prst="rect">
            <a:avLst/>
          </a:prstGeom>
          <a:noFill/>
        </p:spPr>
        <p:txBody>
          <a:bodyPr wrap="none" rtlCol="0">
            <a:spAutoFit/>
          </a:bodyPr>
          <a:lstStyle/>
          <a:p>
            <a:endParaRPr lang="it-IT" dirty="0"/>
          </a:p>
        </p:txBody>
      </p:sp>
      <p:sp>
        <p:nvSpPr>
          <p:cNvPr id="7" name="CasellaDiTesto 6"/>
          <p:cNvSpPr txBox="1"/>
          <p:nvPr/>
        </p:nvSpPr>
        <p:spPr>
          <a:xfrm>
            <a:off x="276225" y="319309"/>
            <a:ext cx="8620125" cy="461665"/>
          </a:xfrm>
          <a:prstGeom prst="rect">
            <a:avLst/>
          </a:prstGeom>
          <a:noFill/>
        </p:spPr>
        <p:txBody>
          <a:bodyPr wrap="square" rtlCol="0">
            <a:spAutoFit/>
          </a:bodyPr>
          <a:lstStyle/>
          <a:p>
            <a:pPr algn="ctr"/>
            <a:r>
              <a:rPr lang="it-IT" sz="2400" b="1" cap="all" dirty="0">
                <a:solidFill>
                  <a:schemeClr val="accent3">
                    <a:lumMod val="50000"/>
                  </a:schemeClr>
                </a:solidFill>
              </a:rPr>
              <a:t>Il percorso di definizione della metodologia </a:t>
            </a:r>
          </a:p>
        </p:txBody>
      </p:sp>
      <p:graphicFrame>
        <p:nvGraphicFramePr>
          <p:cNvPr id="8" name="Diagramma 7"/>
          <p:cNvGraphicFramePr/>
          <p:nvPr>
            <p:extLst>
              <p:ext uri="{D42A27DB-BD31-4B8C-83A1-F6EECF244321}">
                <p14:modId xmlns:p14="http://schemas.microsoft.com/office/powerpoint/2010/main" val="2075847285"/>
              </p:ext>
            </p:extLst>
          </p:nvPr>
        </p:nvGraphicFramePr>
        <p:xfrm>
          <a:off x="35333" y="878247"/>
          <a:ext cx="6096000" cy="25728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ttangolo 8"/>
          <p:cNvSpPr/>
          <p:nvPr/>
        </p:nvSpPr>
        <p:spPr>
          <a:xfrm>
            <a:off x="6462260" y="1159042"/>
            <a:ext cx="1808915" cy="914400"/>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it-IT" sz="1600" b="1" cap="small" dirty="0"/>
              <a:t>Importo voucher </a:t>
            </a:r>
          </a:p>
        </p:txBody>
      </p:sp>
      <p:sp>
        <p:nvSpPr>
          <p:cNvPr id="10" name="Parentesi graffa aperta 9"/>
          <p:cNvSpPr/>
          <p:nvPr/>
        </p:nvSpPr>
        <p:spPr>
          <a:xfrm rot="16200000">
            <a:off x="4369522" y="2959716"/>
            <a:ext cx="355623" cy="1662857"/>
          </a:xfrm>
          <a:prstGeom prst="leftBrace">
            <a:avLst/>
          </a:prstGeom>
          <a:ln>
            <a:solidFill>
              <a:schemeClr val="accent3">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1" name="Parentesi graffa aperta 10"/>
          <p:cNvSpPr/>
          <p:nvPr/>
        </p:nvSpPr>
        <p:spPr>
          <a:xfrm rot="16200000">
            <a:off x="1049271" y="2520937"/>
            <a:ext cx="355623" cy="1520784"/>
          </a:xfrm>
          <a:prstGeom prst="leftBrace">
            <a:avLst/>
          </a:prstGeom>
          <a:ln>
            <a:solidFill>
              <a:schemeClr val="accent3">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2" name="CasellaDiTesto 11"/>
          <p:cNvSpPr txBox="1"/>
          <p:nvPr/>
        </p:nvSpPr>
        <p:spPr>
          <a:xfrm>
            <a:off x="440874" y="3530396"/>
            <a:ext cx="1594226" cy="2554545"/>
          </a:xfrm>
          <a:prstGeom prst="rect">
            <a:avLst/>
          </a:prstGeom>
          <a:noFill/>
        </p:spPr>
        <p:txBody>
          <a:bodyPr wrap="square" rtlCol="0">
            <a:spAutoFit/>
          </a:bodyPr>
          <a:lstStyle/>
          <a:p>
            <a:r>
              <a:rPr lang="it-IT" sz="1000" i="1" dirty="0"/>
              <a:t>Analizzati i </a:t>
            </a:r>
            <a:r>
              <a:rPr lang="it-IT" sz="1000" b="1" i="1" dirty="0"/>
              <a:t>dati relativi ai costi gestionali e di personale e alle caratteristiche</a:t>
            </a:r>
            <a:r>
              <a:rPr lang="it-IT" sz="1000" i="1" dirty="0"/>
              <a:t> (ore e settimane di apertura, nr. utenti, nr. operatori socioeducativi) delle Unità di Offerta sociali (UdO) presenti nella banca dati di Regione Lombardia. Sono stati assunti a riferimento i costi rendicontati dalle UdO  Centri Socio Educativi (CSE) e Servizi di Formazione all’Autonomia (SFA)</a:t>
            </a:r>
            <a:endParaRPr lang="en-GB" sz="1000" i="1" dirty="0"/>
          </a:p>
        </p:txBody>
      </p:sp>
      <p:sp>
        <p:nvSpPr>
          <p:cNvPr id="13" name="Parentesi graffa aperta 12"/>
          <p:cNvSpPr/>
          <p:nvPr/>
        </p:nvSpPr>
        <p:spPr>
          <a:xfrm rot="16200000">
            <a:off x="2680645" y="2834687"/>
            <a:ext cx="355623" cy="1557294"/>
          </a:xfrm>
          <a:prstGeom prst="leftBrace">
            <a:avLst/>
          </a:prstGeom>
          <a:ln>
            <a:solidFill>
              <a:schemeClr val="accent3">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4" name="Rettangolo 13"/>
          <p:cNvSpPr/>
          <p:nvPr/>
        </p:nvSpPr>
        <p:spPr>
          <a:xfrm>
            <a:off x="2079809" y="3881262"/>
            <a:ext cx="1596695" cy="2092881"/>
          </a:xfrm>
          <a:prstGeom prst="rect">
            <a:avLst/>
          </a:prstGeom>
        </p:spPr>
        <p:txBody>
          <a:bodyPr wrap="square">
            <a:spAutoFit/>
          </a:bodyPr>
          <a:lstStyle/>
          <a:p>
            <a:r>
              <a:rPr lang="it-IT" sz="1000" i="1" dirty="0"/>
              <a:t>L’intervento multidimensionale si realizza con </a:t>
            </a:r>
            <a:r>
              <a:rPr lang="it-IT" sz="1000" b="1" i="1" dirty="0"/>
              <a:t>l’accesso alla rete delle UdO </a:t>
            </a:r>
            <a:r>
              <a:rPr lang="it-IT" sz="1000" i="1" dirty="0"/>
              <a:t>e si sostanzia nell’accesso dell’utente (persona disabile o anziana e/o loro familiari) nella sede di attività o nella presenza di una o più figure professionali nel contesto familiare o di vita della persona interessata</a:t>
            </a:r>
            <a:endParaRPr lang="en-GB" sz="1000" i="1" dirty="0"/>
          </a:p>
        </p:txBody>
      </p:sp>
      <p:sp>
        <p:nvSpPr>
          <p:cNvPr id="15" name="CasellaDiTesto 14"/>
          <p:cNvSpPr txBox="1"/>
          <p:nvPr/>
        </p:nvSpPr>
        <p:spPr>
          <a:xfrm>
            <a:off x="3637104" y="4050669"/>
            <a:ext cx="1840225" cy="2092881"/>
          </a:xfrm>
          <a:prstGeom prst="rect">
            <a:avLst/>
          </a:prstGeom>
          <a:noFill/>
        </p:spPr>
        <p:txBody>
          <a:bodyPr wrap="square" rtlCol="0">
            <a:spAutoFit/>
          </a:bodyPr>
          <a:lstStyle/>
          <a:p>
            <a:pPr marL="87313" lvl="0" indent="-87313" algn="just">
              <a:buFont typeface="Wingdings" charset="2"/>
              <a:buChar char="ü"/>
            </a:pPr>
            <a:r>
              <a:rPr lang="it-IT" sz="1000" i="1" dirty="0"/>
              <a:t>100 per la realizzazione di un intervento multidimensionale che preveda l’erogazione di servizi a maggiore intensità (UdO CSE);</a:t>
            </a:r>
          </a:p>
          <a:p>
            <a:pPr marL="87313" lvl="0" indent="-87313" algn="just">
              <a:buFont typeface="Wingdings" charset="2"/>
              <a:buChar char="ü"/>
            </a:pPr>
            <a:r>
              <a:rPr lang="it-IT" sz="1000" i="1" dirty="0"/>
              <a:t>169 per la realizzazione di un intervento multidimensionale che preveda l’erogazione di servizi a minore intensità (UdO SFA). </a:t>
            </a:r>
          </a:p>
          <a:p>
            <a:pPr marL="87313" indent="-87313" algn="just">
              <a:buFont typeface="Wingdings" charset="2"/>
              <a:buChar char="ü"/>
            </a:pPr>
            <a:r>
              <a:rPr lang="it-IT" sz="1000" i="1" dirty="0"/>
              <a:t>20 per la valutazione multidimensionale e case management</a:t>
            </a:r>
          </a:p>
        </p:txBody>
      </p:sp>
      <p:sp>
        <p:nvSpPr>
          <p:cNvPr id="16" name="Freccia in giù 15"/>
          <p:cNvSpPr/>
          <p:nvPr/>
        </p:nvSpPr>
        <p:spPr>
          <a:xfrm>
            <a:off x="6980501" y="2653608"/>
            <a:ext cx="529389" cy="644892"/>
          </a:xfrm>
          <a:prstGeom prst="downArrow">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Rettangolo 16"/>
          <p:cNvSpPr/>
          <p:nvPr/>
        </p:nvSpPr>
        <p:spPr>
          <a:xfrm>
            <a:off x="6147910" y="3680301"/>
            <a:ext cx="1099590" cy="679943"/>
          </a:xfrm>
          <a:prstGeom prst="rect">
            <a:avLst/>
          </a:prstGeom>
          <a:gradFill>
            <a:gsLst>
              <a:gs pos="12000">
                <a:srgbClr val="DDEBCF"/>
              </a:gs>
              <a:gs pos="80000">
                <a:srgbClr val="9CB86E"/>
              </a:gs>
              <a:gs pos="100000">
                <a:srgbClr val="156B13"/>
              </a:gs>
            </a:gsLst>
            <a:lin ang="16200000" scaled="0"/>
          </a:gradFill>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it-IT" sz="1000" b="1" dirty="0">
                <a:solidFill>
                  <a:srgbClr val="004324"/>
                </a:solidFill>
              </a:rPr>
              <a:t>Valutazione multidimensionale e stesura PI </a:t>
            </a:r>
            <a:endParaRPr lang="en-GB" sz="1000" b="1" dirty="0">
              <a:solidFill>
                <a:srgbClr val="004324"/>
              </a:solidFill>
            </a:endParaRPr>
          </a:p>
        </p:txBody>
      </p:sp>
      <p:sp>
        <p:nvSpPr>
          <p:cNvPr id="18" name="Rettangolo 17"/>
          <p:cNvSpPr/>
          <p:nvPr/>
        </p:nvSpPr>
        <p:spPr>
          <a:xfrm>
            <a:off x="7366718" y="3661051"/>
            <a:ext cx="1062376" cy="682883"/>
          </a:xfrm>
          <a:prstGeom prst="rect">
            <a:avLst/>
          </a:prstGeom>
          <a:gradFill>
            <a:gsLst>
              <a:gs pos="12000">
                <a:srgbClr val="DDEBCF"/>
              </a:gs>
              <a:gs pos="80000">
                <a:srgbClr val="9CB86E"/>
              </a:gs>
              <a:gs pos="100000">
                <a:srgbClr val="156B13"/>
              </a:gs>
            </a:gsLst>
            <a:lin ang="1620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000" b="1" dirty="0">
                <a:solidFill>
                  <a:srgbClr val="004324"/>
                </a:solidFill>
              </a:rPr>
              <a:t>Case</a:t>
            </a:r>
            <a:r>
              <a:rPr lang="it-IT" sz="1000" b="1" dirty="0"/>
              <a:t> </a:t>
            </a:r>
            <a:r>
              <a:rPr lang="it-IT" sz="1000" b="1" dirty="0">
                <a:solidFill>
                  <a:srgbClr val="004324"/>
                </a:solidFill>
              </a:rPr>
              <a:t>management</a:t>
            </a:r>
            <a:r>
              <a:rPr lang="it-IT" sz="1000" b="1" dirty="0"/>
              <a:t> </a:t>
            </a:r>
            <a:endParaRPr lang="en-GB" sz="1000" b="1" dirty="0"/>
          </a:p>
        </p:txBody>
      </p:sp>
      <p:sp>
        <p:nvSpPr>
          <p:cNvPr id="19" name="Rettangolo 18"/>
          <p:cNvSpPr/>
          <p:nvPr/>
        </p:nvSpPr>
        <p:spPr>
          <a:xfrm>
            <a:off x="6147910" y="4456795"/>
            <a:ext cx="2281184" cy="502131"/>
          </a:xfrm>
          <a:prstGeom prst="rect">
            <a:avLst/>
          </a:prstGeom>
          <a:gradFill>
            <a:gsLst>
              <a:gs pos="12000">
                <a:srgbClr val="DDEBCF"/>
              </a:gs>
              <a:gs pos="80000">
                <a:srgbClr val="9CB86E"/>
              </a:gs>
              <a:gs pos="100000">
                <a:srgbClr val="156B13"/>
              </a:gs>
            </a:gsLst>
            <a:lin ang="16200000" scaled="0"/>
          </a:gradFill>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000" b="1" dirty="0">
                <a:solidFill>
                  <a:srgbClr val="004324"/>
                </a:solidFill>
              </a:rPr>
              <a:t>Prestazioni/servizi socio-educativi e socio animativi </a:t>
            </a:r>
            <a:endParaRPr lang="en-GB" sz="1000" b="1" dirty="0">
              <a:solidFill>
                <a:srgbClr val="004324"/>
              </a:solidFill>
            </a:endParaRPr>
          </a:p>
        </p:txBody>
      </p:sp>
      <p:sp>
        <p:nvSpPr>
          <p:cNvPr id="20" name="CasellaDiTesto 19"/>
          <p:cNvSpPr txBox="1"/>
          <p:nvPr/>
        </p:nvSpPr>
        <p:spPr>
          <a:xfrm>
            <a:off x="6472483" y="5167039"/>
            <a:ext cx="1867301" cy="523220"/>
          </a:xfrm>
          <a:prstGeom prst="rect">
            <a:avLst/>
          </a:prstGeom>
          <a:noFill/>
        </p:spPr>
        <p:txBody>
          <a:bodyPr wrap="square" rtlCol="0">
            <a:spAutoFit/>
          </a:bodyPr>
          <a:lstStyle/>
          <a:p>
            <a:pPr algn="ctr"/>
            <a:r>
              <a:rPr lang="it-IT" sz="1400" b="1" cap="small" dirty="0">
                <a:solidFill>
                  <a:srgbClr val="00B050"/>
                </a:solidFill>
              </a:rPr>
              <a:t>Intervento multidimensionale</a:t>
            </a:r>
            <a:endParaRPr lang="en-GB" sz="1400" b="1" cap="small" dirty="0">
              <a:solidFill>
                <a:srgbClr val="00B050"/>
              </a:solidFill>
            </a:endParaRPr>
          </a:p>
        </p:txBody>
      </p:sp>
      <p:pic>
        <p:nvPicPr>
          <p:cNvPr id="21" name="Immagine 20"/>
          <p:cNvPicPr>
            <a:picLocks noChangeAspect="1"/>
          </p:cNvPicPr>
          <p:nvPr/>
        </p:nvPicPr>
        <p:blipFill>
          <a:blip r:embed="rId7"/>
          <a:stretch>
            <a:fillRect/>
          </a:stretch>
        </p:blipFill>
        <p:spPr>
          <a:xfrm>
            <a:off x="2666662" y="5947714"/>
            <a:ext cx="383586" cy="383586"/>
          </a:xfrm>
          <a:prstGeom prst="rect">
            <a:avLst/>
          </a:prstGeom>
        </p:spPr>
      </p:pic>
      <p:pic>
        <p:nvPicPr>
          <p:cNvPr id="22" name="Immagine 21"/>
          <p:cNvPicPr>
            <a:picLocks noChangeAspect="1"/>
          </p:cNvPicPr>
          <p:nvPr/>
        </p:nvPicPr>
        <p:blipFill>
          <a:blip r:embed="rId8"/>
          <a:stretch>
            <a:fillRect/>
          </a:stretch>
        </p:blipFill>
        <p:spPr>
          <a:xfrm>
            <a:off x="988135" y="6006032"/>
            <a:ext cx="477895" cy="357177"/>
          </a:xfrm>
          <a:prstGeom prst="rect">
            <a:avLst/>
          </a:prstGeom>
        </p:spPr>
      </p:pic>
      <p:pic>
        <p:nvPicPr>
          <p:cNvPr id="23" name="Picture 3" descr="C:\Users\damico\Desktop\logo-pdtn-ico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79000" y="5954260"/>
            <a:ext cx="365314" cy="36680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106271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543971" y="1950656"/>
            <a:ext cx="8056059" cy="4247317"/>
          </a:xfrm>
          <a:prstGeom prst="rect">
            <a:avLst/>
          </a:prstGeom>
        </p:spPr>
        <p:txBody>
          <a:bodyPr wrap="square">
            <a:spAutoFit/>
          </a:bodyPr>
          <a:lstStyle/>
          <a:p>
            <a:pPr algn="just"/>
            <a:r>
              <a:rPr lang="it-IT" dirty="0"/>
              <a:t>L’analisi volta alla determinazione della modalità di rimborso degli interventi è stata condotta, anche in considerazione della mancanza di serie storiche, sulla base dei </a:t>
            </a:r>
            <a:r>
              <a:rPr lang="it-IT" b="1" dirty="0"/>
              <a:t>dati derivanti dalla rendicontazione 2014 per l’anno solare 2013 prodotta dagli Ambiti territoriali dei Comuni</a:t>
            </a:r>
            <a:r>
              <a:rPr lang="it-IT" dirty="0"/>
              <a:t> </a:t>
            </a:r>
            <a:r>
              <a:rPr lang="it-IT" b="1" dirty="0"/>
              <a:t>in relazione alle unità d’offerta/servizi sociali che possono garantire l’erogazione di interventi adeguati rispetto alle progettualizzazioni individualizzate previste dagli avvisi in oggetto in favore delle persone disabili e degli anziani</a:t>
            </a:r>
            <a:r>
              <a:rPr lang="it-IT" dirty="0"/>
              <a:t>. </a:t>
            </a:r>
          </a:p>
          <a:p>
            <a:pPr algn="just"/>
            <a:endParaRPr lang="it-IT" dirty="0"/>
          </a:p>
          <a:p>
            <a:pPr algn="just"/>
            <a:r>
              <a:rPr lang="it-IT" dirty="0"/>
              <a:t>In particolare sono stati analizzati i dati relativi ai costi gestionali e di personale e alle caratteristiche (ore apertura, settimane di apertura, numero utenti, numero operatori socioeducativi) delle Unità di Offerta sociali (UdO) che sono stati rendicontati nel 2014, per le prestazioni erogate nel corso dell’anno solare 2013, e che sono presenti nella banca dati di Regione Lombardia. Sono stati assunti a riferimento i costi rendicontati dalle UdO  Centri Socio Educativi (CSE) e Servizi di Formazione all’Autonomia (SFA).</a:t>
            </a:r>
          </a:p>
        </p:txBody>
      </p:sp>
      <p:pic>
        <p:nvPicPr>
          <p:cNvPr id="10" name="Immagine 9"/>
          <p:cNvPicPr>
            <a:picLocks noChangeAspect="1"/>
          </p:cNvPicPr>
          <p:nvPr/>
        </p:nvPicPr>
        <p:blipFill>
          <a:blip r:embed="rId2"/>
          <a:stretch>
            <a:fillRect/>
          </a:stretch>
        </p:blipFill>
        <p:spPr>
          <a:xfrm>
            <a:off x="7584454" y="925062"/>
            <a:ext cx="1168599" cy="873409"/>
          </a:xfrm>
          <a:prstGeom prst="rect">
            <a:avLst/>
          </a:prstGeom>
        </p:spPr>
      </p:pic>
      <p:sp>
        <p:nvSpPr>
          <p:cNvPr id="11" name="CasellaDiTesto 10"/>
          <p:cNvSpPr txBox="1"/>
          <p:nvPr/>
        </p:nvSpPr>
        <p:spPr>
          <a:xfrm>
            <a:off x="266700" y="337192"/>
            <a:ext cx="8601075" cy="461665"/>
          </a:xfrm>
          <a:prstGeom prst="rect">
            <a:avLst/>
          </a:prstGeom>
          <a:noFill/>
        </p:spPr>
        <p:txBody>
          <a:bodyPr wrap="square" rtlCol="0">
            <a:spAutoFit/>
          </a:bodyPr>
          <a:lstStyle/>
          <a:p>
            <a:pPr algn="ctr"/>
            <a:r>
              <a:rPr lang="it-IT" sz="2400" b="1" dirty="0">
                <a:solidFill>
                  <a:schemeClr val="accent3">
                    <a:lumMod val="50000"/>
                  </a:schemeClr>
                </a:solidFill>
              </a:rPr>
              <a:t>FASE 1: INFORMAZIONI E DATI DISPONIBILI</a:t>
            </a:r>
          </a:p>
        </p:txBody>
      </p:sp>
    </p:spTree>
    <p:extLst>
      <p:ext uri="{BB962C8B-B14F-4D97-AF65-F5344CB8AC3E}">
        <p14:creationId xmlns:p14="http://schemas.microsoft.com/office/powerpoint/2010/main" val="244697107"/>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3334</TotalTime>
  <Words>2475</Words>
  <Application>Microsoft Office PowerPoint</Application>
  <PresentationFormat>Presentazione su schermo (4:3)</PresentationFormat>
  <Paragraphs>223</Paragraphs>
  <Slides>15</Slides>
  <Notes>1</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15</vt:i4>
      </vt:variant>
    </vt:vector>
  </HeadingPairs>
  <TitlesOfParts>
    <vt:vector size="22" baseType="lpstr">
      <vt:lpstr>Arial</vt:lpstr>
      <vt:lpstr>Arial Narrow</vt:lpstr>
      <vt:lpstr>Calibri</vt:lpstr>
      <vt:lpstr>Helvetica</vt:lpstr>
      <vt:lpstr>Times New Roman</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 ••</dc:creator>
  <cp:lastModifiedBy>Giuseppina Rizzo</cp:lastModifiedBy>
  <cp:revision>214</cp:revision>
  <cp:lastPrinted>2017-01-27T11:44:39Z</cp:lastPrinted>
  <dcterms:created xsi:type="dcterms:W3CDTF">2016-08-02T10:47:49Z</dcterms:created>
  <dcterms:modified xsi:type="dcterms:W3CDTF">2019-11-28T13:15:41Z</dcterms:modified>
</cp:coreProperties>
</file>