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  <p:sldMasterId id="2147483660" r:id="rId2"/>
    <p:sldMasterId id="2147483672" r:id="rId3"/>
  </p:sldMasterIdLst>
  <p:notesMasterIdLst>
    <p:notesMasterId r:id="rId13"/>
  </p:notesMasterIdLst>
  <p:sldIdLst>
    <p:sldId id="268" r:id="rId4"/>
    <p:sldId id="265" r:id="rId5"/>
    <p:sldId id="273" r:id="rId6"/>
    <p:sldId id="275" r:id="rId7"/>
    <p:sldId id="276" r:id="rId8"/>
    <p:sldId id="281" r:id="rId9"/>
    <p:sldId id="280" r:id="rId10"/>
    <p:sldId id="269" r:id="rId11"/>
    <p:sldId id="274" r:id="rId12"/>
  </p:sldIdLst>
  <p:sldSz cx="9144000" cy="6858000" type="screen4x3"/>
  <p:notesSz cx="6742113" cy="9872663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CC"/>
    <a:srgbClr val="3399FF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40" autoAdjust="0"/>
    <p:restoredTop sz="94660"/>
  </p:normalViewPr>
  <p:slideViewPr>
    <p:cSldViewPr>
      <p:cViewPr varScale="1">
        <p:scale>
          <a:sx n="112" d="100"/>
          <a:sy n="112" d="100"/>
        </p:scale>
        <p:origin x="906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viewProps" Target="viewProp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3E40655-00EE-464F-AA04-776F6A96B5AA}" type="doc">
      <dgm:prSet loTypeId="urn:microsoft.com/office/officeart/2005/8/layout/chevron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it-IT"/>
        </a:p>
      </dgm:t>
    </dgm:pt>
    <dgm:pt modelId="{6F2DFAAB-40AE-4D44-9BC1-7897E832F618}">
      <dgm:prSet phldrT="[Testo]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it-IT" dirty="0"/>
            <a:t>Feb./Mar. 2016</a:t>
          </a:r>
        </a:p>
      </dgm:t>
    </dgm:pt>
    <dgm:pt modelId="{0B58D67C-DB9E-4BD6-AAEE-B04BE7F046AD}" type="parTrans" cxnId="{7C84921C-F57E-4994-9886-0EE4942F9A4F}">
      <dgm:prSet/>
      <dgm:spPr/>
      <dgm:t>
        <a:bodyPr/>
        <a:lstStyle/>
        <a:p>
          <a:endParaRPr lang="it-IT"/>
        </a:p>
      </dgm:t>
    </dgm:pt>
    <dgm:pt modelId="{2A6E6653-A787-4633-B853-1BFB4316EF66}" type="sibTrans" cxnId="{7C84921C-F57E-4994-9886-0EE4942F9A4F}">
      <dgm:prSet/>
      <dgm:spPr/>
      <dgm:t>
        <a:bodyPr/>
        <a:lstStyle/>
        <a:p>
          <a:endParaRPr lang="it-IT"/>
        </a:p>
      </dgm:t>
    </dgm:pt>
    <dgm:pt modelId="{FAE46545-FF56-4E79-9D1B-40074E52E6E5}">
      <dgm:prSet phldrT="[Testo]" custT="1">
        <dgm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it-IT" sz="2000" dirty="0"/>
            <a:t>Raccolta dati e normativa di riferimento </a:t>
          </a:r>
        </a:p>
      </dgm:t>
    </dgm:pt>
    <dgm:pt modelId="{5A253894-6704-497D-929C-C7D59004BB31}" type="parTrans" cxnId="{40AC0BA9-88BC-46AF-9479-B8F818BA366B}">
      <dgm:prSet/>
      <dgm:spPr/>
      <dgm:t>
        <a:bodyPr/>
        <a:lstStyle/>
        <a:p>
          <a:endParaRPr lang="it-IT"/>
        </a:p>
      </dgm:t>
    </dgm:pt>
    <dgm:pt modelId="{2732B036-98A1-4289-9CCE-CF002DF00B82}" type="sibTrans" cxnId="{40AC0BA9-88BC-46AF-9479-B8F818BA366B}">
      <dgm:prSet/>
      <dgm:spPr/>
      <dgm:t>
        <a:bodyPr/>
        <a:lstStyle/>
        <a:p>
          <a:endParaRPr lang="it-IT"/>
        </a:p>
      </dgm:t>
    </dgm:pt>
    <dgm:pt modelId="{613DDBA7-3A3B-48F3-BF9D-30001A22473B}">
      <dgm:prSet phldrT="[Testo]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it-IT" dirty="0"/>
            <a:t>Apr. 2016</a:t>
          </a:r>
        </a:p>
      </dgm:t>
    </dgm:pt>
    <dgm:pt modelId="{D9B64512-BEE8-4A2C-9FE2-0EBC74EC62CA}" type="parTrans" cxnId="{C1FC8296-D6BD-41D6-BC01-5F2779462D44}">
      <dgm:prSet/>
      <dgm:spPr/>
      <dgm:t>
        <a:bodyPr/>
        <a:lstStyle/>
        <a:p>
          <a:endParaRPr lang="it-IT"/>
        </a:p>
      </dgm:t>
    </dgm:pt>
    <dgm:pt modelId="{B5445D12-6B70-4404-B210-E0EFEAABAD02}" type="sibTrans" cxnId="{C1FC8296-D6BD-41D6-BC01-5F2779462D44}">
      <dgm:prSet/>
      <dgm:spPr/>
      <dgm:t>
        <a:bodyPr/>
        <a:lstStyle/>
        <a:p>
          <a:endParaRPr lang="it-IT"/>
        </a:p>
      </dgm:t>
    </dgm:pt>
    <dgm:pt modelId="{0BCB60D7-2152-49FA-8819-C6D4335B68F0}">
      <dgm:prSet phldrT="[Testo]" custT="1">
        <dgm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it-IT" sz="2000" dirty="0"/>
            <a:t>Elaborazione modello di calcolo </a:t>
          </a:r>
        </a:p>
      </dgm:t>
    </dgm:pt>
    <dgm:pt modelId="{CB5BE943-FAA8-4330-AA4E-43D72EFA9CB4}" type="parTrans" cxnId="{B2DCCAA0-05D3-4569-8FB1-77414E419B3E}">
      <dgm:prSet/>
      <dgm:spPr/>
      <dgm:t>
        <a:bodyPr/>
        <a:lstStyle/>
        <a:p>
          <a:endParaRPr lang="it-IT"/>
        </a:p>
      </dgm:t>
    </dgm:pt>
    <dgm:pt modelId="{E02039EA-3AC6-438C-A2B0-12EA80DB1928}" type="sibTrans" cxnId="{B2DCCAA0-05D3-4569-8FB1-77414E419B3E}">
      <dgm:prSet/>
      <dgm:spPr/>
      <dgm:t>
        <a:bodyPr/>
        <a:lstStyle/>
        <a:p>
          <a:endParaRPr lang="it-IT"/>
        </a:p>
      </dgm:t>
    </dgm:pt>
    <dgm:pt modelId="{96A30127-B491-4627-85A5-C189789E08F1}">
      <dgm:prSet phldrT="[Testo]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it-IT" dirty="0"/>
            <a:t>Giu. 2016</a:t>
          </a:r>
        </a:p>
      </dgm:t>
    </dgm:pt>
    <dgm:pt modelId="{B61EE698-805B-4C8F-980B-1730F24596B4}" type="parTrans" cxnId="{AEC1B4B1-0538-4C7A-A8E9-C63B22CF08B4}">
      <dgm:prSet/>
      <dgm:spPr/>
      <dgm:t>
        <a:bodyPr/>
        <a:lstStyle/>
        <a:p>
          <a:endParaRPr lang="it-IT"/>
        </a:p>
      </dgm:t>
    </dgm:pt>
    <dgm:pt modelId="{A6692B1E-9E0A-4FFA-94AA-B29D67A21FA0}" type="sibTrans" cxnId="{AEC1B4B1-0538-4C7A-A8E9-C63B22CF08B4}">
      <dgm:prSet/>
      <dgm:spPr/>
      <dgm:t>
        <a:bodyPr/>
        <a:lstStyle/>
        <a:p>
          <a:endParaRPr lang="it-IT"/>
        </a:p>
      </dgm:t>
    </dgm:pt>
    <dgm:pt modelId="{BE54241F-6FED-46D5-BF61-37AFAF105C1B}">
      <dgm:prSet phldrT="[Testo]" custT="1">
        <dgm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it-IT" sz="2000" dirty="0"/>
            <a:t>Definizione standard e trasmissione alla CE</a:t>
          </a:r>
        </a:p>
      </dgm:t>
    </dgm:pt>
    <dgm:pt modelId="{796DB656-6BE5-439F-867A-1BB11FB42941}" type="sibTrans" cxnId="{5620E43F-196B-46C1-ADCD-45ABBC389488}">
      <dgm:prSet/>
      <dgm:spPr/>
      <dgm:t>
        <a:bodyPr/>
        <a:lstStyle/>
        <a:p>
          <a:endParaRPr lang="it-IT"/>
        </a:p>
      </dgm:t>
    </dgm:pt>
    <dgm:pt modelId="{53E10511-E336-49F1-BBF3-A90A33CC68C8}" type="parTrans" cxnId="{5620E43F-196B-46C1-ADCD-45ABBC389488}">
      <dgm:prSet/>
      <dgm:spPr/>
      <dgm:t>
        <a:bodyPr/>
        <a:lstStyle/>
        <a:p>
          <a:endParaRPr lang="it-IT"/>
        </a:p>
      </dgm:t>
    </dgm:pt>
    <dgm:pt modelId="{4111EC3A-8099-4DF0-95D8-1F092A419081}" type="pres">
      <dgm:prSet presAssocID="{A3E40655-00EE-464F-AA04-776F6A96B5AA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it-IT"/>
        </a:p>
      </dgm:t>
    </dgm:pt>
    <dgm:pt modelId="{CBC55FC4-9861-46F5-96BA-6B4EDA8267E8}" type="pres">
      <dgm:prSet presAssocID="{6F2DFAAB-40AE-4D44-9BC1-7897E832F618}" presName="composite" presStyleCnt="0"/>
      <dgm:spPr/>
    </dgm:pt>
    <dgm:pt modelId="{74C6ACDE-B79B-4528-B630-E4C41E4A16B0}" type="pres">
      <dgm:prSet presAssocID="{6F2DFAAB-40AE-4D44-9BC1-7897E832F618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EBFB0E33-BBEC-403E-AB72-C90819D21BE3}" type="pres">
      <dgm:prSet presAssocID="{6F2DFAAB-40AE-4D44-9BC1-7897E832F618}" presName="descendantText" presStyleLbl="alignAcc1" presStyleIdx="0" presStyleCnt="3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D2D72922-D5CD-4387-B25D-8E1905FF8D1F}" type="pres">
      <dgm:prSet presAssocID="{2A6E6653-A787-4633-B853-1BFB4316EF66}" presName="sp" presStyleCnt="0"/>
      <dgm:spPr/>
    </dgm:pt>
    <dgm:pt modelId="{214852C6-5E23-46E4-87E4-6C2325DA6BD4}" type="pres">
      <dgm:prSet presAssocID="{613DDBA7-3A3B-48F3-BF9D-30001A22473B}" presName="composite" presStyleCnt="0"/>
      <dgm:spPr/>
    </dgm:pt>
    <dgm:pt modelId="{9DBC0B67-D776-477B-A63C-A83FEB4BD388}" type="pres">
      <dgm:prSet presAssocID="{613DDBA7-3A3B-48F3-BF9D-30001A22473B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4F5E9E14-F9C5-45F0-B2E7-357DF2A1EB72}" type="pres">
      <dgm:prSet presAssocID="{613DDBA7-3A3B-48F3-BF9D-30001A22473B}" presName="descendantText" presStyleLbl="alignAcc1" presStyleIdx="1" presStyleCnt="3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43460151-0625-492C-9508-F57B7F978A4A}" type="pres">
      <dgm:prSet presAssocID="{B5445D12-6B70-4404-B210-E0EFEAABAD02}" presName="sp" presStyleCnt="0"/>
      <dgm:spPr/>
    </dgm:pt>
    <dgm:pt modelId="{DF618227-5FD1-4C64-B917-BABF48CE48F6}" type="pres">
      <dgm:prSet presAssocID="{96A30127-B491-4627-85A5-C189789E08F1}" presName="composite" presStyleCnt="0"/>
      <dgm:spPr/>
    </dgm:pt>
    <dgm:pt modelId="{75CB0C1E-E2DF-4B91-87D0-DC9537F78D4B}" type="pres">
      <dgm:prSet presAssocID="{96A30127-B491-4627-85A5-C189789E08F1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D7663772-9E52-4C15-B4A7-74B1B2E8B7B4}" type="pres">
      <dgm:prSet presAssocID="{96A30127-B491-4627-85A5-C189789E08F1}" presName="descendantText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</dgm:ptLst>
  <dgm:cxnLst>
    <dgm:cxn modelId="{5733CBB4-109F-44B6-BCBB-47D2CF9F7883}" type="presOf" srcId="{FAE46545-FF56-4E79-9D1B-40074E52E6E5}" destId="{EBFB0E33-BBEC-403E-AB72-C90819D21BE3}" srcOrd="0" destOrd="0" presId="urn:microsoft.com/office/officeart/2005/8/layout/chevron2"/>
    <dgm:cxn modelId="{C1FC8296-D6BD-41D6-BC01-5F2779462D44}" srcId="{A3E40655-00EE-464F-AA04-776F6A96B5AA}" destId="{613DDBA7-3A3B-48F3-BF9D-30001A22473B}" srcOrd="1" destOrd="0" parTransId="{D9B64512-BEE8-4A2C-9FE2-0EBC74EC62CA}" sibTransId="{B5445D12-6B70-4404-B210-E0EFEAABAD02}"/>
    <dgm:cxn modelId="{2650F617-B091-4463-8034-D57CE6C5622B}" type="presOf" srcId="{BE54241F-6FED-46D5-BF61-37AFAF105C1B}" destId="{D7663772-9E52-4C15-B4A7-74B1B2E8B7B4}" srcOrd="0" destOrd="0" presId="urn:microsoft.com/office/officeart/2005/8/layout/chevron2"/>
    <dgm:cxn modelId="{F2754EB2-A143-44F4-8E1C-0D2DB460AC26}" type="presOf" srcId="{6F2DFAAB-40AE-4D44-9BC1-7897E832F618}" destId="{74C6ACDE-B79B-4528-B630-E4C41E4A16B0}" srcOrd="0" destOrd="0" presId="urn:microsoft.com/office/officeart/2005/8/layout/chevron2"/>
    <dgm:cxn modelId="{AEC1B4B1-0538-4C7A-A8E9-C63B22CF08B4}" srcId="{A3E40655-00EE-464F-AA04-776F6A96B5AA}" destId="{96A30127-B491-4627-85A5-C189789E08F1}" srcOrd="2" destOrd="0" parTransId="{B61EE698-805B-4C8F-980B-1730F24596B4}" sibTransId="{A6692B1E-9E0A-4FFA-94AA-B29D67A21FA0}"/>
    <dgm:cxn modelId="{5620E43F-196B-46C1-ADCD-45ABBC389488}" srcId="{96A30127-B491-4627-85A5-C189789E08F1}" destId="{BE54241F-6FED-46D5-BF61-37AFAF105C1B}" srcOrd="0" destOrd="0" parTransId="{53E10511-E336-49F1-BBF3-A90A33CC68C8}" sibTransId="{796DB656-6BE5-439F-867A-1BB11FB42941}"/>
    <dgm:cxn modelId="{B69E8C0A-219D-46D5-9ACC-8565CA49E0FB}" type="presOf" srcId="{0BCB60D7-2152-49FA-8819-C6D4335B68F0}" destId="{4F5E9E14-F9C5-45F0-B2E7-357DF2A1EB72}" srcOrd="0" destOrd="0" presId="urn:microsoft.com/office/officeart/2005/8/layout/chevron2"/>
    <dgm:cxn modelId="{B2DCCAA0-05D3-4569-8FB1-77414E419B3E}" srcId="{613DDBA7-3A3B-48F3-BF9D-30001A22473B}" destId="{0BCB60D7-2152-49FA-8819-C6D4335B68F0}" srcOrd="0" destOrd="0" parTransId="{CB5BE943-FAA8-4330-AA4E-43D72EFA9CB4}" sibTransId="{E02039EA-3AC6-438C-A2B0-12EA80DB1928}"/>
    <dgm:cxn modelId="{90A9B1AA-34DC-4AB4-AD11-D4043A86F42F}" type="presOf" srcId="{613DDBA7-3A3B-48F3-BF9D-30001A22473B}" destId="{9DBC0B67-D776-477B-A63C-A83FEB4BD388}" srcOrd="0" destOrd="0" presId="urn:microsoft.com/office/officeart/2005/8/layout/chevron2"/>
    <dgm:cxn modelId="{1C4C03E4-C337-4B58-BE5B-024CA888845A}" type="presOf" srcId="{96A30127-B491-4627-85A5-C189789E08F1}" destId="{75CB0C1E-E2DF-4B91-87D0-DC9537F78D4B}" srcOrd="0" destOrd="0" presId="urn:microsoft.com/office/officeart/2005/8/layout/chevron2"/>
    <dgm:cxn modelId="{6DF8C7CC-8750-48A1-9889-40373AF10E18}" type="presOf" srcId="{A3E40655-00EE-464F-AA04-776F6A96B5AA}" destId="{4111EC3A-8099-4DF0-95D8-1F092A419081}" srcOrd="0" destOrd="0" presId="urn:microsoft.com/office/officeart/2005/8/layout/chevron2"/>
    <dgm:cxn modelId="{7C84921C-F57E-4994-9886-0EE4942F9A4F}" srcId="{A3E40655-00EE-464F-AA04-776F6A96B5AA}" destId="{6F2DFAAB-40AE-4D44-9BC1-7897E832F618}" srcOrd="0" destOrd="0" parTransId="{0B58D67C-DB9E-4BD6-AAEE-B04BE7F046AD}" sibTransId="{2A6E6653-A787-4633-B853-1BFB4316EF66}"/>
    <dgm:cxn modelId="{40AC0BA9-88BC-46AF-9479-B8F818BA366B}" srcId="{6F2DFAAB-40AE-4D44-9BC1-7897E832F618}" destId="{FAE46545-FF56-4E79-9D1B-40074E52E6E5}" srcOrd="0" destOrd="0" parTransId="{5A253894-6704-497D-929C-C7D59004BB31}" sibTransId="{2732B036-98A1-4289-9CCE-CF002DF00B82}"/>
    <dgm:cxn modelId="{E2A716F3-EA05-4860-A4F2-1F84A98277E0}" type="presParOf" srcId="{4111EC3A-8099-4DF0-95D8-1F092A419081}" destId="{CBC55FC4-9861-46F5-96BA-6B4EDA8267E8}" srcOrd="0" destOrd="0" presId="urn:microsoft.com/office/officeart/2005/8/layout/chevron2"/>
    <dgm:cxn modelId="{81F4CEDB-69F8-47CD-A07D-1B04551AEB4B}" type="presParOf" srcId="{CBC55FC4-9861-46F5-96BA-6B4EDA8267E8}" destId="{74C6ACDE-B79B-4528-B630-E4C41E4A16B0}" srcOrd="0" destOrd="0" presId="urn:microsoft.com/office/officeart/2005/8/layout/chevron2"/>
    <dgm:cxn modelId="{97AF9C00-5A1A-41A6-B1E1-6AD9896A064E}" type="presParOf" srcId="{CBC55FC4-9861-46F5-96BA-6B4EDA8267E8}" destId="{EBFB0E33-BBEC-403E-AB72-C90819D21BE3}" srcOrd="1" destOrd="0" presId="urn:microsoft.com/office/officeart/2005/8/layout/chevron2"/>
    <dgm:cxn modelId="{E24C03A7-D85C-42D3-BD72-D1158D0080BC}" type="presParOf" srcId="{4111EC3A-8099-4DF0-95D8-1F092A419081}" destId="{D2D72922-D5CD-4387-B25D-8E1905FF8D1F}" srcOrd="1" destOrd="0" presId="urn:microsoft.com/office/officeart/2005/8/layout/chevron2"/>
    <dgm:cxn modelId="{C3D0B53F-3350-410C-8A29-C5E18D580E72}" type="presParOf" srcId="{4111EC3A-8099-4DF0-95D8-1F092A419081}" destId="{214852C6-5E23-46E4-87E4-6C2325DA6BD4}" srcOrd="2" destOrd="0" presId="urn:microsoft.com/office/officeart/2005/8/layout/chevron2"/>
    <dgm:cxn modelId="{C89FE8C4-A6B6-4B54-89B8-A69C5ECD56E3}" type="presParOf" srcId="{214852C6-5E23-46E4-87E4-6C2325DA6BD4}" destId="{9DBC0B67-D776-477B-A63C-A83FEB4BD388}" srcOrd="0" destOrd="0" presId="urn:microsoft.com/office/officeart/2005/8/layout/chevron2"/>
    <dgm:cxn modelId="{085A944F-C499-4D7C-8DD2-9B842DA56F89}" type="presParOf" srcId="{214852C6-5E23-46E4-87E4-6C2325DA6BD4}" destId="{4F5E9E14-F9C5-45F0-B2E7-357DF2A1EB72}" srcOrd="1" destOrd="0" presId="urn:microsoft.com/office/officeart/2005/8/layout/chevron2"/>
    <dgm:cxn modelId="{58D624F3-9EC9-4892-B468-00D83A78798C}" type="presParOf" srcId="{4111EC3A-8099-4DF0-95D8-1F092A419081}" destId="{43460151-0625-492C-9508-F57B7F978A4A}" srcOrd="3" destOrd="0" presId="urn:microsoft.com/office/officeart/2005/8/layout/chevron2"/>
    <dgm:cxn modelId="{284C3FFA-168C-4A61-8CF5-7D0E7CE899A5}" type="presParOf" srcId="{4111EC3A-8099-4DF0-95D8-1F092A419081}" destId="{DF618227-5FD1-4C64-B917-BABF48CE48F6}" srcOrd="4" destOrd="0" presId="urn:microsoft.com/office/officeart/2005/8/layout/chevron2"/>
    <dgm:cxn modelId="{C53D6EB2-9BBD-4021-9E90-19FB1131081A}" type="presParOf" srcId="{DF618227-5FD1-4C64-B917-BABF48CE48F6}" destId="{75CB0C1E-E2DF-4B91-87D0-DC9537F78D4B}" srcOrd="0" destOrd="0" presId="urn:microsoft.com/office/officeart/2005/8/layout/chevron2"/>
    <dgm:cxn modelId="{CEEB7F10-74B9-431F-B17F-2AC426DDA4A8}" type="presParOf" srcId="{DF618227-5FD1-4C64-B917-BABF48CE48F6}" destId="{D7663772-9E52-4C15-B4A7-74B1B2E8B7B4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3" y="1"/>
            <a:ext cx="2921582" cy="493633"/>
          </a:xfrm>
          <a:prstGeom prst="rect">
            <a:avLst/>
          </a:prstGeom>
        </p:spPr>
        <p:txBody>
          <a:bodyPr vert="horz" lIns="90836" tIns="45418" rIns="90836" bIns="45418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18973" y="1"/>
            <a:ext cx="2921582" cy="493633"/>
          </a:xfrm>
          <a:prstGeom prst="rect">
            <a:avLst/>
          </a:prstGeom>
        </p:spPr>
        <p:txBody>
          <a:bodyPr vert="horz" lIns="90836" tIns="45418" rIns="90836" bIns="45418" rtlCol="0"/>
          <a:lstStyle>
            <a:lvl1pPr algn="r">
              <a:defRPr sz="1200"/>
            </a:lvl1pPr>
          </a:lstStyle>
          <a:p>
            <a:fld id="{846D4F60-B7AF-4B68-B002-0B254B778CCE}" type="datetimeFigureOut">
              <a:rPr lang="it-IT" smtClean="0"/>
              <a:pPr/>
              <a:t>28/11/2019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903288" y="739775"/>
            <a:ext cx="4935537" cy="37036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836" tIns="45418" rIns="90836" bIns="45418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74212" y="4689515"/>
            <a:ext cx="5393690" cy="4442698"/>
          </a:xfrm>
          <a:prstGeom prst="rect">
            <a:avLst/>
          </a:prstGeom>
        </p:spPr>
        <p:txBody>
          <a:bodyPr vert="horz" lIns="90836" tIns="45418" rIns="90836" bIns="45418" rtlCol="0"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3" y="9377316"/>
            <a:ext cx="2921582" cy="493633"/>
          </a:xfrm>
          <a:prstGeom prst="rect">
            <a:avLst/>
          </a:prstGeom>
        </p:spPr>
        <p:txBody>
          <a:bodyPr vert="horz" lIns="90836" tIns="45418" rIns="90836" bIns="45418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18973" y="9377316"/>
            <a:ext cx="2921582" cy="493633"/>
          </a:xfrm>
          <a:prstGeom prst="rect">
            <a:avLst/>
          </a:prstGeom>
        </p:spPr>
        <p:txBody>
          <a:bodyPr vert="horz" lIns="90836" tIns="45418" rIns="90836" bIns="45418" rtlCol="0" anchor="b"/>
          <a:lstStyle>
            <a:lvl1pPr algn="r">
              <a:defRPr sz="1200"/>
            </a:lvl1pPr>
          </a:lstStyle>
          <a:p>
            <a:fld id="{B252BA3C-2C99-4C94-9407-55F0095E57C8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460246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it-IT"/>
              <a:t>18/03/2016</a:t>
            </a: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it-IT"/>
              <a:t>18/03/2016</a:t>
            </a: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it-IT"/>
              <a:t>18/03/2016</a:t>
            </a: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 txBox="1">
            <a:spLocks noGrp="1"/>
          </p:cNvSpPr>
          <p:nvPr>
            <p:ph type="ctrTitle"/>
          </p:nvPr>
        </p:nvSpPr>
        <p:spPr>
          <a:xfrm>
            <a:off x="685800" y="2130423"/>
            <a:ext cx="7772400" cy="1470026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it-IT"/>
              <a:t>Fare clic per modificare lo stile del titolo</a:t>
            </a:r>
          </a:p>
        </p:txBody>
      </p:sp>
      <p:sp>
        <p:nvSpPr>
          <p:cNvPr id="3" name="Sottotitolo 2"/>
          <p:cNvSpPr txBox="1"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3"/>
          </a:xfrm>
        </p:spPr>
        <p:txBody>
          <a:bodyPr anchorCtr="1"/>
          <a:lstStyle>
            <a:lvl1pPr marL="0" indent="0" algn="ctr">
              <a:buNone/>
              <a:defRPr>
                <a:solidFill>
                  <a:srgbClr val="898989"/>
                </a:solidFill>
              </a:defRPr>
            </a:lvl1pPr>
          </a:lstStyle>
          <a:p>
            <a:pPr lvl="0"/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/>
              <a:t>18/03/2016</a:t>
            </a:r>
            <a:endParaRPr/>
          </a:p>
        </p:txBody>
      </p:sp>
      <p:sp>
        <p:nvSpPr>
          <p:cNvPr id="5" name="Segnaposto piè di pagina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Segnaposto numero diapositiva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fld id="{14D97A5C-054D-45F2-A06D-5E9487B27ED1}" type="slidenum">
              <a:rPr/>
              <a:pPr/>
              <a:t>‹N›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369755943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 txBox="1">
            <a:spLocks noGrp="1"/>
          </p:cNvSpPr>
          <p:nvPr>
            <p:ph idx="1"/>
          </p:nvPr>
        </p:nvSpPr>
        <p:spPr/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/>
              <a:t>18/03/2016</a:t>
            </a:r>
            <a:endParaRPr/>
          </a:p>
        </p:txBody>
      </p:sp>
      <p:sp>
        <p:nvSpPr>
          <p:cNvPr id="5" name="Segnaposto piè di pagina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Segnaposto numero diapositiva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fld id="{44E6BB3E-EA57-4B90-A806-22EA8D85303A}" type="slidenum">
              <a:rPr/>
              <a:pPr/>
              <a:t>‹N›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855686252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 txBox="1">
            <a:spLocks noGrp="1"/>
          </p:cNvSpPr>
          <p:nvPr>
            <p:ph type="title"/>
          </p:nvPr>
        </p:nvSpPr>
        <p:spPr>
          <a:xfrm>
            <a:off x="722311" y="4406895"/>
            <a:ext cx="7772400" cy="1362071"/>
          </a:xfrm>
        </p:spPr>
        <p:txBody>
          <a:bodyPr anchor="t" anchorCtr="0"/>
          <a:lstStyle>
            <a:lvl1pPr algn="l">
              <a:defRPr sz="4000" b="1" cap="all"/>
            </a:lvl1pPr>
          </a:lstStyle>
          <a:p>
            <a:pPr lvl="0"/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 txBox="1">
            <a:spLocks noGrp="1"/>
          </p:cNvSpPr>
          <p:nvPr>
            <p:ph type="body" idx="1"/>
          </p:nvPr>
        </p:nvSpPr>
        <p:spPr>
          <a:xfrm>
            <a:off x="722311" y="2906713"/>
            <a:ext cx="7772400" cy="1500182"/>
          </a:xfrm>
        </p:spPr>
        <p:txBody>
          <a:bodyPr anchor="b"/>
          <a:lstStyle>
            <a:lvl1pPr marL="0" indent="0">
              <a:spcBef>
                <a:spcPts val="500"/>
              </a:spcBef>
              <a:buNone/>
              <a:defRPr sz="2000">
                <a:solidFill>
                  <a:srgbClr val="898989"/>
                </a:solidFill>
              </a:defRPr>
            </a:lvl1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4" name="Segnaposto data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/>
              <a:t>18/03/2016</a:t>
            </a:r>
            <a:endParaRPr/>
          </a:p>
        </p:txBody>
      </p:sp>
      <p:sp>
        <p:nvSpPr>
          <p:cNvPr id="5" name="Segnaposto piè di pagina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Segnaposto numero diapositiva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fld id="{F15D5297-026C-4714-8765-E557E23C63C9}" type="slidenum">
              <a:rPr/>
              <a:pPr/>
              <a:t>‹N›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261559552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 txBox="1">
            <a:spLocks noGrp="1"/>
          </p:cNvSpPr>
          <p:nvPr>
            <p:ph idx="1"/>
          </p:nvPr>
        </p:nvSpPr>
        <p:spPr>
          <a:xfrm>
            <a:off x="457200" y="1600200"/>
            <a:ext cx="4038603" cy="4525959"/>
          </a:xfrm>
        </p:spPr>
        <p:txBody>
          <a:bodyPr/>
          <a:lstStyle>
            <a:lvl1pPr>
              <a:spcBef>
                <a:spcPts val="700"/>
              </a:spcBef>
              <a:defRPr sz="2800"/>
            </a:lvl1pPr>
            <a:lvl2pPr>
              <a:spcBef>
                <a:spcPts val="600"/>
              </a:spcBef>
              <a:defRPr sz="2400"/>
            </a:lvl2pPr>
            <a:lvl3pPr>
              <a:spcBef>
                <a:spcPts val="500"/>
              </a:spcBef>
              <a:defRPr sz="2000"/>
            </a:lvl3pPr>
            <a:lvl4pPr>
              <a:spcBef>
                <a:spcPts val="400"/>
              </a:spcBef>
              <a:defRPr sz="1800"/>
            </a:lvl4pPr>
            <a:lvl5pPr>
              <a:spcBef>
                <a:spcPts val="400"/>
              </a:spcBef>
              <a:defRPr sz="1800"/>
            </a:lvl5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/>
          <p:cNvSpPr txBox="1">
            <a:spLocks noGrp="1"/>
          </p:cNvSpPr>
          <p:nvPr>
            <p:ph idx="2"/>
          </p:nvPr>
        </p:nvSpPr>
        <p:spPr>
          <a:xfrm>
            <a:off x="4648196" y="1600200"/>
            <a:ext cx="4038603" cy="4525959"/>
          </a:xfrm>
        </p:spPr>
        <p:txBody>
          <a:bodyPr/>
          <a:lstStyle>
            <a:lvl1pPr>
              <a:spcBef>
                <a:spcPts val="700"/>
              </a:spcBef>
              <a:defRPr sz="2800"/>
            </a:lvl1pPr>
            <a:lvl2pPr>
              <a:spcBef>
                <a:spcPts val="600"/>
              </a:spcBef>
              <a:defRPr sz="2400"/>
            </a:lvl2pPr>
            <a:lvl3pPr>
              <a:spcBef>
                <a:spcPts val="500"/>
              </a:spcBef>
              <a:defRPr sz="2000"/>
            </a:lvl3pPr>
            <a:lvl4pPr>
              <a:spcBef>
                <a:spcPts val="400"/>
              </a:spcBef>
              <a:defRPr sz="1800"/>
            </a:lvl4pPr>
            <a:lvl5pPr>
              <a:spcBef>
                <a:spcPts val="400"/>
              </a:spcBef>
              <a:defRPr sz="1800"/>
            </a:lvl5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/>
              <a:t>18/03/2016</a:t>
            </a:r>
            <a:endParaRPr/>
          </a:p>
        </p:txBody>
      </p:sp>
      <p:sp>
        <p:nvSpPr>
          <p:cNvPr id="6" name="Segnaposto piè di pagina 5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Segnaposto numero diapositiva 6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fld id="{836092A1-A5A4-43AC-B491-9BA97D6720E3}" type="slidenum">
              <a:rPr/>
              <a:pPr/>
              <a:t>‹N›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618676591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 txBox="1">
            <a:spLocks noGrp="1"/>
          </p:cNvSpPr>
          <p:nvPr>
            <p:ph type="body" idx="1"/>
          </p:nvPr>
        </p:nvSpPr>
        <p:spPr>
          <a:xfrm>
            <a:off x="457200" y="1535113"/>
            <a:ext cx="4040184" cy="639759"/>
          </a:xfrm>
        </p:spPr>
        <p:txBody>
          <a:bodyPr anchor="b"/>
          <a:lstStyle>
            <a:lvl1pPr marL="0" indent="0">
              <a:spcBef>
                <a:spcPts val="600"/>
              </a:spcBef>
              <a:buNone/>
              <a:defRPr sz="2400" b="1"/>
            </a:lvl1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4" name="Segnaposto contenuto 3"/>
          <p:cNvSpPr txBox="1">
            <a:spLocks noGrp="1"/>
          </p:cNvSpPr>
          <p:nvPr>
            <p:ph idx="2"/>
          </p:nvPr>
        </p:nvSpPr>
        <p:spPr>
          <a:xfrm>
            <a:off x="457200" y="2174872"/>
            <a:ext cx="4040184" cy="3951286"/>
          </a:xfrm>
        </p:spPr>
        <p:txBody>
          <a:bodyPr/>
          <a:lstStyle>
            <a:lvl1pPr>
              <a:spcBef>
                <a:spcPts val="600"/>
              </a:spcBef>
              <a:defRPr sz="2400"/>
            </a:lvl1pPr>
            <a:lvl2pPr>
              <a:spcBef>
                <a:spcPts val="500"/>
              </a:spcBef>
              <a:defRPr sz="2000"/>
            </a:lvl2pPr>
            <a:lvl3pPr>
              <a:spcBef>
                <a:spcPts val="400"/>
              </a:spcBef>
              <a:defRPr sz="1800"/>
            </a:lvl3pPr>
            <a:lvl4pPr>
              <a:spcBef>
                <a:spcPts val="400"/>
              </a:spcBef>
              <a:defRPr sz="1600"/>
            </a:lvl4pPr>
            <a:lvl5pPr>
              <a:spcBef>
                <a:spcPts val="400"/>
              </a:spcBef>
              <a:defRPr sz="1600"/>
            </a:lvl5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/>
          <p:cNvSpPr txBox="1">
            <a:spLocks noGrp="1"/>
          </p:cNvSpPr>
          <p:nvPr>
            <p:ph type="body" idx="3"/>
          </p:nvPr>
        </p:nvSpPr>
        <p:spPr>
          <a:xfrm>
            <a:off x="4645023" y="1535113"/>
            <a:ext cx="4041776" cy="639759"/>
          </a:xfrm>
        </p:spPr>
        <p:txBody>
          <a:bodyPr anchor="b"/>
          <a:lstStyle>
            <a:lvl1pPr marL="0" indent="0">
              <a:spcBef>
                <a:spcPts val="600"/>
              </a:spcBef>
              <a:buNone/>
              <a:defRPr sz="2400" b="1"/>
            </a:lvl1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6" name="Segnaposto contenuto 5"/>
          <p:cNvSpPr txBox="1">
            <a:spLocks noGrp="1"/>
          </p:cNvSpPr>
          <p:nvPr>
            <p:ph idx="4"/>
          </p:nvPr>
        </p:nvSpPr>
        <p:spPr>
          <a:xfrm>
            <a:off x="4645023" y="2174872"/>
            <a:ext cx="4041776" cy="3951286"/>
          </a:xfrm>
        </p:spPr>
        <p:txBody>
          <a:bodyPr/>
          <a:lstStyle>
            <a:lvl1pPr>
              <a:spcBef>
                <a:spcPts val="600"/>
              </a:spcBef>
              <a:defRPr sz="2400"/>
            </a:lvl1pPr>
            <a:lvl2pPr>
              <a:spcBef>
                <a:spcPts val="500"/>
              </a:spcBef>
              <a:defRPr sz="2000"/>
            </a:lvl2pPr>
            <a:lvl3pPr>
              <a:spcBef>
                <a:spcPts val="400"/>
              </a:spcBef>
              <a:defRPr sz="1800"/>
            </a:lvl3pPr>
            <a:lvl4pPr>
              <a:spcBef>
                <a:spcPts val="400"/>
              </a:spcBef>
              <a:defRPr sz="1600"/>
            </a:lvl4pPr>
            <a:lvl5pPr>
              <a:spcBef>
                <a:spcPts val="400"/>
              </a:spcBef>
              <a:defRPr sz="1600"/>
            </a:lvl5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/>
              <a:t>18/03/2016</a:t>
            </a:r>
            <a:endParaRPr/>
          </a:p>
        </p:txBody>
      </p:sp>
      <p:sp>
        <p:nvSpPr>
          <p:cNvPr id="8" name="Segnaposto piè di pagina 7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9" name="Segnaposto numero diapositiva 8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fld id="{A14E8850-3D6B-473C-BE5B-D3B1796A4E7F}" type="slidenum">
              <a:rPr/>
              <a:pPr/>
              <a:t>‹N›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510251428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it-IT"/>
              <a:t>Fare clic per modificare lo stile del titolo</a:t>
            </a:r>
          </a:p>
        </p:txBody>
      </p:sp>
      <p:sp>
        <p:nvSpPr>
          <p:cNvPr id="3" name="Segnaposto data 2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/>
              <a:t>18/03/2016</a:t>
            </a:r>
            <a:endParaRPr/>
          </a:p>
        </p:txBody>
      </p:sp>
      <p:sp>
        <p:nvSpPr>
          <p:cNvPr id="4" name="Segnaposto piè di pagina 3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Segnaposto numero diapositiva 4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fld id="{159DE6F7-4115-48D2-975E-D309982E66C3}" type="slidenum">
              <a:rPr/>
              <a:pPr/>
              <a:t>‹N›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309748481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/>
              <a:t>18/03/2016</a:t>
            </a:r>
            <a:endParaRPr/>
          </a:p>
        </p:txBody>
      </p:sp>
      <p:sp>
        <p:nvSpPr>
          <p:cNvPr id="3" name="Segnaposto piè di pagina 2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Segnaposto numero diapositiva 3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fld id="{55D38595-989B-4AAB-8FE3-F5B6A4920703}" type="slidenum">
              <a:rPr/>
              <a:pPr/>
              <a:t>‹N›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668796057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 txBox="1">
            <a:spLocks noGrp="1"/>
          </p:cNvSpPr>
          <p:nvPr>
            <p:ph type="title"/>
          </p:nvPr>
        </p:nvSpPr>
        <p:spPr>
          <a:xfrm>
            <a:off x="457200" y="273048"/>
            <a:ext cx="3008311" cy="1162046"/>
          </a:xfrm>
        </p:spPr>
        <p:txBody>
          <a:bodyPr anchor="b" anchorCtr="0"/>
          <a:lstStyle>
            <a:lvl1pPr algn="l">
              <a:defRPr sz="2000" b="1"/>
            </a:lvl1pPr>
          </a:lstStyle>
          <a:p>
            <a:pPr lvl="0"/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 txBox="1">
            <a:spLocks noGrp="1"/>
          </p:cNvSpPr>
          <p:nvPr>
            <p:ph idx="1"/>
          </p:nvPr>
        </p:nvSpPr>
        <p:spPr>
          <a:xfrm>
            <a:off x="3575047" y="273048"/>
            <a:ext cx="5111752" cy="585311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/>
          <p:cNvSpPr txBox="1">
            <a:spLocks noGrp="1"/>
          </p:cNvSpPr>
          <p:nvPr>
            <p:ph type="body" idx="2"/>
          </p:nvPr>
        </p:nvSpPr>
        <p:spPr>
          <a:xfrm>
            <a:off x="457200" y="1435095"/>
            <a:ext cx="3008311" cy="4691064"/>
          </a:xfrm>
        </p:spPr>
        <p:txBody>
          <a:bodyPr/>
          <a:lstStyle>
            <a:lvl1pPr marL="0" indent="0">
              <a:spcBef>
                <a:spcPts val="300"/>
              </a:spcBef>
              <a:buNone/>
              <a:defRPr sz="1400"/>
            </a:lvl1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5" name="Segnaposto data 4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/>
              <a:t>18/03/2016</a:t>
            </a:r>
            <a:endParaRPr/>
          </a:p>
        </p:txBody>
      </p:sp>
      <p:sp>
        <p:nvSpPr>
          <p:cNvPr id="6" name="Segnaposto piè di pagina 5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Segnaposto numero diapositiva 6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fld id="{D04D171D-304C-4C7D-8F72-3D9C93B95323}" type="slidenum">
              <a:rPr/>
              <a:pPr/>
              <a:t>‹N›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146993439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it-IT"/>
              <a:t>18/03/2016</a:t>
            </a: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 txBox="1">
            <a:spLocks noGrp="1"/>
          </p:cNvSpPr>
          <p:nvPr>
            <p:ph type="title"/>
          </p:nvPr>
        </p:nvSpPr>
        <p:spPr>
          <a:xfrm>
            <a:off x="1792288" y="4800600"/>
            <a:ext cx="5486400" cy="566735"/>
          </a:xfrm>
        </p:spPr>
        <p:txBody>
          <a:bodyPr anchor="b" anchorCtr="0"/>
          <a:lstStyle>
            <a:lvl1pPr algn="l">
              <a:defRPr sz="2000" b="1"/>
            </a:lvl1pPr>
          </a:lstStyle>
          <a:p>
            <a:pPr lvl="0"/>
            <a:r>
              <a:rPr lang="it-IT"/>
              <a:t>Fare clic per modificare lo stile del titolo</a:t>
            </a:r>
          </a:p>
        </p:txBody>
      </p:sp>
      <p:sp>
        <p:nvSpPr>
          <p:cNvPr id="3" name="Segnaposto immagine 2"/>
          <p:cNvSpPr txBox="1">
            <a:spLocks noGrp="1"/>
          </p:cNvSpPr>
          <p:nvPr>
            <p:ph type="pic" idx="1"/>
          </p:nvPr>
        </p:nvSpPr>
        <p:spPr>
          <a:xfrm>
            <a:off x="1792288" y="612776"/>
            <a:ext cx="5486400" cy="41148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endParaRPr lang="it-IT"/>
          </a:p>
        </p:txBody>
      </p:sp>
      <p:sp>
        <p:nvSpPr>
          <p:cNvPr id="4" name="Segnaposto testo 3"/>
          <p:cNvSpPr txBox="1">
            <a:spLocks noGrp="1"/>
          </p:cNvSpPr>
          <p:nvPr>
            <p:ph type="body" idx="2"/>
          </p:nvPr>
        </p:nvSpPr>
        <p:spPr>
          <a:xfrm>
            <a:off x="1792288" y="5367335"/>
            <a:ext cx="5486400" cy="804864"/>
          </a:xfrm>
        </p:spPr>
        <p:txBody>
          <a:bodyPr/>
          <a:lstStyle>
            <a:lvl1pPr marL="0" indent="0">
              <a:spcBef>
                <a:spcPts val="300"/>
              </a:spcBef>
              <a:buNone/>
              <a:defRPr sz="1400"/>
            </a:lvl1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5" name="Segnaposto data 4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/>
              <a:t>18/03/2016</a:t>
            </a:r>
            <a:endParaRPr/>
          </a:p>
        </p:txBody>
      </p:sp>
      <p:sp>
        <p:nvSpPr>
          <p:cNvPr id="6" name="Segnaposto piè di pagina 5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Segnaposto numero diapositiva 6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fld id="{7083386F-69E6-49D9-A683-BFB8271096A9}" type="slidenum">
              <a:rPr/>
              <a:pPr/>
              <a:t>‹N›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153186337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it-IT"/>
              <a:t>Fare clic per modificare lo stile del titolo</a:t>
            </a:r>
          </a:p>
        </p:txBody>
      </p:sp>
      <p:sp>
        <p:nvSpPr>
          <p:cNvPr id="3" name="Segnaposto testo verticale 2"/>
          <p:cNvSpPr txBox="1"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/>
              <a:t>18/03/2016</a:t>
            </a:r>
            <a:endParaRPr/>
          </a:p>
        </p:txBody>
      </p:sp>
      <p:sp>
        <p:nvSpPr>
          <p:cNvPr id="5" name="Segnaposto piè di pagina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Segnaposto numero diapositiva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fld id="{D7779DAA-78D5-490C-B88F-B1BB325574F9}" type="slidenum">
              <a:rPr/>
              <a:pPr/>
              <a:t>‹N›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17331996"/>
      </p:ext>
    </p:extLst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 txBox="1"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9"/>
          </a:xfrm>
        </p:spPr>
        <p:txBody>
          <a:bodyPr vert="eaVert"/>
          <a:lstStyle>
            <a:lvl1pPr>
              <a:defRPr/>
            </a:lvl1pPr>
          </a:lstStyle>
          <a:p>
            <a:pPr lvl="0"/>
            <a:r>
              <a:rPr lang="it-IT"/>
              <a:t>Fare clic per modificare lo stile del titolo</a:t>
            </a:r>
          </a:p>
        </p:txBody>
      </p:sp>
      <p:sp>
        <p:nvSpPr>
          <p:cNvPr id="3" name="Segnaposto testo verticale 2"/>
          <p:cNvSpPr txBox="1">
            <a:spLocks noGrp="1"/>
          </p:cNvSpPr>
          <p:nvPr>
            <p:ph type="body" orient="vert" idx="1"/>
          </p:nvPr>
        </p:nvSpPr>
        <p:spPr>
          <a:xfrm>
            <a:off x="457200" y="274640"/>
            <a:ext cx="6019796" cy="5851529"/>
          </a:xfrm>
        </p:spPr>
        <p:txBody>
          <a:bodyPr vert="eaVert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/>
              <a:t>18/03/2016</a:t>
            </a:r>
            <a:endParaRPr/>
          </a:p>
        </p:txBody>
      </p:sp>
      <p:sp>
        <p:nvSpPr>
          <p:cNvPr id="5" name="Segnaposto piè di pagina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Segnaposto numero diapositiva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fld id="{5F071F6C-5A04-4074-AB46-6F7F94135492}" type="slidenum">
              <a:rPr/>
              <a:pPr/>
              <a:t>‹N›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329364540"/>
      </p:ext>
    </p:extLst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BA3E8E-8AF7-446A-AFE4-536639189909}" type="datetime1">
              <a:rPr lang="it-IT" smtClean="0"/>
              <a:t>28/11/2019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ED869-8137-44A4-8D71-BF38F1FB6F8D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0582473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4D7B7E-64E1-4843-91EC-633C0A359BCA}" type="datetime1">
              <a:rPr lang="it-IT" smtClean="0"/>
              <a:t>28/11/2019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ED869-8137-44A4-8D71-BF38F1FB6F8D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4835404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2E3488-BC17-4F5B-870A-16987DDD9A39}" type="datetime1">
              <a:rPr lang="it-IT" smtClean="0"/>
              <a:t>28/11/2019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ED869-8137-44A4-8D71-BF38F1FB6F8D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18245820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2511-61A6-44A7-B1BF-EA55B2FC8167}" type="datetime1">
              <a:rPr lang="it-IT" smtClean="0"/>
              <a:t>28/11/2019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ED869-8137-44A4-8D71-BF38F1FB6F8D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4411102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A2213F-1F1D-40FC-B7E5-3BE15381FB4E}" type="datetime1">
              <a:rPr lang="it-IT" smtClean="0"/>
              <a:t>28/11/2019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ED869-8137-44A4-8D71-BF38F1FB6F8D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21618588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B17EF9-D628-4946-B372-0C3DE8A7F758}" type="datetime1">
              <a:rPr lang="it-IT" smtClean="0"/>
              <a:t>28/11/2019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ED869-8137-44A4-8D71-BF38F1FB6F8D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2358328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200654-3AAB-402D-8B1F-DB8F2888BB95}" type="datetime1">
              <a:rPr lang="it-IT" smtClean="0"/>
              <a:t>28/11/2019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ED869-8137-44A4-8D71-BF38F1FB6F8D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918924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it-IT"/>
              <a:t>18/03/2016</a:t>
            </a: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69530F-7A41-4374-89D5-D3CE2E572D14}" type="datetime1">
              <a:rPr lang="it-IT" smtClean="0"/>
              <a:t>28/11/2019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ED869-8137-44A4-8D71-BF38F1FB6F8D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9216379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DF905-B8BB-4DAB-8D28-3888208604C6}" type="datetime1">
              <a:rPr lang="it-IT" smtClean="0"/>
              <a:t>28/11/2019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ED869-8137-44A4-8D71-BF38F1FB6F8D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7758250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45898-6DE1-4852-A5D6-2F95B35DE258}" type="datetime1">
              <a:rPr lang="it-IT" smtClean="0"/>
              <a:t>28/11/2019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ED869-8137-44A4-8D71-BF38F1FB6F8D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1649746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2D8124-A652-4B54-9320-AF4D38A259F3}" type="datetime1">
              <a:rPr lang="it-IT" smtClean="0"/>
              <a:t>28/11/2019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ED869-8137-44A4-8D71-BF38F1FB6F8D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375049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it-IT"/>
              <a:t>18/03/2016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it-IT"/>
              <a:t>18/03/2016</a:t>
            </a:r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it-IT"/>
              <a:t>18/03/2016</a:t>
            </a:r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it-IT"/>
              <a:t>18/03/2016</a:t>
            </a:r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it-IT"/>
              <a:t>18/03/2016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it-IT"/>
              <a:t>18/03/2016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it-IT"/>
              <a:t>18/03/2016</a:t>
            </a: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A41E1B-4F70-4964-A407-84C68BE8251C}" type="slidenum">
              <a:rPr lang="it-IT" smtClean="0"/>
              <a:pPr/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 txBox="1">
            <a:spLocks noGrp="1"/>
          </p:cNvSpPr>
          <p:nvPr>
            <p:ph type="title"/>
          </p:nvPr>
        </p:nvSpPr>
        <p:spPr>
          <a:xfrm>
            <a:off x="457200" y="274640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1" compatLnSpc="1"/>
          <a:lstStyle/>
          <a:p>
            <a:pPr lvl="0"/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5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 txBox="1">
            <a:spLocks noGrp="1"/>
          </p:cNvSpPr>
          <p:nvPr>
            <p:ph type="dt" sz="half" idx="2"/>
          </p:nvPr>
        </p:nvSpPr>
        <p:spPr>
          <a:xfrm>
            <a:off x="457200" y="6356351"/>
            <a:ext cx="2133596" cy="36512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0" compatLnSpc="1"/>
          <a:lstStyle>
            <a:lvl1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it-IT" sz="1200" b="0" i="0" u="none" strike="noStrike" kern="1200" cap="none" spc="0" baseline="0">
                <a:solidFill>
                  <a:srgbClr val="898989"/>
                </a:solidFill>
                <a:uFillTx/>
                <a:latin typeface="Calibri"/>
                <a:ea typeface=""/>
                <a:cs typeface=""/>
              </a:defRPr>
            </a:lvl1pPr>
          </a:lstStyle>
          <a:p>
            <a:r>
              <a:rPr lang="it-IT"/>
              <a:t>18/03/2016</a:t>
            </a:r>
            <a:endParaRPr/>
          </a:p>
        </p:txBody>
      </p:sp>
      <p:sp>
        <p:nvSpPr>
          <p:cNvPr id="5" name="Segnaposto piè di pagina 4"/>
          <p:cNvSpPr txBox="1">
            <a:spLocks noGrp="1"/>
          </p:cNvSpPr>
          <p:nvPr>
            <p:ph type="ftr" sz="quarter" idx="3"/>
          </p:nvPr>
        </p:nvSpPr>
        <p:spPr>
          <a:xfrm>
            <a:off x="3124203" y="6356351"/>
            <a:ext cx="2895603" cy="36512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1" compatLnSpc="1"/>
          <a:lstStyle>
            <a:lvl1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it-IT" sz="1200" b="0" i="0" u="none" strike="noStrike" kern="1200" cap="none" spc="0" baseline="0">
                <a:solidFill>
                  <a:srgbClr val="898989"/>
                </a:solidFill>
                <a:uFillTx/>
                <a:latin typeface="Calibri"/>
                <a:ea typeface=""/>
                <a:cs typeface=""/>
              </a:defRPr>
            </a:lvl1pPr>
          </a:lstStyle>
          <a:p>
            <a:endParaRPr/>
          </a:p>
        </p:txBody>
      </p:sp>
      <p:sp>
        <p:nvSpPr>
          <p:cNvPr id="6" name="Segnaposto numero diapositiva 5"/>
          <p:cNvSpPr txBox="1">
            <a:spLocks noGrp="1"/>
          </p:cNvSpPr>
          <p:nvPr>
            <p:ph type="sldNum" sz="quarter" idx="4"/>
          </p:nvPr>
        </p:nvSpPr>
        <p:spPr>
          <a:xfrm>
            <a:off x="6553203" y="6356351"/>
            <a:ext cx="2133596" cy="36512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0" compatLnSpc="1"/>
          <a:lstStyle>
            <a:lvl1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it-IT" sz="1200" b="0" i="0" u="none" strike="noStrike" kern="1200" cap="none" spc="0" baseline="0">
                <a:solidFill>
                  <a:srgbClr val="898989"/>
                </a:solidFill>
                <a:uFillTx/>
                <a:latin typeface="Calibri"/>
                <a:ea typeface=""/>
                <a:cs typeface=""/>
              </a:defRPr>
            </a:lvl1pPr>
          </a:lstStyle>
          <a:p>
            <a:fld id="{1D0B40E3-E5C4-4539-922D-AA3CF03C46C6}" type="slidenum">
              <a:rPr/>
              <a:pPr/>
              <a:t>‹N›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1766515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/>
  <p:hf sldNum="0" hdr="0" ftr="0" dt="0"/>
  <p:txStyles>
    <p:titleStyle>
      <a:lvl1pPr marL="0" marR="0" lvl="0" indent="0" algn="ctr" defTabSz="914400" rtl="0" fontAlgn="auto" hangingPunct="1">
        <a:lnSpc>
          <a:spcPct val="100000"/>
        </a:lnSpc>
        <a:spcBef>
          <a:spcPts val="0"/>
        </a:spcBef>
        <a:spcAft>
          <a:spcPts val="0"/>
        </a:spcAft>
        <a:buNone/>
        <a:tabLst/>
        <a:defRPr lang="it-IT" sz="4400" b="0" i="0" u="none" strike="noStrike" kern="1200" cap="none" spc="0" baseline="0">
          <a:solidFill>
            <a:srgbClr val="000000"/>
          </a:solidFill>
          <a:uFillTx/>
          <a:latin typeface="Calibri"/>
          <a:ea typeface=""/>
          <a:cs typeface=""/>
        </a:defRPr>
      </a:lvl1pPr>
    </p:titleStyle>
    <p:bodyStyle>
      <a:lvl1pPr marL="342900" marR="0" lvl="0" indent="-342900" algn="l" defTabSz="914400" rtl="0" fontAlgn="auto" hangingPunct="1">
        <a:lnSpc>
          <a:spcPct val="100000"/>
        </a:lnSpc>
        <a:spcBef>
          <a:spcPts val="800"/>
        </a:spcBef>
        <a:spcAft>
          <a:spcPts val="0"/>
        </a:spcAft>
        <a:buSzPct val="100000"/>
        <a:buFont typeface="Arial" pitchFamily="34"/>
        <a:buChar char="•"/>
        <a:tabLst/>
        <a:defRPr lang="it-IT" sz="3200" b="0" i="0" u="none" strike="noStrike" kern="1200" cap="none" spc="0" baseline="0">
          <a:solidFill>
            <a:srgbClr val="000000"/>
          </a:solidFill>
          <a:uFillTx/>
          <a:latin typeface="Calibri"/>
          <a:ea typeface=""/>
          <a:cs typeface=""/>
        </a:defRPr>
      </a:lvl1pPr>
      <a:lvl2pPr marL="742950" marR="0" lvl="1" indent="-285750" algn="l" defTabSz="914400" rtl="0" fontAlgn="auto" hangingPunct="1">
        <a:lnSpc>
          <a:spcPct val="100000"/>
        </a:lnSpc>
        <a:spcBef>
          <a:spcPts val="700"/>
        </a:spcBef>
        <a:spcAft>
          <a:spcPts val="0"/>
        </a:spcAft>
        <a:buSzPct val="100000"/>
        <a:buFont typeface="Arial" pitchFamily="34"/>
        <a:buChar char="–"/>
        <a:tabLst/>
        <a:defRPr lang="it-IT" sz="2800" b="0" i="0" u="none" strike="noStrike" kern="1200" cap="none" spc="0" baseline="0">
          <a:solidFill>
            <a:srgbClr val="000000"/>
          </a:solidFill>
          <a:uFillTx/>
          <a:latin typeface="Calibri"/>
          <a:ea typeface=""/>
          <a:cs typeface=""/>
        </a:defRPr>
      </a:lvl2pPr>
      <a:lvl3pPr marL="1143000" marR="0" lvl="2" indent="-228600" algn="l" defTabSz="914400" rtl="0" fontAlgn="auto" hangingPunct="1">
        <a:lnSpc>
          <a:spcPct val="100000"/>
        </a:lnSpc>
        <a:spcBef>
          <a:spcPts val="600"/>
        </a:spcBef>
        <a:spcAft>
          <a:spcPts val="0"/>
        </a:spcAft>
        <a:buSzPct val="100000"/>
        <a:buFont typeface="Arial" pitchFamily="34"/>
        <a:buChar char="•"/>
        <a:tabLst/>
        <a:defRPr lang="it-IT" sz="2400" b="0" i="0" u="none" strike="noStrike" kern="1200" cap="none" spc="0" baseline="0">
          <a:solidFill>
            <a:srgbClr val="000000"/>
          </a:solidFill>
          <a:uFillTx/>
          <a:latin typeface="Calibri"/>
          <a:ea typeface=""/>
          <a:cs typeface=""/>
        </a:defRPr>
      </a:lvl3pPr>
      <a:lvl4pPr marL="1600200" marR="0" lvl="3" indent="-228600" algn="l" defTabSz="914400" rtl="0" fontAlgn="auto" hangingPunct="1">
        <a:lnSpc>
          <a:spcPct val="100000"/>
        </a:lnSpc>
        <a:spcBef>
          <a:spcPts val="500"/>
        </a:spcBef>
        <a:spcAft>
          <a:spcPts val="0"/>
        </a:spcAft>
        <a:buSzPct val="100000"/>
        <a:buFont typeface="Arial" pitchFamily="34"/>
        <a:buChar char="–"/>
        <a:tabLst/>
        <a:defRPr lang="it-IT" sz="2000" b="0" i="0" u="none" strike="noStrike" kern="1200" cap="none" spc="0" baseline="0">
          <a:solidFill>
            <a:srgbClr val="000000"/>
          </a:solidFill>
          <a:uFillTx/>
          <a:latin typeface="Calibri"/>
          <a:ea typeface=""/>
          <a:cs typeface=""/>
        </a:defRPr>
      </a:lvl4pPr>
      <a:lvl5pPr marL="2057400" marR="0" lvl="4" indent="-228600" algn="l" defTabSz="914400" rtl="0" fontAlgn="auto" hangingPunct="1">
        <a:lnSpc>
          <a:spcPct val="100000"/>
        </a:lnSpc>
        <a:spcBef>
          <a:spcPts val="500"/>
        </a:spcBef>
        <a:spcAft>
          <a:spcPts val="0"/>
        </a:spcAft>
        <a:buSzPct val="100000"/>
        <a:buFont typeface="Arial" pitchFamily="34"/>
        <a:buChar char="»"/>
        <a:tabLst/>
        <a:defRPr lang="it-IT" sz="2000" b="0" i="0" u="none" strike="noStrike" kern="1200" cap="none" spc="0" baseline="0">
          <a:solidFill>
            <a:srgbClr val="000000"/>
          </a:solidFill>
          <a:uFillTx/>
          <a:latin typeface="Calibri"/>
          <a:ea typeface=""/>
          <a:cs typeface=""/>
        </a:defRPr>
      </a:lvl5pPr>
    </p:bodyStyle>
    <p:otherStyle/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E4EFA4-7310-4BA5-99CB-187543598CF6}" type="datetime1">
              <a:rPr lang="it-IT" smtClean="0"/>
              <a:t>28/11/2019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3ED869-8137-44A4-8D71-BF38F1FB6F8D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909997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2.jp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4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69160"/>
          </a:xfrm>
        </p:spPr>
        <p:txBody>
          <a:bodyPr/>
          <a:lstStyle/>
          <a:p>
            <a:pPr marL="0" indent="0" algn="ctr">
              <a:buNone/>
            </a:pPr>
            <a:endParaRPr lang="it-IT" b="1" kern="0" dirty="0">
              <a:solidFill>
                <a:srgbClr val="000099"/>
              </a:solidFill>
            </a:endParaRPr>
          </a:p>
          <a:p>
            <a:pPr marL="0" indent="0" algn="ctr">
              <a:buNone/>
            </a:pPr>
            <a:endParaRPr lang="it-IT" b="1" kern="0" dirty="0">
              <a:solidFill>
                <a:srgbClr val="000099"/>
              </a:solidFill>
            </a:endParaRPr>
          </a:p>
          <a:p>
            <a:pPr marL="0" indent="0" algn="ctr">
              <a:buNone/>
            </a:pPr>
            <a:r>
              <a:rPr lang="it-IT" b="1" kern="0" dirty="0">
                <a:solidFill>
                  <a:srgbClr val="000099"/>
                </a:solidFill>
              </a:rPr>
              <a:t>PON Ricerca e Innovazione 2014-2020</a:t>
            </a:r>
          </a:p>
          <a:p>
            <a:pPr marL="0" indent="0" algn="ctr">
              <a:buNone/>
            </a:pPr>
            <a:r>
              <a:rPr lang="it-IT" sz="2400" b="1" kern="0" dirty="0">
                <a:solidFill>
                  <a:srgbClr val="000099"/>
                </a:solidFill>
              </a:rPr>
              <a:t>Investimenti per la crescita e l'occupazione</a:t>
            </a:r>
          </a:p>
          <a:p>
            <a:pPr marL="0" indent="0" algn="ctr">
              <a:buNone/>
            </a:pPr>
            <a:endParaRPr lang="it-IT" sz="2400" b="1" kern="0" dirty="0">
              <a:solidFill>
                <a:srgbClr val="000099"/>
              </a:solidFill>
            </a:endParaRPr>
          </a:p>
          <a:p>
            <a:pPr marL="0" indent="0" algn="ctr">
              <a:buNone/>
            </a:pPr>
            <a:endParaRPr lang="it-IT" sz="2400" b="1" kern="0" dirty="0">
              <a:solidFill>
                <a:srgbClr val="000099"/>
              </a:solidFill>
            </a:endParaRPr>
          </a:p>
          <a:p>
            <a:pPr marL="0" indent="0" algn="ctr">
              <a:buNone/>
            </a:pPr>
            <a:r>
              <a:rPr lang="it-IT" sz="1600" b="1" i="1" kern="0" dirty="0">
                <a:solidFill>
                  <a:srgbClr val="000099"/>
                </a:solidFill>
              </a:rPr>
              <a:t>Dott.ssa Anna Maria Fontana</a:t>
            </a:r>
          </a:p>
          <a:p>
            <a:pPr marL="0" indent="0" algn="ctr">
              <a:buNone/>
            </a:pPr>
            <a:r>
              <a:rPr lang="it-IT" sz="1600" b="1" kern="0" dirty="0">
                <a:solidFill>
                  <a:srgbClr val="000099"/>
                </a:solidFill>
              </a:rPr>
              <a:t>Autorità di Gestione </a:t>
            </a:r>
          </a:p>
          <a:p>
            <a:pPr marL="0" indent="0" algn="ctr">
              <a:buNone/>
            </a:pPr>
            <a:endParaRPr lang="it-IT" sz="800" b="1" kern="0">
              <a:solidFill>
                <a:srgbClr val="000099"/>
              </a:solidFill>
            </a:endParaRPr>
          </a:p>
          <a:p>
            <a:pPr marL="0" indent="0" algn="ctr">
              <a:buNone/>
            </a:pPr>
            <a:endParaRPr lang="it-IT" sz="800" b="1" kern="0" dirty="0">
              <a:solidFill>
                <a:srgbClr val="000099"/>
              </a:solidFill>
            </a:endParaRPr>
          </a:p>
          <a:p>
            <a:pPr marL="0" indent="0" algn="ctr">
              <a:buNone/>
            </a:pPr>
            <a:endParaRPr lang="it-IT" sz="800" b="1" kern="0" dirty="0">
              <a:solidFill>
                <a:srgbClr val="000099"/>
              </a:solidFill>
            </a:endParaRPr>
          </a:p>
          <a:p>
            <a:pPr marL="0" indent="0" algn="ctr">
              <a:buNone/>
            </a:pPr>
            <a:r>
              <a:rPr lang="it-IT" sz="1400" b="1" kern="0" dirty="0">
                <a:solidFill>
                  <a:srgbClr val="000099"/>
                </a:solidFill>
              </a:rPr>
              <a:t>Seminario sulla Semplificazione dei costi - Bologna, 28 febbraio 2017</a:t>
            </a:r>
            <a:endParaRPr lang="it-IT" sz="1400" dirty="0"/>
          </a:p>
        </p:txBody>
      </p:sp>
      <p:pic>
        <p:nvPicPr>
          <p:cNvPr id="4" name="Immagin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427531"/>
            <a:ext cx="1184401" cy="791575"/>
          </a:xfrm>
          <a:prstGeom prst="rect">
            <a:avLst/>
          </a:prstGeom>
        </p:spPr>
      </p:pic>
      <p:pic>
        <p:nvPicPr>
          <p:cNvPr id="5" name="Immagine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33" t="22088" r="3726" b="20147"/>
          <a:stretch/>
        </p:blipFill>
        <p:spPr>
          <a:xfrm>
            <a:off x="3203848" y="715194"/>
            <a:ext cx="2092761" cy="486929"/>
          </a:xfrm>
          <a:prstGeom prst="rect">
            <a:avLst/>
          </a:prstGeom>
        </p:spPr>
      </p:pic>
      <p:pic>
        <p:nvPicPr>
          <p:cNvPr id="6" name="Immagin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0152" y="404664"/>
            <a:ext cx="1944216" cy="867955"/>
          </a:xfrm>
          <a:prstGeom prst="rect">
            <a:avLst/>
          </a:prstGeom>
        </p:spPr>
      </p:pic>
      <p:sp>
        <p:nvSpPr>
          <p:cNvPr id="7" name="CasellaDiTesto 6"/>
          <p:cNvSpPr txBox="1"/>
          <p:nvPr/>
        </p:nvSpPr>
        <p:spPr>
          <a:xfrm>
            <a:off x="827584" y="1219106"/>
            <a:ext cx="1184401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800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UNIONE EUROPEA</a:t>
            </a:r>
          </a:p>
        </p:txBody>
      </p:sp>
    </p:spTree>
    <p:extLst>
      <p:ext uri="{BB962C8B-B14F-4D97-AF65-F5344CB8AC3E}">
        <p14:creationId xmlns:p14="http://schemas.microsoft.com/office/powerpoint/2010/main" val="189425668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570498" y="908716"/>
            <a:ext cx="7727851" cy="4176464"/>
          </a:xfrm>
        </p:spPr>
        <p:txBody>
          <a:bodyPr anchor="ctr"/>
          <a:lstStyle/>
          <a:p>
            <a:pPr marL="0" indent="0" algn="just">
              <a:buNone/>
            </a:pPr>
            <a:r>
              <a:rPr lang="it-IT" sz="1600" dirty="0">
                <a:solidFill>
                  <a:schemeClr val="tx1"/>
                </a:solidFill>
                <a:latin typeface="+mn-lt"/>
              </a:rPr>
              <a:t>Al fine di facilitare l’attività di rendicontazione delle operazioni ammesse al finanziamento riferite all’Asse I "Capitale Umano", Azione I.1 - </a:t>
            </a:r>
            <a:r>
              <a:rPr lang="it-IT" sz="1600" b="1" dirty="0">
                <a:solidFill>
                  <a:schemeClr val="tx1"/>
                </a:solidFill>
                <a:latin typeface="+mn-lt"/>
              </a:rPr>
              <a:t>Dottorati Innovativi con caratterizzazione Industriale </a:t>
            </a:r>
            <a:r>
              <a:rPr lang="it-IT" sz="1600" dirty="0">
                <a:solidFill>
                  <a:schemeClr val="tx1"/>
                </a:solidFill>
                <a:latin typeface="+mn-lt"/>
              </a:rPr>
              <a:t>- del Programma Operativo Nazionale FSE-FESR "Ricerca e Innovazione" 2014-2020, si è colta l’opportunità offerta dai nuovi regolamenti comunitari per definire il costo standard per le operazioni finanziate:</a:t>
            </a:r>
          </a:p>
          <a:p>
            <a:pPr marL="0" indent="0" algn="just">
              <a:buNone/>
            </a:pPr>
            <a:endParaRPr lang="it-IT" sz="1600" dirty="0">
              <a:solidFill>
                <a:schemeClr val="tx1"/>
              </a:solidFill>
            </a:endParaRPr>
          </a:p>
          <a:p>
            <a:pPr lvl="0" algn="just"/>
            <a:r>
              <a:rPr lang="it-IT" sz="1600" dirty="0">
                <a:solidFill>
                  <a:schemeClr val="tx1"/>
                </a:solidFill>
                <a:latin typeface="+mn-lt"/>
              </a:rPr>
              <a:t>Articolo 67 del reg. (UE) n. 1303/2013: Forme di sovvenzioni e assistenza rimborsabile; </a:t>
            </a:r>
          </a:p>
          <a:p>
            <a:pPr lvl="0" algn="just"/>
            <a:r>
              <a:rPr lang="it-IT" sz="1600" dirty="0">
                <a:solidFill>
                  <a:schemeClr val="tx1"/>
                </a:solidFill>
                <a:latin typeface="+mn-lt"/>
              </a:rPr>
              <a:t>Articolo 14 del reg (UE) n. 1304/2013: Opzioni semplificate in materia di costi;</a:t>
            </a:r>
          </a:p>
          <a:p>
            <a:pPr algn="just"/>
            <a:r>
              <a:rPr lang="it-IT" sz="1600" dirty="0">
                <a:solidFill>
                  <a:schemeClr val="tx1"/>
                </a:solidFill>
                <a:latin typeface="+mn-lt"/>
              </a:rPr>
              <a:t>Guida alle opzioni semplificate: EGESIF _14-0017 (Fondi SIE) in materia di costi (OSC).</a:t>
            </a:r>
          </a:p>
          <a:p>
            <a:pPr lvl="0" algn="just"/>
            <a:endParaRPr lang="it-IT" sz="16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7" name="Segnaposto numero diapositiva 14"/>
          <p:cNvSpPr txBox="1"/>
          <p:nvPr/>
        </p:nvSpPr>
        <p:spPr>
          <a:xfrm>
            <a:off x="251520" y="6237312"/>
            <a:ext cx="623136" cy="36512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0" compatLnSpc="1"/>
          <a:lstStyle/>
          <a:p>
            <a:pPr algn="ctr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7BB31916-8527-40E7-884D-AAA0CAA6603F}" type="slidenum">
              <a:rPr sz="1400" kern="0">
                <a:solidFill>
                  <a:srgbClr val="000000"/>
                </a:solidFill>
              </a:rPr>
              <a:pPr algn="ctr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2</a:t>
            </a:fld>
            <a:endParaRPr lang="it-IT" sz="1100" b="1" dirty="0">
              <a:solidFill>
                <a:srgbClr val="595959"/>
              </a:solidFill>
            </a:endParaRPr>
          </a:p>
        </p:txBody>
      </p:sp>
      <p:pic>
        <p:nvPicPr>
          <p:cNvPr id="6" name="Immagine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33" t="22088" r="3726" b="20147"/>
          <a:stretch/>
        </p:blipFill>
        <p:spPr>
          <a:xfrm>
            <a:off x="6876256" y="6210150"/>
            <a:ext cx="1726251" cy="401652"/>
          </a:xfrm>
          <a:prstGeom prst="rect">
            <a:avLst/>
          </a:prstGeom>
        </p:spPr>
      </p:pic>
      <p:sp>
        <p:nvSpPr>
          <p:cNvPr id="9" name="Rettangolo 6"/>
          <p:cNvSpPr/>
          <p:nvPr/>
        </p:nvSpPr>
        <p:spPr>
          <a:xfrm>
            <a:off x="222556" y="548680"/>
            <a:ext cx="4781492" cy="432044"/>
          </a:xfrm>
          <a:prstGeom prst="rect">
            <a:avLst/>
          </a:prstGeom>
          <a:solidFill>
            <a:srgbClr val="FFFFFF">
              <a:alpha val="75000"/>
            </a:srgbClr>
          </a:solidFill>
          <a:ln>
            <a:noFill/>
            <a:prstDash val="solid"/>
          </a:ln>
        </p:spPr>
        <p:txBody>
          <a:bodyPr vert="horz" wrap="square" lIns="91440" tIns="45720" rIns="91440" bIns="45720" anchor="t" anchorCtr="1" compatLnSpc="1"/>
          <a:lstStyle/>
          <a:p>
            <a:pPr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it-IT" sz="2000" b="1" kern="0" dirty="0">
                <a:solidFill>
                  <a:srgbClr val="0000CC"/>
                </a:solidFill>
                <a:latin typeface="+mj-lt"/>
              </a:rPr>
              <a:t>Normativa di riferimento</a:t>
            </a:r>
            <a:endParaRPr lang="it-IT" sz="2000" b="1" dirty="0">
              <a:solidFill>
                <a:srgbClr val="0000CC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417429348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ttangolo 6"/>
          <p:cNvSpPr/>
          <p:nvPr/>
        </p:nvSpPr>
        <p:spPr>
          <a:xfrm>
            <a:off x="47778" y="116631"/>
            <a:ext cx="616936" cy="432044"/>
          </a:xfrm>
          <a:prstGeom prst="rect">
            <a:avLst/>
          </a:prstGeom>
          <a:solidFill>
            <a:srgbClr val="FFFFFF">
              <a:alpha val="75000"/>
            </a:srgbClr>
          </a:solidFill>
          <a:ln>
            <a:noFill/>
            <a:prstDash val="solid"/>
          </a:ln>
        </p:spPr>
        <p:txBody>
          <a:bodyPr vert="horz" wrap="square" lIns="91440" tIns="45720" rIns="91440" bIns="45720" anchor="ctr" anchorCtr="1" compatLnSpc="1"/>
          <a:lstStyle/>
          <a:p>
            <a:pPr algn="ctr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it-IT">
              <a:solidFill>
                <a:srgbClr val="7F7F7F"/>
              </a:solidFill>
            </a:endParaRPr>
          </a:p>
        </p:txBody>
      </p:sp>
      <p:sp>
        <p:nvSpPr>
          <p:cNvPr id="15" name="Segnaposto numero diapositiva 14"/>
          <p:cNvSpPr txBox="1"/>
          <p:nvPr/>
        </p:nvSpPr>
        <p:spPr>
          <a:xfrm>
            <a:off x="251520" y="6237312"/>
            <a:ext cx="623136" cy="36512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0" compatLnSpc="1"/>
          <a:lstStyle/>
          <a:p>
            <a:pPr algn="ctr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7BB31916-8527-40E7-884D-AAA0CAA6603F}" type="slidenum">
              <a:rPr sz="1400" kern="0">
                <a:solidFill>
                  <a:srgbClr val="000000"/>
                </a:solidFill>
              </a:rPr>
              <a:pPr algn="ctr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3</a:t>
            </a:fld>
            <a:endParaRPr lang="it-IT" sz="1400" b="1" dirty="0">
              <a:solidFill>
                <a:srgbClr val="595959"/>
              </a:solidFill>
            </a:endParaRPr>
          </a:p>
        </p:txBody>
      </p:sp>
      <p:pic>
        <p:nvPicPr>
          <p:cNvPr id="9" name="Immagine 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33" t="22088" r="3726" b="20147"/>
          <a:stretch/>
        </p:blipFill>
        <p:spPr>
          <a:xfrm>
            <a:off x="6876256" y="6210150"/>
            <a:ext cx="1726251" cy="401652"/>
          </a:xfrm>
          <a:prstGeom prst="rect">
            <a:avLst/>
          </a:prstGeom>
        </p:spPr>
      </p:pic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563088" y="1409237"/>
            <a:ext cx="7681320" cy="4525959"/>
          </a:xfrm>
        </p:spPr>
        <p:txBody>
          <a:bodyPr/>
          <a:lstStyle/>
          <a:p>
            <a:pPr marL="0" indent="0" algn="just">
              <a:buNone/>
            </a:pPr>
            <a:r>
              <a:rPr lang="it-IT" sz="1600" dirty="0"/>
              <a:t>Il </a:t>
            </a:r>
            <a:r>
              <a:rPr lang="it-IT" sz="1600" b="1" dirty="0"/>
              <a:t>Regolamento delegato (UE) 2017/90 della Commissione</a:t>
            </a:r>
            <a:r>
              <a:rPr lang="it-IT" sz="1600" dirty="0"/>
              <a:t>, del 31 ottobre 2016, recante la modifica del regolamento delegato (UE) 2015/2195 che integra il regolamento (UE) n. 1304/2013 del Parlamento europeo e del Consiglio relativo al Fondo sociale europeo, ha approvato le tabelle standard di costi unitari e di importi forfettari per il rimborso da parte della Commissione agli Stati membri delle spese sostenute al quale hanno aderito anche </a:t>
            </a:r>
            <a:r>
              <a:rPr lang="it-IT" sz="1600" b="1" dirty="0"/>
              <a:t>15 regioni e province autonome</a:t>
            </a:r>
            <a:r>
              <a:rPr lang="it-IT" sz="1600" dirty="0"/>
              <a:t>.</a:t>
            </a:r>
          </a:p>
          <a:p>
            <a:pPr marL="0" indent="0" algn="just">
              <a:buNone/>
            </a:pPr>
            <a:r>
              <a:rPr lang="it-IT" sz="1600" dirty="0">
                <a:latin typeface="+mn-lt"/>
              </a:rPr>
              <a:t>Il primo avviso che prevede l’utilizzo del costo standard delle operazioni è stato emanato in data 29 luglio 2016 con il Decreto Direttoriale del Ministero dell’Istruzione, dell’Università e della Ricerca, prot. n. 1540: "Dottorati innovativi con caratterizzazione industriale". </a:t>
            </a:r>
          </a:p>
          <a:p>
            <a:pPr marL="457200" lvl="1" indent="0">
              <a:spcBef>
                <a:spcPts val="600"/>
              </a:spcBef>
              <a:spcAft>
                <a:spcPts val="600"/>
              </a:spcAft>
              <a:buNone/>
            </a:pPr>
            <a:endParaRPr lang="it-IT" sz="800" dirty="0"/>
          </a:p>
          <a:p>
            <a:endParaRPr lang="it-IT" sz="800" dirty="0"/>
          </a:p>
        </p:txBody>
      </p:sp>
      <p:sp>
        <p:nvSpPr>
          <p:cNvPr id="8" name="Rettangolo 6"/>
          <p:cNvSpPr/>
          <p:nvPr/>
        </p:nvSpPr>
        <p:spPr>
          <a:xfrm>
            <a:off x="222556" y="548680"/>
            <a:ext cx="4608512" cy="432044"/>
          </a:xfrm>
          <a:prstGeom prst="rect">
            <a:avLst/>
          </a:prstGeom>
          <a:solidFill>
            <a:srgbClr val="FFFFFF">
              <a:alpha val="75000"/>
            </a:srgbClr>
          </a:solidFill>
          <a:ln>
            <a:noFill/>
            <a:prstDash val="solid"/>
          </a:ln>
        </p:spPr>
        <p:txBody>
          <a:bodyPr vert="horz" wrap="square" lIns="91440" tIns="45720" rIns="91440" bIns="45720" anchor="t" anchorCtr="1" compatLnSpc="1"/>
          <a:lstStyle/>
          <a:p>
            <a:pPr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it-IT" sz="2000" b="1" kern="0" dirty="0">
                <a:solidFill>
                  <a:srgbClr val="0000CC"/>
                </a:solidFill>
                <a:latin typeface="+mj-lt"/>
              </a:rPr>
              <a:t>Metodologia utilizzata</a:t>
            </a:r>
            <a:endParaRPr lang="it-IT" sz="2000" b="1" dirty="0">
              <a:solidFill>
                <a:srgbClr val="0000CC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810522479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611561" y="1052736"/>
            <a:ext cx="7632848" cy="4176464"/>
          </a:xfrm>
        </p:spPr>
        <p:txBody>
          <a:bodyPr anchor="ctr"/>
          <a:lstStyle/>
          <a:p>
            <a:pPr marL="0" indent="0" algn="just">
              <a:buNone/>
            </a:pPr>
            <a:r>
              <a:rPr lang="it-IT" sz="1600" dirty="0">
                <a:solidFill>
                  <a:schemeClr val="tx1"/>
                </a:solidFill>
                <a:latin typeface="+mn-lt"/>
              </a:rPr>
              <a:t>Il Programma</a:t>
            </a:r>
            <a:r>
              <a:rPr lang="it-IT" sz="1600" dirty="0">
                <a:solidFill>
                  <a:schemeClr val="tx1"/>
                </a:solidFill>
              </a:rPr>
              <a:t> Operativo Nazionale "Ricerca e Innovazione" finanzia, nel rispetto del </a:t>
            </a:r>
            <a:r>
              <a:rPr lang="it-IT" sz="1600" b="1" dirty="0">
                <a:solidFill>
                  <a:schemeClr val="tx1"/>
                </a:solidFill>
              </a:rPr>
              <a:t>principio dell’</a:t>
            </a:r>
            <a:r>
              <a:rPr lang="it-IT" sz="1600" b="1" dirty="0" err="1">
                <a:solidFill>
                  <a:schemeClr val="tx1"/>
                </a:solidFill>
              </a:rPr>
              <a:t>aggiuntività</a:t>
            </a:r>
            <a:r>
              <a:rPr lang="it-IT" sz="1600" dirty="0">
                <a:solidFill>
                  <a:schemeClr val="tx1"/>
                </a:solidFill>
              </a:rPr>
              <a:t>, Atenei appartenenti alle Regioni destinatarie dell’intervento (regioni in ritardo si sviluppo: Basilicata, Calabria, Campania, Puglia, Sicilia; regioni in transizione: Abruzzo, Molise, Sardegna) affinché, sulla base di specifici accordi fra Atenei e imprese, vengano incrementati i posti di dottorato con caratterizzazione industriale.</a:t>
            </a:r>
            <a:br>
              <a:rPr lang="it-IT" sz="1600" dirty="0">
                <a:solidFill>
                  <a:schemeClr val="tx1"/>
                </a:solidFill>
              </a:rPr>
            </a:br>
            <a:endParaRPr lang="it-IT" sz="1600" dirty="0">
              <a:solidFill>
                <a:schemeClr val="tx1"/>
              </a:solidFill>
            </a:endParaRPr>
          </a:p>
          <a:p>
            <a:pPr marL="0" indent="0" algn="just">
              <a:buNone/>
            </a:pPr>
            <a:r>
              <a:rPr lang="it-IT" sz="1600" dirty="0">
                <a:solidFill>
                  <a:schemeClr val="tx1"/>
                </a:solidFill>
              </a:rPr>
              <a:t>I dottorati finanziati sono caratterizzati da:</a:t>
            </a:r>
          </a:p>
          <a:p>
            <a:pPr algn="just"/>
            <a:r>
              <a:rPr lang="it-IT" sz="1600" dirty="0">
                <a:solidFill>
                  <a:schemeClr val="tx1"/>
                </a:solidFill>
                <a:latin typeface="+mn-lt"/>
              </a:rPr>
              <a:t>Forte </a:t>
            </a:r>
            <a:r>
              <a:rPr lang="it-IT" sz="1600" b="1" dirty="0">
                <a:solidFill>
                  <a:schemeClr val="tx1"/>
                </a:solidFill>
                <a:latin typeface="+mn-lt"/>
              </a:rPr>
              <a:t>interesse industriale</a:t>
            </a:r>
            <a:r>
              <a:rPr lang="it-IT" sz="1600" dirty="0">
                <a:solidFill>
                  <a:schemeClr val="tx1"/>
                </a:solidFill>
                <a:latin typeface="+mn-lt"/>
              </a:rPr>
              <a:t>;</a:t>
            </a:r>
          </a:p>
          <a:p>
            <a:pPr algn="just"/>
            <a:r>
              <a:rPr lang="it-IT" sz="1600" b="1" dirty="0">
                <a:solidFill>
                  <a:schemeClr val="tx1"/>
                </a:solidFill>
                <a:latin typeface="+mn-lt"/>
              </a:rPr>
              <a:t>Coinvolgimento delle aziende</a:t>
            </a:r>
            <a:r>
              <a:rPr lang="it-IT" sz="1600" dirty="0">
                <a:solidFill>
                  <a:schemeClr val="tx1"/>
                </a:solidFill>
                <a:latin typeface="+mn-lt"/>
              </a:rPr>
              <a:t>, per integrare la formazione in base ai fabbisogni delle imprese, garantendo strutture di </a:t>
            </a:r>
            <a:r>
              <a:rPr lang="it-IT" sz="1600" dirty="0" err="1">
                <a:solidFill>
                  <a:schemeClr val="tx1"/>
                </a:solidFill>
                <a:latin typeface="+mn-lt"/>
              </a:rPr>
              <a:t>tutorship</a:t>
            </a:r>
            <a:r>
              <a:rPr lang="it-IT" sz="1600" dirty="0">
                <a:solidFill>
                  <a:schemeClr val="tx1"/>
                </a:solidFill>
                <a:latin typeface="+mn-lt"/>
              </a:rPr>
              <a:t>;</a:t>
            </a:r>
          </a:p>
          <a:p>
            <a:pPr algn="just"/>
            <a:r>
              <a:rPr lang="it-IT" sz="1600" dirty="0">
                <a:solidFill>
                  <a:schemeClr val="tx1"/>
                </a:solidFill>
                <a:latin typeface="+mn-lt"/>
              </a:rPr>
              <a:t>Obbligo di trascorrere un periodo di </a:t>
            </a:r>
            <a:r>
              <a:rPr lang="it-IT" sz="1600" b="1" dirty="0">
                <a:solidFill>
                  <a:schemeClr val="tx1"/>
                </a:solidFill>
                <a:latin typeface="+mn-lt"/>
              </a:rPr>
              <a:t>mobilità estera </a:t>
            </a:r>
            <a:r>
              <a:rPr lang="it-IT" sz="1600" dirty="0">
                <a:solidFill>
                  <a:schemeClr val="tx1"/>
                </a:solidFill>
                <a:latin typeface="+mn-lt"/>
              </a:rPr>
              <a:t>della durata massima di 18 mesi.</a:t>
            </a:r>
          </a:p>
          <a:p>
            <a:pPr algn="just"/>
            <a:endParaRPr lang="it-IT" sz="16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7" name="Segnaposto numero diapositiva 14"/>
          <p:cNvSpPr txBox="1"/>
          <p:nvPr/>
        </p:nvSpPr>
        <p:spPr>
          <a:xfrm>
            <a:off x="251520" y="6237312"/>
            <a:ext cx="623136" cy="36512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0" compatLnSpc="1"/>
          <a:lstStyle/>
          <a:p>
            <a:pPr algn="ctr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7BB31916-8527-40E7-884D-AAA0CAA6603F}" type="slidenum">
              <a:rPr sz="1400" kern="0">
                <a:solidFill>
                  <a:srgbClr val="000000"/>
                </a:solidFill>
              </a:rPr>
              <a:pPr algn="ctr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4</a:t>
            </a:fld>
            <a:endParaRPr lang="it-IT" sz="1100" b="1" dirty="0">
              <a:solidFill>
                <a:srgbClr val="595959"/>
              </a:solidFill>
            </a:endParaRPr>
          </a:p>
        </p:txBody>
      </p:sp>
      <p:sp>
        <p:nvSpPr>
          <p:cNvPr id="12" name="Rettangolo 6"/>
          <p:cNvSpPr/>
          <p:nvPr/>
        </p:nvSpPr>
        <p:spPr>
          <a:xfrm>
            <a:off x="222556" y="548680"/>
            <a:ext cx="4608512" cy="432044"/>
          </a:xfrm>
          <a:prstGeom prst="rect">
            <a:avLst/>
          </a:prstGeom>
          <a:solidFill>
            <a:srgbClr val="FFFFFF">
              <a:alpha val="75000"/>
            </a:srgbClr>
          </a:solidFill>
          <a:ln>
            <a:noFill/>
            <a:prstDash val="solid"/>
          </a:ln>
        </p:spPr>
        <p:txBody>
          <a:bodyPr vert="horz" wrap="square" lIns="91440" tIns="45720" rIns="91440" bIns="45720" anchor="t" anchorCtr="1" compatLnSpc="1"/>
          <a:lstStyle/>
          <a:p>
            <a:pPr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it-IT" sz="2000" b="1" kern="0" dirty="0">
                <a:solidFill>
                  <a:srgbClr val="0000CC"/>
                </a:solidFill>
                <a:latin typeface="+mj-lt"/>
              </a:rPr>
              <a:t>Tipologia di operazione</a:t>
            </a:r>
            <a:endParaRPr lang="it-IT" sz="2000" b="1" dirty="0">
              <a:solidFill>
                <a:srgbClr val="0000CC"/>
              </a:solidFill>
              <a:latin typeface="+mj-lt"/>
            </a:endParaRPr>
          </a:p>
        </p:txBody>
      </p:sp>
      <p:pic>
        <p:nvPicPr>
          <p:cNvPr id="6" name="Immagine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33" t="22088" r="3726" b="20147"/>
          <a:stretch/>
        </p:blipFill>
        <p:spPr>
          <a:xfrm>
            <a:off x="6876256" y="6210150"/>
            <a:ext cx="1726251" cy="4016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7200552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683569" y="1340768"/>
            <a:ext cx="7560840" cy="4536504"/>
          </a:xfrm>
        </p:spPr>
        <p:txBody>
          <a:bodyPr anchor="ctr"/>
          <a:lstStyle/>
          <a:p>
            <a:pPr marL="0" indent="0" algn="just">
              <a:buNone/>
            </a:pPr>
            <a:r>
              <a:rPr lang="it-IT" sz="1600" dirty="0">
                <a:solidFill>
                  <a:schemeClr val="tx1"/>
                </a:solidFill>
                <a:latin typeface="+mn-lt"/>
              </a:rPr>
              <a:t>Il costo standard approvato da Regolamento </a:t>
            </a:r>
            <a:r>
              <a:rPr lang="it-IT" sz="1600" dirty="0"/>
              <a:t>delegato (UE) 2017/90 </a:t>
            </a:r>
            <a:r>
              <a:rPr lang="it-IT" sz="1600" dirty="0">
                <a:solidFill>
                  <a:schemeClr val="tx1"/>
                </a:solidFill>
                <a:latin typeface="+mn-lt"/>
              </a:rPr>
              <a:t>è dato dall’ammontare in Euro del </a:t>
            </a:r>
            <a:r>
              <a:rPr lang="it-IT" sz="1600" b="1" dirty="0">
                <a:solidFill>
                  <a:schemeClr val="tx1"/>
                </a:solidFill>
                <a:latin typeface="+mn-lt"/>
              </a:rPr>
              <a:t>costo lordo mensile della borsa </a:t>
            </a:r>
            <a:r>
              <a:rPr lang="it-IT" sz="1600" dirty="0">
                <a:solidFill>
                  <a:schemeClr val="tx1"/>
                </a:solidFill>
                <a:latin typeface="+mn-lt"/>
              </a:rPr>
              <a:t>di dottorato, identificato in base alla normativa nazionale, inclusivo delle </a:t>
            </a:r>
            <a:r>
              <a:rPr lang="it-IT" sz="1600" b="1" dirty="0">
                <a:solidFill>
                  <a:schemeClr val="tx1"/>
                </a:solidFill>
                <a:latin typeface="+mn-lt"/>
              </a:rPr>
              <a:t>contribuzioni previdenziali </a:t>
            </a:r>
            <a:r>
              <a:rPr lang="it-IT" sz="1600" dirty="0">
                <a:solidFill>
                  <a:schemeClr val="tx1"/>
                </a:solidFill>
                <a:latin typeface="+mn-lt"/>
              </a:rPr>
              <a:t>previste, eventualmente maggiorato della quota forfettaria per le </a:t>
            </a:r>
            <a:r>
              <a:rPr lang="it-IT" sz="1600" b="1" dirty="0">
                <a:solidFill>
                  <a:schemeClr val="tx1"/>
                </a:solidFill>
                <a:latin typeface="+mn-lt"/>
              </a:rPr>
              <a:t>attività all’estero </a:t>
            </a:r>
            <a:r>
              <a:rPr lang="it-IT" sz="1600" dirty="0">
                <a:solidFill>
                  <a:schemeClr val="tx1"/>
                </a:solidFill>
                <a:latin typeface="+mn-lt"/>
              </a:rPr>
              <a:t>(per la quale la normativa prevede una maggiorazione del 50% del valore della borsa), e aumentato dei </a:t>
            </a:r>
            <a:r>
              <a:rPr lang="it-IT" sz="1600" b="1" dirty="0">
                <a:solidFill>
                  <a:schemeClr val="tx1"/>
                </a:solidFill>
                <a:latin typeface="+mn-lt"/>
              </a:rPr>
              <a:t>costi indiretti </a:t>
            </a:r>
            <a:r>
              <a:rPr lang="it-IT" sz="1600" dirty="0">
                <a:solidFill>
                  <a:schemeClr val="tx1"/>
                </a:solidFill>
                <a:latin typeface="+mn-lt"/>
              </a:rPr>
              <a:t>nella misura del 40%. </a:t>
            </a:r>
          </a:p>
          <a:p>
            <a:pPr marL="0" indent="0" algn="just">
              <a:buNone/>
            </a:pPr>
            <a:r>
              <a:rPr lang="it-IT" sz="1600" dirty="0">
                <a:solidFill>
                  <a:schemeClr val="tx1"/>
                </a:solidFill>
                <a:latin typeface="+mn-lt"/>
              </a:rPr>
              <a:t>I </a:t>
            </a:r>
            <a:r>
              <a:rPr lang="it-IT" sz="1600" b="1" dirty="0">
                <a:solidFill>
                  <a:schemeClr val="tx1"/>
                </a:solidFill>
                <a:latin typeface="+mn-lt"/>
              </a:rPr>
              <a:t>costi diretti </a:t>
            </a:r>
            <a:r>
              <a:rPr lang="it-IT" sz="1600" dirty="0">
                <a:solidFill>
                  <a:schemeClr val="tx1"/>
                </a:solidFill>
                <a:latin typeface="+mn-lt"/>
              </a:rPr>
              <a:t>derivano da fonti normative da cui l’Amministrazione non può prescindere in fase di attuazione dell’intervento. La normativa specifica di riferimento è:</a:t>
            </a:r>
          </a:p>
          <a:p>
            <a:pPr algn="just"/>
            <a:r>
              <a:rPr lang="it-IT" sz="1600" dirty="0">
                <a:solidFill>
                  <a:schemeClr val="tx1"/>
                </a:solidFill>
                <a:latin typeface="+mn-lt"/>
              </a:rPr>
              <a:t>D.M. del 18/06/2008 il quale definisce l’</a:t>
            </a:r>
            <a:r>
              <a:rPr lang="it-IT" sz="1600" b="1" dirty="0">
                <a:solidFill>
                  <a:schemeClr val="tx1"/>
                </a:solidFill>
                <a:latin typeface="+mn-lt"/>
              </a:rPr>
              <a:t>importo annuo </a:t>
            </a:r>
            <a:r>
              <a:rPr lang="it-IT" sz="1600" dirty="0">
                <a:solidFill>
                  <a:schemeClr val="tx1"/>
                </a:solidFill>
                <a:latin typeface="+mn-lt"/>
              </a:rPr>
              <a:t>della borsa di dottorato;</a:t>
            </a:r>
          </a:p>
          <a:p>
            <a:pPr algn="just"/>
            <a:r>
              <a:rPr lang="it-IT" sz="1600" dirty="0">
                <a:solidFill>
                  <a:schemeClr val="tx1"/>
                </a:solidFill>
                <a:latin typeface="+mn-lt"/>
              </a:rPr>
              <a:t>D.M. n. 45 del 08/02/2013 che regola le disposizioni in materia di borse di dottorato e dei </a:t>
            </a:r>
            <a:r>
              <a:rPr lang="it-IT" sz="1600" b="1" dirty="0">
                <a:solidFill>
                  <a:schemeClr val="tx1"/>
                </a:solidFill>
                <a:latin typeface="+mn-lt"/>
              </a:rPr>
              <a:t>contributi fiscali e previdenziali </a:t>
            </a:r>
            <a:r>
              <a:rPr lang="it-IT" sz="1600" dirty="0">
                <a:solidFill>
                  <a:schemeClr val="tx1"/>
                </a:solidFill>
                <a:latin typeface="+mn-lt"/>
              </a:rPr>
              <a:t>ad esso collegati;</a:t>
            </a:r>
          </a:p>
          <a:p>
            <a:pPr algn="just"/>
            <a:r>
              <a:rPr lang="it-IT" sz="1600" dirty="0">
                <a:solidFill>
                  <a:schemeClr val="tx1"/>
                </a:solidFill>
                <a:latin typeface="+mn-lt"/>
              </a:rPr>
              <a:t>Circolare del Direttore Generale INPS n. 13 del 29/01/2016 da cui scaturisce il valore dell’</a:t>
            </a:r>
            <a:r>
              <a:rPr lang="it-IT" sz="1600" b="1" dirty="0">
                <a:solidFill>
                  <a:schemeClr val="tx1"/>
                </a:solidFill>
                <a:latin typeface="+mn-lt"/>
              </a:rPr>
              <a:t>aliquota INPS </a:t>
            </a:r>
            <a:r>
              <a:rPr lang="it-IT" sz="1600" dirty="0">
                <a:solidFill>
                  <a:schemeClr val="tx1"/>
                </a:solidFill>
                <a:latin typeface="+mn-lt"/>
              </a:rPr>
              <a:t>(pari al 31,72%);</a:t>
            </a:r>
          </a:p>
          <a:p>
            <a:pPr algn="just"/>
            <a:r>
              <a:rPr lang="it-IT" sz="1600" dirty="0">
                <a:solidFill>
                  <a:schemeClr val="tx1"/>
                </a:solidFill>
                <a:latin typeface="+mn-lt"/>
              </a:rPr>
              <a:t>Decreto del Ministro del lavoro e della previdenza sociale del 12/07/2007 il quale contiene le disposizioni a tutela della </a:t>
            </a:r>
            <a:r>
              <a:rPr lang="it-IT" sz="1600" b="1" dirty="0">
                <a:solidFill>
                  <a:schemeClr val="tx1"/>
                </a:solidFill>
                <a:latin typeface="+mn-lt"/>
              </a:rPr>
              <a:t>maternità </a:t>
            </a:r>
            <a:r>
              <a:rPr lang="it-IT" sz="1600" dirty="0">
                <a:solidFill>
                  <a:schemeClr val="tx1"/>
                </a:solidFill>
                <a:latin typeface="+mn-lt"/>
              </a:rPr>
              <a:t>e della </a:t>
            </a:r>
            <a:r>
              <a:rPr lang="it-IT" sz="1600" b="1" dirty="0">
                <a:solidFill>
                  <a:schemeClr val="tx1"/>
                </a:solidFill>
                <a:latin typeface="+mn-lt"/>
              </a:rPr>
              <a:t>paternità</a:t>
            </a:r>
            <a:r>
              <a:rPr lang="it-IT" sz="1600" dirty="0">
                <a:solidFill>
                  <a:schemeClr val="tx1"/>
                </a:solidFill>
                <a:latin typeface="+mn-lt"/>
              </a:rPr>
              <a:t>, che si applicano anche alle dottorande e ai dottorandi.</a:t>
            </a:r>
          </a:p>
        </p:txBody>
      </p:sp>
      <p:sp>
        <p:nvSpPr>
          <p:cNvPr id="7" name="Segnaposto numero diapositiva 14"/>
          <p:cNvSpPr txBox="1"/>
          <p:nvPr/>
        </p:nvSpPr>
        <p:spPr>
          <a:xfrm>
            <a:off x="251520" y="6237312"/>
            <a:ext cx="623136" cy="36512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0" compatLnSpc="1"/>
          <a:lstStyle/>
          <a:p>
            <a:pPr algn="ctr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7BB31916-8527-40E7-884D-AAA0CAA6603F}" type="slidenum">
              <a:rPr sz="1400" kern="0">
                <a:solidFill>
                  <a:srgbClr val="000000"/>
                </a:solidFill>
              </a:rPr>
              <a:pPr algn="ctr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5</a:t>
            </a:fld>
            <a:endParaRPr lang="it-IT" sz="1100" b="1" dirty="0">
              <a:solidFill>
                <a:srgbClr val="595959"/>
              </a:solidFill>
            </a:endParaRPr>
          </a:p>
        </p:txBody>
      </p:sp>
      <p:pic>
        <p:nvPicPr>
          <p:cNvPr id="6" name="Immagine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33" t="22088" r="3726" b="20147"/>
          <a:stretch/>
        </p:blipFill>
        <p:spPr>
          <a:xfrm>
            <a:off x="6876256" y="6210150"/>
            <a:ext cx="1726251" cy="401652"/>
          </a:xfrm>
          <a:prstGeom prst="rect">
            <a:avLst/>
          </a:prstGeom>
        </p:spPr>
      </p:pic>
      <p:sp>
        <p:nvSpPr>
          <p:cNvPr id="8" name="Rettangolo 6"/>
          <p:cNvSpPr/>
          <p:nvPr/>
        </p:nvSpPr>
        <p:spPr>
          <a:xfrm>
            <a:off x="222556" y="548680"/>
            <a:ext cx="3917396" cy="432044"/>
          </a:xfrm>
          <a:prstGeom prst="rect">
            <a:avLst/>
          </a:prstGeom>
          <a:solidFill>
            <a:srgbClr val="FFFFFF">
              <a:alpha val="75000"/>
            </a:srgbClr>
          </a:solidFill>
          <a:ln>
            <a:noFill/>
            <a:prstDash val="solid"/>
          </a:ln>
        </p:spPr>
        <p:txBody>
          <a:bodyPr vert="horz" wrap="square" lIns="91440" tIns="45720" rIns="91440" bIns="45720" anchor="t" anchorCtr="1" compatLnSpc="1"/>
          <a:lstStyle/>
          <a:p>
            <a:pPr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it-IT" sz="2000" b="1" kern="0" dirty="0">
                <a:solidFill>
                  <a:srgbClr val="0000CC"/>
                </a:solidFill>
                <a:latin typeface="+mj-lt"/>
              </a:rPr>
              <a:t>Il costo standard</a:t>
            </a:r>
            <a:endParaRPr lang="it-IT" sz="2000" b="1" dirty="0">
              <a:solidFill>
                <a:srgbClr val="0000CC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530977985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egnaposto numero diapositiva 14"/>
          <p:cNvSpPr txBox="1"/>
          <p:nvPr/>
        </p:nvSpPr>
        <p:spPr>
          <a:xfrm>
            <a:off x="251520" y="6237312"/>
            <a:ext cx="623136" cy="36512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0" compatLnSpc="1"/>
          <a:lstStyle/>
          <a:p>
            <a:pPr algn="ctr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7BB31916-8527-40E7-884D-AAA0CAA6603F}" type="slidenum">
              <a:rPr sz="1400" kern="0">
                <a:solidFill>
                  <a:srgbClr val="000000"/>
                </a:solidFill>
              </a:rPr>
              <a:pPr algn="ctr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6</a:t>
            </a:fld>
            <a:endParaRPr lang="it-IT" sz="1100" b="1" dirty="0">
              <a:solidFill>
                <a:srgbClr val="595959"/>
              </a:solidFill>
            </a:endParaRPr>
          </a:p>
        </p:txBody>
      </p:sp>
      <p:pic>
        <p:nvPicPr>
          <p:cNvPr id="6" name="Immagine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33" t="22088" r="3726" b="20147"/>
          <a:stretch/>
        </p:blipFill>
        <p:spPr>
          <a:xfrm>
            <a:off x="6876256" y="6210150"/>
            <a:ext cx="1726251" cy="401652"/>
          </a:xfrm>
          <a:prstGeom prst="rect">
            <a:avLst/>
          </a:prstGeom>
        </p:spPr>
      </p:pic>
      <p:sp>
        <p:nvSpPr>
          <p:cNvPr id="8" name="Rettangolo 7"/>
          <p:cNvSpPr/>
          <p:nvPr/>
        </p:nvSpPr>
        <p:spPr>
          <a:xfrm>
            <a:off x="466409" y="1190940"/>
            <a:ext cx="777800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it-IT" sz="1600" dirty="0"/>
              <a:t>Nel rispetto della normativa nazionale di riferimento, l’</a:t>
            </a:r>
            <a:r>
              <a:rPr lang="it-IT" sz="1600" b="1" dirty="0"/>
              <a:t>importo mensile </a:t>
            </a:r>
            <a:r>
              <a:rPr lang="it-IT" sz="1600" dirty="0"/>
              <a:t>della borsa destinata al dottorando (inclusivo della quota complessiva INPS) è pari a </a:t>
            </a:r>
            <a:r>
              <a:rPr lang="it-IT" sz="1600" b="1" dirty="0"/>
              <a:t>1.376,88 euro </a:t>
            </a:r>
            <a:r>
              <a:rPr lang="it-IT" sz="1600" dirty="0"/>
              <a:t>mentre, </a:t>
            </a:r>
            <a:r>
              <a:rPr lang="it-IT" sz="1600" b="1" dirty="0"/>
              <a:t>per ogni mese trascorso all’estero</a:t>
            </a:r>
            <a:r>
              <a:rPr lang="it-IT" sz="1600" dirty="0"/>
              <a:t>, l’importo (sempre al lordo della quota complessiva INPS) è pari a </a:t>
            </a:r>
            <a:r>
              <a:rPr lang="it-IT" sz="1600" b="1" dirty="0"/>
              <a:t>2.065,32 euro</a:t>
            </a:r>
            <a:r>
              <a:rPr lang="it-IT" sz="1600" dirty="0"/>
              <a:t>. </a:t>
            </a:r>
          </a:p>
          <a:p>
            <a:pPr algn="just"/>
            <a:endParaRPr lang="it-IT" sz="1600" dirty="0"/>
          </a:p>
          <a:p>
            <a:pPr algn="just"/>
            <a:r>
              <a:rPr lang="it-IT" sz="1600" dirty="0"/>
              <a:t>Considerati tali valori della borsa, viene riconosciuto agli Atenei il </a:t>
            </a:r>
            <a:r>
              <a:rPr lang="it-IT" sz="1600" b="1" dirty="0"/>
              <a:t>40%</a:t>
            </a:r>
            <a:r>
              <a:rPr lang="it-IT" sz="1600" dirty="0"/>
              <a:t> per “i restanti costi ammissibili” (</a:t>
            </a:r>
            <a:r>
              <a:rPr lang="it-IT" sz="1600" b="1" dirty="0"/>
              <a:t>oneri amministrativi </a:t>
            </a:r>
            <a:r>
              <a:rPr lang="it-IT" sz="1600" dirty="0"/>
              <a:t>e </a:t>
            </a:r>
            <a:r>
              <a:rPr lang="it-IT" sz="1600" b="1" dirty="0"/>
              <a:t>costi indiretti </a:t>
            </a:r>
            <a:r>
              <a:rPr lang="it-IT" sz="1600" dirty="0"/>
              <a:t>in applicazione del tasso forfetario previsto all'art. 14, paragrafo 2 del Regolamento (UE) n. 1304/2013 del Fondo Sociale Europeo), determinando così un </a:t>
            </a:r>
            <a:r>
              <a:rPr lang="it-IT" sz="1600" b="1" dirty="0"/>
              <a:t>contributo mensile complessivo </a:t>
            </a:r>
            <a:r>
              <a:rPr lang="it-IT" sz="1600" dirty="0"/>
              <a:t>pari a </a:t>
            </a:r>
            <a:r>
              <a:rPr lang="it-IT" sz="1600" b="1" dirty="0"/>
              <a:t>1.927,63 euro </a:t>
            </a:r>
            <a:r>
              <a:rPr lang="it-IT" sz="1600" dirty="0"/>
              <a:t>per ogni mese trascorso dal dottorando sul territorio nazionale, e </a:t>
            </a:r>
            <a:r>
              <a:rPr lang="it-IT" sz="1600" b="1" dirty="0"/>
              <a:t>2.891,45 euro </a:t>
            </a:r>
            <a:r>
              <a:rPr lang="it-IT" sz="1600" dirty="0"/>
              <a:t>per ogni mese trascorso all’estero. </a:t>
            </a:r>
          </a:p>
          <a:p>
            <a:pPr algn="just"/>
            <a:endParaRPr lang="it-IT" sz="1600" dirty="0"/>
          </a:p>
          <a:p>
            <a:pPr algn="just"/>
            <a:endParaRPr lang="it-IT" sz="1600" dirty="0"/>
          </a:p>
          <a:p>
            <a:pPr algn="just"/>
            <a:endParaRPr lang="it-IT" sz="1600" dirty="0"/>
          </a:p>
          <a:p>
            <a:pPr algn="just"/>
            <a:endParaRPr lang="it-IT" sz="1600" dirty="0"/>
          </a:p>
          <a:p>
            <a:pPr algn="just"/>
            <a:endParaRPr lang="it-IT" sz="1600" dirty="0"/>
          </a:p>
          <a:p>
            <a:pPr algn="just"/>
            <a:endParaRPr lang="it-IT" sz="1600" dirty="0"/>
          </a:p>
          <a:p>
            <a:pPr algn="just"/>
            <a:endParaRPr lang="it-IT" sz="1600" dirty="0"/>
          </a:p>
          <a:p>
            <a:pPr algn="just"/>
            <a:endParaRPr lang="it-IT" sz="1600" dirty="0"/>
          </a:p>
          <a:p>
            <a:pPr algn="just"/>
            <a:endParaRPr lang="it-IT" sz="1600" dirty="0"/>
          </a:p>
          <a:p>
            <a:pPr algn="just"/>
            <a:endParaRPr lang="it-IT" sz="1600" dirty="0"/>
          </a:p>
        </p:txBody>
      </p:sp>
      <p:sp>
        <p:nvSpPr>
          <p:cNvPr id="9" name="Rettangolo 6"/>
          <p:cNvSpPr/>
          <p:nvPr/>
        </p:nvSpPr>
        <p:spPr>
          <a:xfrm>
            <a:off x="222556" y="548680"/>
            <a:ext cx="6149644" cy="432044"/>
          </a:xfrm>
          <a:prstGeom prst="rect">
            <a:avLst/>
          </a:prstGeom>
          <a:solidFill>
            <a:srgbClr val="FFFFFF">
              <a:alpha val="75000"/>
            </a:srgbClr>
          </a:solidFill>
          <a:ln>
            <a:noFill/>
            <a:prstDash val="solid"/>
          </a:ln>
        </p:spPr>
        <p:txBody>
          <a:bodyPr vert="horz" wrap="square" lIns="91440" tIns="45720" rIns="91440" bIns="45720" anchor="t" anchorCtr="1" compatLnSpc="1"/>
          <a:lstStyle/>
          <a:p>
            <a:pPr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it-IT" sz="2000" b="1" kern="0" dirty="0">
                <a:solidFill>
                  <a:srgbClr val="0000CC"/>
                </a:solidFill>
                <a:latin typeface="+mj-lt"/>
              </a:rPr>
              <a:t>La determinazione del costo standard</a:t>
            </a:r>
            <a:endParaRPr lang="it-IT" sz="2000" b="1" dirty="0">
              <a:solidFill>
                <a:srgbClr val="0000CC"/>
              </a:solidFill>
              <a:latin typeface="+mj-lt"/>
            </a:endParaRPr>
          </a:p>
        </p:txBody>
      </p:sp>
      <p:graphicFrame>
        <p:nvGraphicFramePr>
          <p:cNvPr id="10" name="Tabella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7391001"/>
              </p:ext>
            </p:extLst>
          </p:nvPr>
        </p:nvGraphicFramePr>
        <p:xfrm>
          <a:off x="561153" y="4293096"/>
          <a:ext cx="7862305" cy="13335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991259">
                  <a:extLst>
                    <a:ext uri="{9D8B030D-6E8A-4147-A177-3AD203B41FA5}">
                      <a16:colId xmlns:a16="http://schemas.microsoft.com/office/drawing/2014/main" xmlns="" val="3096799415"/>
                    </a:ext>
                  </a:extLst>
                </a:gridCol>
                <a:gridCol w="1096962">
                  <a:extLst>
                    <a:ext uri="{9D8B030D-6E8A-4147-A177-3AD203B41FA5}">
                      <a16:colId xmlns:a16="http://schemas.microsoft.com/office/drawing/2014/main" xmlns="" val="1311084281"/>
                    </a:ext>
                  </a:extLst>
                </a:gridCol>
                <a:gridCol w="991259">
                  <a:extLst>
                    <a:ext uri="{9D8B030D-6E8A-4147-A177-3AD203B41FA5}">
                      <a16:colId xmlns:a16="http://schemas.microsoft.com/office/drawing/2014/main" xmlns="" val="1732757463"/>
                    </a:ext>
                  </a:extLst>
                </a:gridCol>
                <a:gridCol w="966478">
                  <a:extLst>
                    <a:ext uri="{9D8B030D-6E8A-4147-A177-3AD203B41FA5}">
                      <a16:colId xmlns:a16="http://schemas.microsoft.com/office/drawing/2014/main" xmlns="" val="4127358150"/>
                    </a:ext>
                  </a:extLst>
                </a:gridCol>
                <a:gridCol w="991259">
                  <a:extLst>
                    <a:ext uri="{9D8B030D-6E8A-4147-A177-3AD203B41FA5}">
                      <a16:colId xmlns:a16="http://schemas.microsoft.com/office/drawing/2014/main" xmlns="" val="2341180335"/>
                    </a:ext>
                  </a:extLst>
                </a:gridCol>
                <a:gridCol w="991259">
                  <a:extLst>
                    <a:ext uri="{9D8B030D-6E8A-4147-A177-3AD203B41FA5}">
                      <a16:colId xmlns:a16="http://schemas.microsoft.com/office/drawing/2014/main" xmlns="" val="3711382552"/>
                    </a:ext>
                  </a:extLst>
                </a:gridCol>
                <a:gridCol w="941696">
                  <a:extLst>
                    <a:ext uri="{9D8B030D-6E8A-4147-A177-3AD203B41FA5}">
                      <a16:colId xmlns:a16="http://schemas.microsoft.com/office/drawing/2014/main" xmlns="" val="716800802"/>
                    </a:ext>
                  </a:extLst>
                </a:gridCol>
                <a:gridCol w="892133">
                  <a:extLst>
                    <a:ext uri="{9D8B030D-6E8A-4147-A177-3AD203B41FA5}">
                      <a16:colId xmlns:a16="http://schemas.microsoft.com/office/drawing/2014/main" xmlns="" val="3405047237"/>
                    </a:ext>
                  </a:extLst>
                </a:gridCol>
              </a:tblGrid>
              <a:tr h="381000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it-IT" sz="11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Importo borsa di studio</a:t>
                      </a:r>
                      <a:endParaRPr lang="it-IT" sz="11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0000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1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Importo lordo</a:t>
                      </a:r>
                      <a:endParaRPr lang="it-IT" sz="11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0000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1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Contribuzione INPS </a:t>
                      </a:r>
                      <a:endParaRPr lang="it-IT" sz="11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0000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1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INPS a carico Ateneo</a:t>
                      </a:r>
                      <a:endParaRPr lang="it-IT" sz="11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0000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100" b="1" u="none" strike="noStrike">
                          <a:solidFill>
                            <a:schemeClr val="bg1"/>
                          </a:solidFill>
                          <a:effectLst/>
                        </a:rPr>
                        <a:t>INPS a carico Dottorando</a:t>
                      </a:r>
                      <a:endParaRPr lang="it-IT" sz="1100" b="1" i="0" u="none" strike="noStrike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0000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1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Lordo Ateneo </a:t>
                      </a:r>
                      <a:endParaRPr lang="it-IT" sz="11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0000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1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Costi indiretti</a:t>
                      </a:r>
                      <a:endParaRPr lang="it-IT" sz="11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0000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1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Costo totale della borsa</a:t>
                      </a:r>
                      <a:endParaRPr lang="it-IT" sz="11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0000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90483986"/>
                  </a:ext>
                </a:extLst>
              </a:tr>
              <a:tr h="190500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100" b="1" u="none" strike="noStrike">
                          <a:effectLst/>
                        </a:rPr>
                        <a:t>a</a:t>
                      </a:r>
                      <a:endParaRPr lang="it-IT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100" b="1" u="none" strike="noStrike" dirty="0">
                          <a:effectLst/>
                        </a:rPr>
                        <a:t>b = 31,72% di a</a:t>
                      </a:r>
                      <a:endParaRPr lang="it-IT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100" b="1" u="none" strike="noStrike" dirty="0">
                          <a:effectLst/>
                        </a:rPr>
                        <a:t>c = 2/3 di b</a:t>
                      </a:r>
                      <a:endParaRPr lang="it-IT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100" b="1" u="none" strike="noStrike" dirty="0">
                          <a:effectLst/>
                        </a:rPr>
                        <a:t>d = 1/3 di b</a:t>
                      </a:r>
                      <a:endParaRPr lang="it-IT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100" b="1" u="none" strike="noStrike" dirty="0">
                          <a:effectLst/>
                        </a:rPr>
                        <a:t>e = a + c </a:t>
                      </a:r>
                      <a:endParaRPr lang="it-IT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100" b="1" u="none" strike="noStrike" dirty="0">
                          <a:effectLst/>
                        </a:rPr>
                        <a:t>f = e*40/100</a:t>
                      </a:r>
                      <a:endParaRPr lang="it-IT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100" b="1" u="none" strike="noStrike" dirty="0">
                          <a:effectLst/>
                        </a:rPr>
                        <a:t>g = e + f</a:t>
                      </a:r>
                      <a:endParaRPr lang="it-IT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3116073114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100" b="1" u="none" strike="noStrike" dirty="0">
                          <a:effectLst/>
                        </a:rPr>
                        <a:t>Base mensile (Italia)</a:t>
                      </a:r>
                      <a:endParaRPr lang="it-IT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1100" u="none" strike="noStrike" dirty="0">
                          <a:effectLst/>
                        </a:rPr>
                        <a:t>1.136,54 </a:t>
                      </a:r>
                      <a:endParaRPr lang="it-IT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1100" u="none" strike="noStrike" dirty="0">
                          <a:effectLst/>
                        </a:rPr>
                        <a:t>                360,51 </a:t>
                      </a:r>
                      <a:endParaRPr lang="it-IT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1100" u="none" strike="noStrike" dirty="0">
                          <a:effectLst/>
                        </a:rPr>
                        <a:t>               240,34 </a:t>
                      </a:r>
                      <a:endParaRPr lang="it-IT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1100" u="none" strike="noStrike" dirty="0">
                          <a:effectLst/>
                        </a:rPr>
                        <a:t>               120,17 </a:t>
                      </a:r>
                      <a:endParaRPr lang="it-IT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1100" u="none" strike="noStrike" dirty="0">
                          <a:effectLst/>
                        </a:rPr>
                        <a:t>            1.376,88 </a:t>
                      </a:r>
                      <a:endParaRPr lang="it-IT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1100" u="none" strike="noStrike" dirty="0">
                          <a:effectLst/>
                        </a:rPr>
                        <a:t>              550,75 </a:t>
                      </a:r>
                      <a:endParaRPr lang="it-IT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1100" b="1" u="none" strike="noStrike" dirty="0">
                          <a:effectLst/>
                        </a:rPr>
                        <a:t>         1.927,63 </a:t>
                      </a:r>
                      <a:endParaRPr lang="it-IT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105389610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100" b="1" u="none" strike="noStrike" dirty="0">
                          <a:effectLst/>
                        </a:rPr>
                        <a:t>Base mensile (estero) </a:t>
                      </a:r>
                      <a:endParaRPr lang="it-IT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1100" u="none" strike="noStrike" dirty="0">
                          <a:effectLst/>
                        </a:rPr>
                        <a:t> 1.704,81 </a:t>
                      </a:r>
                      <a:endParaRPr lang="it-IT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1100" u="none" strike="noStrike" dirty="0">
                          <a:effectLst/>
                        </a:rPr>
                        <a:t>                540,77 </a:t>
                      </a:r>
                      <a:endParaRPr lang="it-IT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1100" u="none" strike="noStrike" dirty="0">
                          <a:effectLst/>
                        </a:rPr>
                        <a:t>               360,51 </a:t>
                      </a:r>
                      <a:endParaRPr lang="it-IT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1100" u="none" strike="noStrike" dirty="0">
                          <a:effectLst/>
                        </a:rPr>
                        <a:t>              180,26 </a:t>
                      </a:r>
                      <a:endParaRPr lang="it-IT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1100" u="none" strike="noStrike" dirty="0">
                          <a:effectLst/>
                        </a:rPr>
                        <a:t>            2.065,32 </a:t>
                      </a:r>
                      <a:endParaRPr lang="it-IT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1100" u="none" strike="noStrike" dirty="0">
                          <a:effectLst/>
                        </a:rPr>
                        <a:t>              826,13 </a:t>
                      </a:r>
                      <a:endParaRPr lang="it-IT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1100" b="1" u="none" strike="noStrike" dirty="0">
                          <a:effectLst/>
                        </a:rPr>
                        <a:t>         2.891,45 </a:t>
                      </a:r>
                      <a:endParaRPr lang="it-IT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297908276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60907671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ma 3"/>
          <p:cNvGraphicFramePr/>
          <p:nvPr>
            <p:extLst>
              <p:ext uri="{D42A27DB-BD31-4B8C-83A1-F6EECF244321}">
                <p14:modId xmlns:p14="http://schemas.microsoft.com/office/powerpoint/2010/main" val="2288091514"/>
              </p:ext>
            </p:extLst>
          </p:nvPr>
        </p:nvGraphicFramePr>
        <p:xfrm>
          <a:off x="1403648" y="16288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Segnaposto numero diapositiva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13ED869-8137-44A4-8D71-BF38F1FB6F8D}" type="slidenum">
              <a:rPr kumimoji="0" lang="it-IT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it-IT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5" name="Immagine 4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33" t="22088" r="3726" b="20147"/>
          <a:stretch/>
        </p:blipFill>
        <p:spPr>
          <a:xfrm>
            <a:off x="6876256" y="6210150"/>
            <a:ext cx="1726251" cy="401652"/>
          </a:xfrm>
          <a:prstGeom prst="rect">
            <a:avLst/>
          </a:prstGeom>
        </p:spPr>
      </p:pic>
      <p:sp>
        <p:nvSpPr>
          <p:cNvPr id="8" name="Rettangolo 6"/>
          <p:cNvSpPr/>
          <p:nvPr/>
        </p:nvSpPr>
        <p:spPr>
          <a:xfrm>
            <a:off x="222556" y="548680"/>
            <a:ext cx="4061412" cy="432044"/>
          </a:xfrm>
          <a:prstGeom prst="rect">
            <a:avLst/>
          </a:prstGeom>
          <a:solidFill>
            <a:srgbClr val="FFFFFF">
              <a:alpha val="75000"/>
            </a:srgbClr>
          </a:solidFill>
          <a:ln>
            <a:noFill/>
            <a:prstDash val="solid"/>
          </a:ln>
        </p:spPr>
        <p:txBody>
          <a:bodyPr vert="horz" wrap="square" lIns="91440" tIns="45720" rIns="91440" bIns="45720" anchor="t" anchorCtr="1" compatLnSpc="1"/>
          <a:lstStyle/>
          <a:p>
            <a:pPr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it-IT" sz="2000" b="1" kern="0" dirty="0">
                <a:solidFill>
                  <a:srgbClr val="0000CC"/>
                </a:solidFill>
                <a:latin typeface="+mj-lt"/>
              </a:rPr>
              <a:t>Cronoprogramma</a:t>
            </a:r>
            <a:endParaRPr lang="it-IT" sz="2000" b="1" dirty="0">
              <a:solidFill>
                <a:srgbClr val="0000CC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2768169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563088" y="1322355"/>
            <a:ext cx="7681320" cy="5289447"/>
          </a:xfrm>
        </p:spPr>
        <p:txBody>
          <a:bodyPr anchor="t"/>
          <a:lstStyle/>
          <a:p>
            <a:pPr marL="0" indent="0" algn="just">
              <a:buNone/>
            </a:pPr>
            <a:r>
              <a:rPr lang="it-IT" sz="1600" dirty="0">
                <a:solidFill>
                  <a:schemeClr val="tx1"/>
                </a:solidFill>
                <a:latin typeface="+mn-lt"/>
              </a:rPr>
              <a:t>Grazie all’introduzione dell’utilizzo di tabelle standard di costi unitari è possibile identificare i seguenti </a:t>
            </a:r>
            <a:r>
              <a:rPr lang="it-IT" sz="1600" b="1" dirty="0">
                <a:solidFill>
                  <a:schemeClr val="tx1"/>
                </a:solidFill>
                <a:latin typeface="+mn-lt"/>
              </a:rPr>
              <a:t>vantaggi</a:t>
            </a:r>
            <a:r>
              <a:rPr lang="it-IT" sz="1600" dirty="0">
                <a:solidFill>
                  <a:schemeClr val="tx1"/>
                </a:solidFill>
                <a:latin typeface="+mn-lt"/>
              </a:rPr>
              <a:t> a beneficio di tutte le Amministrazioni coinvolte:</a:t>
            </a:r>
            <a:endParaRPr lang="it-IT" sz="1600" b="1" dirty="0">
              <a:solidFill>
                <a:schemeClr val="tx1"/>
              </a:solidFill>
              <a:latin typeface="+mn-lt"/>
            </a:endParaRPr>
          </a:p>
          <a:p>
            <a:pPr algn="just"/>
            <a:r>
              <a:rPr lang="it-IT" sz="1600" b="1" dirty="0">
                <a:solidFill>
                  <a:schemeClr val="tx1"/>
                </a:solidFill>
                <a:latin typeface="+mn-lt"/>
              </a:rPr>
              <a:t>Riduzione </a:t>
            </a:r>
            <a:r>
              <a:rPr lang="it-IT" sz="1600" dirty="0">
                <a:solidFill>
                  <a:schemeClr val="tx1"/>
                </a:solidFill>
                <a:latin typeface="+mn-lt"/>
              </a:rPr>
              <a:t>degli</a:t>
            </a:r>
            <a:r>
              <a:rPr lang="it-IT" sz="1600" b="1" dirty="0">
                <a:solidFill>
                  <a:schemeClr val="tx1"/>
                </a:solidFill>
                <a:latin typeface="+mn-lt"/>
              </a:rPr>
              <a:t> oneri amministrativi </a:t>
            </a:r>
            <a:r>
              <a:rPr lang="it-IT" sz="1600" dirty="0">
                <a:solidFill>
                  <a:schemeClr val="tx1"/>
                </a:solidFill>
                <a:latin typeface="+mn-lt"/>
              </a:rPr>
              <a:t>a carico degli attuatori delle operazioni finanziate;</a:t>
            </a:r>
          </a:p>
          <a:p>
            <a:pPr lvl="0" algn="just"/>
            <a:r>
              <a:rPr lang="it-IT" sz="1600" b="1" dirty="0">
                <a:solidFill>
                  <a:schemeClr val="tx1"/>
                </a:solidFill>
                <a:latin typeface="+mn-lt"/>
              </a:rPr>
              <a:t>Semplificazione </a:t>
            </a:r>
            <a:r>
              <a:rPr lang="it-IT" sz="1600" dirty="0">
                <a:solidFill>
                  <a:schemeClr val="tx1"/>
                </a:solidFill>
                <a:latin typeface="+mn-lt"/>
              </a:rPr>
              <a:t>della</a:t>
            </a:r>
            <a:r>
              <a:rPr lang="it-IT" sz="1600" b="1" dirty="0">
                <a:solidFill>
                  <a:schemeClr val="tx1"/>
                </a:solidFill>
                <a:latin typeface="+mn-lt"/>
              </a:rPr>
              <a:t> documentazione</a:t>
            </a:r>
            <a:r>
              <a:rPr lang="it-IT" sz="1600" dirty="0">
                <a:solidFill>
                  <a:schemeClr val="tx1"/>
                </a:solidFill>
                <a:latin typeface="+mn-lt"/>
              </a:rPr>
              <a:t> da presentare per la rendicontazione e certificazione delle spese indirette;</a:t>
            </a:r>
          </a:p>
          <a:p>
            <a:pPr lvl="0" algn="just"/>
            <a:r>
              <a:rPr lang="it-IT" sz="1600" dirty="0">
                <a:solidFill>
                  <a:schemeClr val="tx1"/>
                </a:solidFill>
                <a:latin typeface="+mn-lt"/>
              </a:rPr>
              <a:t>Applicazione di un </a:t>
            </a:r>
            <a:r>
              <a:rPr lang="it-IT" sz="1600" b="1" dirty="0">
                <a:solidFill>
                  <a:schemeClr val="tx1"/>
                </a:solidFill>
                <a:latin typeface="+mn-lt"/>
              </a:rPr>
              <a:t>tasso forfettario </a:t>
            </a:r>
            <a:r>
              <a:rPr lang="it-IT" sz="1600" dirty="0">
                <a:solidFill>
                  <a:schemeClr val="tx1"/>
                </a:solidFill>
                <a:latin typeface="+mn-lt"/>
              </a:rPr>
              <a:t>(40% di costi diretti) per il </a:t>
            </a:r>
            <a:r>
              <a:rPr lang="it-IT" sz="1600" b="1" dirty="0">
                <a:solidFill>
                  <a:schemeClr val="tx1"/>
                </a:solidFill>
                <a:latin typeface="+mn-lt"/>
              </a:rPr>
              <a:t>rimborso dei costi indiretti</a:t>
            </a:r>
            <a:r>
              <a:rPr lang="it-IT" sz="1600" dirty="0">
                <a:solidFill>
                  <a:schemeClr val="tx1"/>
                </a:solidFill>
                <a:latin typeface="+mn-lt"/>
              </a:rPr>
              <a:t>;</a:t>
            </a:r>
          </a:p>
          <a:p>
            <a:pPr lvl="0" algn="just"/>
            <a:r>
              <a:rPr lang="it-IT" sz="1600" b="1" dirty="0">
                <a:solidFill>
                  <a:schemeClr val="tx1"/>
                </a:solidFill>
                <a:latin typeface="+mn-lt"/>
              </a:rPr>
              <a:t>Riduzione </a:t>
            </a:r>
            <a:r>
              <a:rPr lang="it-IT" sz="1600" dirty="0">
                <a:solidFill>
                  <a:schemeClr val="tx1"/>
                </a:solidFill>
                <a:latin typeface="+mn-lt"/>
              </a:rPr>
              <a:t>del</a:t>
            </a:r>
            <a:r>
              <a:rPr lang="it-IT" sz="1600" b="1" dirty="0">
                <a:solidFill>
                  <a:schemeClr val="tx1"/>
                </a:solidFill>
                <a:latin typeface="+mn-lt"/>
              </a:rPr>
              <a:t> tempo </a:t>
            </a:r>
            <a:r>
              <a:rPr lang="it-IT" sz="1600" dirty="0">
                <a:solidFill>
                  <a:schemeClr val="tx1"/>
                </a:solidFill>
                <a:latin typeface="+mn-lt"/>
              </a:rPr>
              <a:t>necessario per la rendicontazione delle spese e delle risorse da impegnare nella gestione e verifica dei documenti finanziari;</a:t>
            </a:r>
          </a:p>
          <a:p>
            <a:pPr lvl="0" algn="just"/>
            <a:r>
              <a:rPr lang="it-IT" sz="1600" b="1" dirty="0">
                <a:solidFill>
                  <a:schemeClr val="tx1"/>
                </a:solidFill>
                <a:latin typeface="+mn-lt"/>
              </a:rPr>
              <a:t>Riduzione </a:t>
            </a:r>
            <a:r>
              <a:rPr lang="it-IT" sz="1600" dirty="0">
                <a:solidFill>
                  <a:schemeClr val="tx1"/>
                </a:solidFill>
                <a:latin typeface="+mn-lt"/>
              </a:rPr>
              <a:t>dei</a:t>
            </a:r>
            <a:r>
              <a:rPr lang="it-IT" sz="1600" b="1" dirty="0">
                <a:solidFill>
                  <a:schemeClr val="tx1"/>
                </a:solidFill>
                <a:latin typeface="+mn-lt"/>
              </a:rPr>
              <a:t> rischi </a:t>
            </a:r>
            <a:r>
              <a:rPr lang="it-IT" sz="1600" dirty="0">
                <a:solidFill>
                  <a:schemeClr val="tx1"/>
                </a:solidFill>
                <a:latin typeface="+mn-lt"/>
              </a:rPr>
              <a:t>di irregolarità nelle rendicontazioni e certificazione delle spese e di conseguenza di sospensioni e interruzioni dei programmi operativi.</a:t>
            </a:r>
          </a:p>
          <a:p>
            <a:pPr algn="just"/>
            <a:endParaRPr lang="it-IT" sz="1500" dirty="0"/>
          </a:p>
          <a:p>
            <a:pPr marL="0" indent="0">
              <a:buNone/>
            </a:pPr>
            <a:endParaRPr lang="it-IT" sz="1100" dirty="0"/>
          </a:p>
        </p:txBody>
      </p:sp>
      <p:sp>
        <p:nvSpPr>
          <p:cNvPr id="7" name="Segnaposto numero diapositiva 14"/>
          <p:cNvSpPr txBox="1"/>
          <p:nvPr/>
        </p:nvSpPr>
        <p:spPr>
          <a:xfrm>
            <a:off x="251520" y="6237312"/>
            <a:ext cx="623136" cy="36512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0" compatLnSpc="1"/>
          <a:lstStyle/>
          <a:p>
            <a:pPr algn="ctr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7BB31916-8527-40E7-884D-AAA0CAA6603F}" type="slidenum">
              <a:rPr sz="1400" kern="0">
                <a:solidFill>
                  <a:srgbClr val="000000"/>
                </a:solidFill>
              </a:rPr>
              <a:pPr algn="ctr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8</a:t>
            </a:fld>
            <a:endParaRPr lang="it-IT" sz="1100" b="1" dirty="0">
              <a:solidFill>
                <a:srgbClr val="595959"/>
              </a:solidFill>
            </a:endParaRPr>
          </a:p>
        </p:txBody>
      </p:sp>
      <p:pic>
        <p:nvPicPr>
          <p:cNvPr id="6" name="Immagine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33" t="22088" r="3726" b="20147"/>
          <a:stretch/>
        </p:blipFill>
        <p:spPr>
          <a:xfrm>
            <a:off x="6876256" y="6210150"/>
            <a:ext cx="1726251" cy="401652"/>
          </a:xfrm>
          <a:prstGeom prst="rect">
            <a:avLst/>
          </a:prstGeom>
        </p:spPr>
      </p:pic>
      <p:sp>
        <p:nvSpPr>
          <p:cNvPr id="8" name="Rettangolo 6"/>
          <p:cNvSpPr/>
          <p:nvPr/>
        </p:nvSpPr>
        <p:spPr>
          <a:xfrm>
            <a:off x="222555" y="548680"/>
            <a:ext cx="8379951" cy="432044"/>
          </a:xfrm>
          <a:prstGeom prst="rect">
            <a:avLst/>
          </a:prstGeom>
          <a:solidFill>
            <a:srgbClr val="FFFFFF">
              <a:alpha val="75000"/>
            </a:srgbClr>
          </a:solidFill>
          <a:ln>
            <a:noFill/>
            <a:prstDash val="solid"/>
          </a:ln>
        </p:spPr>
        <p:txBody>
          <a:bodyPr vert="horz" wrap="square" lIns="91440" tIns="45720" rIns="91440" bIns="45720" anchor="t" anchorCtr="1" compatLnSpc="1"/>
          <a:lstStyle/>
          <a:p>
            <a:pPr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it-IT" sz="2000" b="1" kern="0" dirty="0">
                <a:solidFill>
                  <a:srgbClr val="0000CC"/>
                </a:solidFill>
              </a:rPr>
              <a:t>Cosa cambia con l’utilizzo di tabelle standard di costi unitari </a:t>
            </a:r>
          </a:p>
          <a:p>
            <a:pPr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it-IT" sz="2000" b="1" dirty="0">
              <a:solidFill>
                <a:srgbClr val="0000CC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051746590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ttangolo 6"/>
          <p:cNvSpPr/>
          <p:nvPr/>
        </p:nvSpPr>
        <p:spPr>
          <a:xfrm>
            <a:off x="47778" y="116631"/>
            <a:ext cx="616936" cy="432044"/>
          </a:xfrm>
          <a:prstGeom prst="rect">
            <a:avLst/>
          </a:prstGeom>
          <a:solidFill>
            <a:srgbClr val="FFFFFF">
              <a:alpha val="75000"/>
            </a:srgbClr>
          </a:solidFill>
          <a:ln>
            <a:noFill/>
            <a:prstDash val="solid"/>
          </a:ln>
        </p:spPr>
        <p:txBody>
          <a:bodyPr vert="horz" wrap="square" lIns="91440" tIns="45720" rIns="91440" bIns="45720" anchor="ctr" anchorCtr="1" compatLnSpc="1"/>
          <a:lstStyle/>
          <a:p>
            <a:pPr algn="ctr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it-IT">
              <a:solidFill>
                <a:srgbClr val="7F7F7F"/>
              </a:solidFill>
            </a:endParaRPr>
          </a:p>
        </p:txBody>
      </p:sp>
      <p:sp>
        <p:nvSpPr>
          <p:cNvPr id="15" name="Segnaposto numero diapositiva 14"/>
          <p:cNvSpPr txBox="1"/>
          <p:nvPr/>
        </p:nvSpPr>
        <p:spPr>
          <a:xfrm>
            <a:off x="251520" y="6237312"/>
            <a:ext cx="623136" cy="36512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0" compatLnSpc="1"/>
          <a:lstStyle/>
          <a:p>
            <a:pPr algn="ctr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7BB31916-8527-40E7-884D-AAA0CAA6603F}" type="slidenum">
              <a:rPr sz="1400" kern="0">
                <a:solidFill>
                  <a:srgbClr val="000000"/>
                </a:solidFill>
              </a:rPr>
              <a:pPr algn="ctr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9</a:t>
            </a:fld>
            <a:endParaRPr lang="it-IT" sz="1400" b="1" dirty="0">
              <a:solidFill>
                <a:srgbClr val="595959"/>
              </a:solidFill>
            </a:endParaRPr>
          </a:p>
        </p:txBody>
      </p:sp>
      <p:pic>
        <p:nvPicPr>
          <p:cNvPr id="9" name="Immagine 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33" t="22088" r="3726" b="20147"/>
          <a:stretch/>
        </p:blipFill>
        <p:spPr>
          <a:xfrm>
            <a:off x="6876256" y="6210150"/>
            <a:ext cx="1726251" cy="401652"/>
          </a:xfrm>
          <a:prstGeom prst="rect">
            <a:avLst/>
          </a:prstGeom>
        </p:spPr>
      </p:pic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09824" y="1268761"/>
            <a:ext cx="7834584" cy="1368152"/>
          </a:xfrm>
        </p:spPr>
        <p:txBody>
          <a:bodyPr/>
          <a:lstStyle/>
          <a:p>
            <a:pPr marL="0" indent="0" algn="just">
              <a:buNone/>
            </a:pPr>
            <a:r>
              <a:rPr lang="it-IT" sz="1600" dirty="0">
                <a:solidFill>
                  <a:schemeClr val="tx1"/>
                </a:solidFill>
              </a:rPr>
              <a:t>Ciascun Ateneo destinatario dell’intervento ha la responsabilità di caricare i dati di propria competenza sulla piattaforma on line di supporto, con </a:t>
            </a:r>
            <a:r>
              <a:rPr lang="it-IT" sz="1600" b="1" dirty="0">
                <a:solidFill>
                  <a:schemeClr val="tx1"/>
                </a:solidFill>
              </a:rPr>
              <a:t>cadenza semestrale </a:t>
            </a:r>
            <a:r>
              <a:rPr lang="it-IT" sz="1600" dirty="0">
                <a:solidFill>
                  <a:schemeClr val="tx1"/>
                </a:solidFill>
              </a:rPr>
              <a:t>e di validare gli stessi  entro il termine fissato dall’Autorità di Gestione per la presentazione del rendiconto annuale. </a:t>
            </a:r>
          </a:p>
          <a:p>
            <a:pPr marL="0" indent="0" algn="just">
              <a:buNone/>
            </a:pPr>
            <a:r>
              <a:rPr lang="it-IT" sz="1600" dirty="0">
                <a:solidFill>
                  <a:schemeClr val="tx1"/>
                </a:solidFill>
              </a:rPr>
              <a:t>I costi rendicontati sono verificati dall’</a:t>
            </a:r>
            <a:r>
              <a:rPr lang="it-IT" sz="1600" b="1" dirty="0">
                <a:solidFill>
                  <a:schemeClr val="tx1"/>
                </a:solidFill>
              </a:rPr>
              <a:t>Unità di controllo di I livello</a:t>
            </a:r>
            <a:r>
              <a:rPr lang="it-IT" sz="1600" dirty="0">
                <a:solidFill>
                  <a:schemeClr val="tx1"/>
                </a:solidFill>
              </a:rPr>
              <a:t>, istituita presso il MIUR.</a:t>
            </a:r>
            <a:endParaRPr lang="it-IT" sz="2000" b="1" dirty="0">
              <a:solidFill>
                <a:srgbClr val="0000CC"/>
              </a:solidFill>
            </a:endParaRPr>
          </a:p>
          <a:p>
            <a:pPr marL="0" indent="0">
              <a:buNone/>
            </a:pPr>
            <a:r>
              <a:rPr lang="it-IT" sz="2000" b="1" dirty="0">
                <a:solidFill>
                  <a:srgbClr val="0000CC"/>
                </a:solidFill>
              </a:rPr>
              <a:t>	</a:t>
            </a:r>
          </a:p>
          <a:p>
            <a:pPr marL="0" indent="0">
              <a:buNone/>
            </a:pPr>
            <a:r>
              <a:rPr lang="it-IT" sz="2000" b="1" dirty="0">
                <a:solidFill>
                  <a:srgbClr val="0000CC"/>
                </a:solidFill>
              </a:rPr>
              <a:t>	</a:t>
            </a:r>
          </a:p>
          <a:p>
            <a:endParaRPr lang="it-IT" sz="800" dirty="0"/>
          </a:p>
        </p:txBody>
      </p:sp>
      <p:sp>
        <p:nvSpPr>
          <p:cNvPr id="8" name="Rettangolo 6"/>
          <p:cNvSpPr/>
          <p:nvPr/>
        </p:nvSpPr>
        <p:spPr>
          <a:xfrm>
            <a:off x="222556" y="548680"/>
            <a:ext cx="2981292" cy="432044"/>
          </a:xfrm>
          <a:prstGeom prst="rect">
            <a:avLst/>
          </a:prstGeom>
          <a:solidFill>
            <a:srgbClr val="FFFFFF">
              <a:alpha val="75000"/>
            </a:srgbClr>
          </a:solidFill>
          <a:ln>
            <a:noFill/>
            <a:prstDash val="solid"/>
          </a:ln>
        </p:spPr>
        <p:txBody>
          <a:bodyPr vert="horz" wrap="square" lIns="91440" tIns="45720" rIns="91440" bIns="45720" anchor="t" anchorCtr="1" compatLnSpc="1"/>
          <a:lstStyle/>
          <a:p>
            <a:pPr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it-IT" sz="2000" b="1" kern="0" dirty="0">
                <a:solidFill>
                  <a:srgbClr val="0000CC"/>
                </a:solidFill>
                <a:latin typeface="+mj-lt"/>
              </a:rPr>
              <a:t>Controlli</a:t>
            </a:r>
            <a:endParaRPr lang="it-IT" sz="2000" b="1" dirty="0">
              <a:solidFill>
                <a:srgbClr val="0000CC"/>
              </a:solidFill>
              <a:latin typeface="+mj-lt"/>
            </a:endParaRPr>
          </a:p>
        </p:txBody>
      </p:sp>
      <p:sp>
        <p:nvSpPr>
          <p:cNvPr id="10" name="Rettangolo 6"/>
          <p:cNvSpPr/>
          <p:nvPr/>
        </p:nvSpPr>
        <p:spPr>
          <a:xfrm>
            <a:off x="337041" y="3109387"/>
            <a:ext cx="3370864" cy="432044"/>
          </a:xfrm>
          <a:prstGeom prst="rect">
            <a:avLst/>
          </a:prstGeom>
          <a:solidFill>
            <a:srgbClr val="FFFFFF">
              <a:alpha val="75000"/>
            </a:srgbClr>
          </a:solidFill>
          <a:ln>
            <a:noFill/>
            <a:prstDash val="solid"/>
          </a:ln>
        </p:spPr>
        <p:txBody>
          <a:bodyPr vert="horz" wrap="square" lIns="91440" tIns="45720" rIns="91440" bIns="45720" anchor="t" anchorCtr="1" compatLnSpc="1"/>
          <a:lstStyle/>
          <a:p>
            <a:pPr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it-IT" sz="2000" b="1" kern="0" dirty="0">
                <a:solidFill>
                  <a:srgbClr val="0000CC"/>
                </a:solidFill>
                <a:latin typeface="+mj-lt"/>
              </a:rPr>
              <a:t>Problematiche</a:t>
            </a:r>
            <a:endParaRPr lang="it-IT" sz="2000" b="1" dirty="0">
              <a:solidFill>
                <a:srgbClr val="0000CC"/>
              </a:solidFill>
              <a:latin typeface="+mj-lt"/>
            </a:endParaRPr>
          </a:p>
        </p:txBody>
      </p:sp>
      <p:sp>
        <p:nvSpPr>
          <p:cNvPr id="11" name="Segnaposto contenuto 2"/>
          <p:cNvSpPr txBox="1">
            <a:spLocks/>
          </p:cNvSpPr>
          <p:nvPr/>
        </p:nvSpPr>
        <p:spPr>
          <a:xfrm>
            <a:off x="427520" y="3663121"/>
            <a:ext cx="8229600" cy="737993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/>
          <a:lstStyle>
            <a:lvl1pPr marL="342900" marR="0" lvl="0" indent="-342900" algn="l" defTabSz="914400" rtl="0" fontAlgn="auto" hangingPunct="1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ct val="100000"/>
              <a:buFont typeface="Arial" pitchFamily="34"/>
              <a:buChar char="•"/>
              <a:tabLst/>
              <a:defRPr lang="it-IT" sz="3200" b="0" i="0" u="none" strike="noStrike" kern="1200" cap="none" spc="0" baseline="0">
                <a:solidFill>
                  <a:srgbClr val="000000"/>
                </a:solidFill>
                <a:uFillTx/>
                <a:latin typeface="Calibri"/>
                <a:ea typeface=""/>
                <a:cs typeface=""/>
              </a:defRPr>
            </a:lvl1pPr>
            <a:lvl2pPr marL="742950" marR="0" lvl="1" indent="-285750" algn="l" defTabSz="914400" rtl="0" fontAlgn="auto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SzPct val="100000"/>
              <a:buFont typeface="Arial" pitchFamily="34"/>
              <a:buChar char="–"/>
              <a:tabLst/>
              <a:defRPr lang="it-IT" sz="2800" b="0" i="0" u="none" strike="noStrike" kern="1200" cap="none" spc="0" baseline="0">
                <a:solidFill>
                  <a:srgbClr val="000000"/>
                </a:solidFill>
                <a:uFillTx/>
                <a:latin typeface="Calibri"/>
                <a:ea typeface=""/>
                <a:cs typeface=""/>
              </a:defRPr>
            </a:lvl2pPr>
            <a:lvl3pPr marL="1143000" marR="0" lvl="2" indent="-228600" algn="l" defTabSz="914400" rtl="0" fontAlgn="auto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ct val="100000"/>
              <a:buFont typeface="Arial" pitchFamily="34"/>
              <a:buChar char="•"/>
              <a:tabLst/>
              <a:defRPr lang="it-IT" sz="2400" b="0" i="0" u="none" strike="noStrike" kern="1200" cap="none" spc="0" baseline="0">
                <a:solidFill>
                  <a:srgbClr val="000000"/>
                </a:solidFill>
                <a:uFillTx/>
                <a:latin typeface="Calibri"/>
                <a:ea typeface=""/>
                <a:cs typeface=""/>
              </a:defRPr>
            </a:lvl3pPr>
            <a:lvl4pPr marL="1600200" marR="0" lvl="3" indent="-228600" algn="l" defTabSz="914400" rtl="0" fontAlgn="auto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ct val="100000"/>
              <a:buFont typeface="Arial" pitchFamily="34"/>
              <a:buChar char="–"/>
              <a:tabLst/>
              <a:defRPr lang="it-IT" sz="2000" b="0" i="0" u="none" strike="noStrike" kern="1200" cap="none" spc="0" baseline="0">
                <a:solidFill>
                  <a:srgbClr val="000000"/>
                </a:solidFill>
                <a:uFillTx/>
                <a:latin typeface="Calibri"/>
                <a:ea typeface=""/>
                <a:cs typeface=""/>
              </a:defRPr>
            </a:lvl4pPr>
            <a:lvl5pPr marL="2057400" marR="0" lvl="4" indent="-228600" algn="l" defTabSz="914400" rtl="0" fontAlgn="auto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ct val="100000"/>
              <a:buFont typeface="Arial" pitchFamily="34"/>
              <a:buChar char="»"/>
              <a:tabLst/>
              <a:defRPr lang="it-IT" sz="2000" b="0" i="0" u="none" strike="noStrike" kern="1200" cap="none" spc="0" baseline="0">
                <a:solidFill>
                  <a:srgbClr val="000000"/>
                </a:solidFill>
                <a:uFillTx/>
                <a:latin typeface="Calibri"/>
                <a:ea typeface=""/>
                <a:cs typeface=""/>
              </a:defRPr>
            </a:lvl5pPr>
          </a:lstStyle>
          <a:p>
            <a:pPr marL="0" indent="0" algn="just">
              <a:buNone/>
            </a:pPr>
            <a:r>
              <a:rPr lang="it-IT" sz="1600" dirty="0"/>
              <a:t>Non si intravedono, nell’operazione, possibili profili di criticità o rischi.</a:t>
            </a:r>
          </a:p>
        </p:txBody>
      </p:sp>
    </p:spTree>
    <p:extLst>
      <p:ext uri="{BB962C8B-B14F-4D97-AF65-F5344CB8AC3E}">
        <p14:creationId xmlns:p14="http://schemas.microsoft.com/office/powerpoint/2010/main" val="3426923681"/>
      </p:ext>
    </p:extLst>
  </p:cSld>
  <p:clrMapOvr>
    <a:masterClrMapping/>
  </p:clrMapOvr>
  <p:transition/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2823</TotalTime>
  <Words>1014</Words>
  <Application>Microsoft Office PowerPoint</Application>
  <PresentationFormat>Presentazione su schermo (4:3)</PresentationFormat>
  <Paragraphs>107</Paragraphs>
  <Slides>9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2</vt:i4>
      </vt:variant>
      <vt:variant>
        <vt:lpstr>Tema</vt:lpstr>
      </vt:variant>
      <vt:variant>
        <vt:i4>3</vt:i4>
      </vt:variant>
      <vt:variant>
        <vt:lpstr>Titoli diapositive</vt:lpstr>
      </vt:variant>
      <vt:variant>
        <vt:i4>9</vt:i4>
      </vt:variant>
    </vt:vector>
  </HeadingPairs>
  <TitlesOfParts>
    <vt:vector size="14" baseType="lpstr">
      <vt:lpstr>Arial</vt:lpstr>
      <vt:lpstr>Calibri</vt:lpstr>
      <vt:lpstr>Tema di Office</vt:lpstr>
      <vt:lpstr>1_Tema di Office</vt:lpstr>
      <vt:lpstr>2_Tema di Office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MIUR</dc:creator>
  <cp:lastModifiedBy>Giuseppina Rizzo</cp:lastModifiedBy>
  <cp:revision>340</cp:revision>
  <cp:lastPrinted>2016-12-12T13:45:02Z</cp:lastPrinted>
  <dcterms:created xsi:type="dcterms:W3CDTF">2016-05-11T08:55:12Z</dcterms:created>
  <dcterms:modified xsi:type="dcterms:W3CDTF">2019-11-28T13:08:10Z</dcterms:modified>
</cp:coreProperties>
</file>