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2" r:id="rId1"/>
  </p:sldMasterIdLst>
  <p:notesMasterIdLst>
    <p:notesMasterId r:id="rId23"/>
  </p:notesMasterIdLst>
  <p:handoutMasterIdLst>
    <p:handoutMasterId r:id="rId24"/>
  </p:handoutMasterIdLst>
  <p:sldIdLst>
    <p:sldId id="257" r:id="rId2"/>
    <p:sldId id="315" r:id="rId3"/>
    <p:sldId id="313" r:id="rId4"/>
    <p:sldId id="298" r:id="rId5"/>
    <p:sldId id="296" r:id="rId6"/>
    <p:sldId id="297" r:id="rId7"/>
    <p:sldId id="299" r:id="rId8"/>
    <p:sldId id="300" r:id="rId9"/>
    <p:sldId id="301" r:id="rId10"/>
    <p:sldId id="302" r:id="rId11"/>
    <p:sldId id="303" r:id="rId12"/>
    <p:sldId id="304" r:id="rId13"/>
    <p:sldId id="306" r:id="rId14"/>
    <p:sldId id="307" r:id="rId15"/>
    <p:sldId id="282" r:id="rId16"/>
    <p:sldId id="308" r:id="rId17"/>
    <p:sldId id="309" r:id="rId18"/>
    <p:sldId id="311" r:id="rId19"/>
    <p:sldId id="310" r:id="rId20"/>
    <p:sldId id="312" r:id="rId21"/>
    <p:sldId id="267" r:id="rId22"/>
  </p:sldIdLst>
  <p:sldSz cx="12192000" cy="6858000"/>
  <p:notesSz cx="6765925" cy="98679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zione predefinita" id="{329C7BF0-A16A-4368-BC1F-45C06C9D0695}">
          <p14:sldIdLst>
            <p14:sldId id="257"/>
            <p14:sldId id="315"/>
            <p14:sldId id="313"/>
            <p14:sldId id="298"/>
            <p14:sldId id="296"/>
            <p14:sldId id="297"/>
            <p14:sldId id="299"/>
            <p14:sldId id="300"/>
            <p14:sldId id="301"/>
            <p14:sldId id="302"/>
            <p14:sldId id="303"/>
            <p14:sldId id="304"/>
            <p14:sldId id="306"/>
            <p14:sldId id="307"/>
            <p14:sldId id="282"/>
            <p14:sldId id="308"/>
            <p14:sldId id="309"/>
            <p14:sldId id="311"/>
            <p14:sldId id="310"/>
            <p14:sldId id="312"/>
            <p14:sldId id="26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Oddi Claudio" initials="OC" lastIdx="1" clrIdx="0">
    <p:extLst>
      <p:ext uri="{19B8F6BF-5375-455C-9EA6-DF929625EA0E}">
        <p15:presenceInfo xmlns:p15="http://schemas.microsoft.com/office/powerpoint/2012/main" userId="S-1-5-21-823518204-725345543-682003330-25516" providerId="AD"/>
      </p:ext>
    </p:extLst>
  </p:cmAuthor>
  <p:cmAuthor id="2" name="DG PASLF - DIV II" initials="DG PASLF" lastIdx="1" clrIdx="1">
    <p:extLst>
      <p:ext uri="{19B8F6BF-5375-455C-9EA6-DF929625EA0E}">
        <p15:presenceInfo xmlns:p15="http://schemas.microsoft.com/office/powerpoint/2012/main" userId="DG PASLF - DIV I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206A"/>
    <a:srgbClr val="C0D9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25E5076-3810-47DD-B79F-674D7AD40C01}" styleName="Stile scuro 1 - Color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Stile scuro 1 - Colore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84E427A-3D55-4303-BF80-6455036E1DE7}" styleName="Stile con tema 1 - Colore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Stile con tema 1 - Color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essuno stile, nessuna grigli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E3FDE45-AF77-4B5C-9715-49D594BDF05E}" styleName="Stile chiaro 1 - Colore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Stile chiaro 2 - Color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Stile chiaro 2 - Colore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Stile chiaro 3 - Colore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Stile medio 1 - Color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Stile medio 3 - Colore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Stile medio 4 - Color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DA37D80-6434-44D0-A028-1B22A696006F}" styleName="Stile chiaro 3 - Colore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295" autoAdjust="0"/>
    <p:restoredTop sz="86421" autoAdjust="0"/>
  </p:normalViewPr>
  <p:slideViewPr>
    <p:cSldViewPr snapToGrid="0">
      <p:cViewPr varScale="1">
        <p:scale>
          <a:sx n="95" d="100"/>
          <a:sy n="95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2" d="100"/>
          <a:sy n="82" d="100"/>
        </p:scale>
        <p:origin x="397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2638" cy="493948"/>
          </a:xfrm>
          <a:prstGeom prst="rect">
            <a:avLst/>
          </a:prstGeom>
        </p:spPr>
        <p:txBody>
          <a:bodyPr vert="horz" lIns="90937" tIns="45469" rIns="90937" bIns="45469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31707" y="0"/>
            <a:ext cx="2932638" cy="493948"/>
          </a:xfrm>
          <a:prstGeom prst="rect">
            <a:avLst/>
          </a:prstGeom>
        </p:spPr>
        <p:txBody>
          <a:bodyPr vert="horz" lIns="90937" tIns="45469" rIns="90937" bIns="45469" rtlCol="0"/>
          <a:lstStyle>
            <a:lvl1pPr algn="r">
              <a:defRPr sz="1200"/>
            </a:lvl1pPr>
          </a:lstStyle>
          <a:p>
            <a:fld id="{DCB91E91-9897-41A2-960E-474E272A956E}" type="datetimeFigureOut">
              <a:rPr lang="it-IT" smtClean="0"/>
              <a:t>28/11/2019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9372375"/>
            <a:ext cx="2932638" cy="493947"/>
          </a:xfrm>
          <a:prstGeom prst="rect">
            <a:avLst/>
          </a:prstGeom>
        </p:spPr>
        <p:txBody>
          <a:bodyPr vert="horz" lIns="90937" tIns="45469" rIns="90937" bIns="45469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31707" y="9372375"/>
            <a:ext cx="2932638" cy="493947"/>
          </a:xfrm>
          <a:prstGeom prst="rect">
            <a:avLst/>
          </a:prstGeom>
        </p:spPr>
        <p:txBody>
          <a:bodyPr vert="horz" lIns="90937" tIns="45469" rIns="90937" bIns="45469" rtlCol="0" anchor="b"/>
          <a:lstStyle>
            <a:lvl1pPr algn="r">
              <a:defRPr sz="1200"/>
            </a:lvl1pPr>
          </a:lstStyle>
          <a:p>
            <a:fld id="{1541444E-71C7-4CD2-B72F-7D23D4B7F63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907867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2638" cy="493948"/>
          </a:xfrm>
          <a:prstGeom prst="rect">
            <a:avLst/>
          </a:prstGeom>
        </p:spPr>
        <p:txBody>
          <a:bodyPr vert="horz" lIns="90937" tIns="45469" rIns="90937" bIns="45469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31707" y="0"/>
            <a:ext cx="2932638" cy="493948"/>
          </a:xfrm>
          <a:prstGeom prst="rect">
            <a:avLst/>
          </a:prstGeom>
        </p:spPr>
        <p:txBody>
          <a:bodyPr vert="horz" lIns="90937" tIns="45469" rIns="90937" bIns="45469" rtlCol="0"/>
          <a:lstStyle>
            <a:lvl1pPr algn="r">
              <a:defRPr sz="1200"/>
            </a:lvl1pPr>
          </a:lstStyle>
          <a:p>
            <a:fld id="{65F356A6-4B4E-47A6-9C03-481892A7D9C6}" type="datetimeFigureOut">
              <a:rPr lang="it-IT" smtClean="0"/>
              <a:t>28/11/2019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33488"/>
            <a:ext cx="5921375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937" tIns="45469" rIns="90937" bIns="45469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76277" y="4748523"/>
            <a:ext cx="5413372" cy="3885298"/>
          </a:xfrm>
          <a:prstGeom prst="rect">
            <a:avLst/>
          </a:prstGeom>
        </p:spPr>
        <p:txBody>
          <a:bodyPr vert="horz" lIns="90937" tIns="45469" rIns="90937" bIns="45469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373952"/>
            <a:ext cx="2932638" cy="493948"/>
          </a:xfrm>
          <a:prstGeom prst="rect">
            <a:avLst/>
          </a:prstGeom>
        </p:spPr>
        <p:txBody>
          <a:bodyPr vert="horz" lIns="90937" tIns="45469" rIns="90937" bIns="45469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31707" y="9373952"/>
            <a:ext cx="2932638" cy="493948"/>
          </a:xfrm>
          <a:prstGeom prst="rect">
            <a:avLst/>
          </a:prstGeom>
        </p:spPr>
        <p:txBody>
          <a:bodyPr vert="horz" lIns="90937" tIns="45469" rIns="90937" bIns="45469" rtlCol="0" anchor="b"/>
          <a:lstStyle>
            <a:lvl1pPr algn="r">
              <a:defRPr sz="1200"/>
            </a:lvl1pPr>
          </a:lstStyle>
          <a:p>
            <a:fld id="{EBF77864-259C-4933-AEA3-7585DB3310C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572436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F77864-259C-4933-AEA3-7585DB3310C0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022388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F77864-259C-4933-AEA3-7585DB3310C0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68897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F77864-259C-4933-AEA3-7585DB3310C0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287193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F77864-259C-4933-AEA3-7585DB3310C0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571570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F77864-259C-4933-AEA3-7585DB3310C0}" type="slidenum">
              <a:rPr lang="it-IT" smtClean="0"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094210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F77864-259C-4933-AEA3-7585DB3310C0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078561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F77864-259C-4933-AEA3-7585DB3310C0}" type="slidenum">
              <a:rPr lang="it-IT" smtClean="0"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193120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F77864-259C-4933-AEA3-7585DB3310C0}" type="slidenum">
              <a:rPr lang="it-IT" smtClean="0"/>
              <a:t>16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611700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F77864-259C-4933-AEA3-7585DB3310C0}" type="slidenum">
              <a:rPr lang="it-IT" smtClean="0"/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521892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F77864-259C-4933-AEA3-7585DB3310C0}" type="slidenum">
              <a:rPr lang="it-IT" smtClean="0"/>
              <a:t>18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894380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F77864-259C-4933-AEA3-7585DB3310C0}" type="slidenum">
              <a:rPr lang="it-IT" smtClean="0"/>
              <a:t>19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829270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F77864-259C-4933-AEA3-7585DB3310C0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8442788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F77864-259C-4933-AEA3-7585DB3310C0}" type="slidenum">
              <a:rPr lang="it-IT" smtClean="0"/>
              <a:t>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1387002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F77864-259C-4933-AEA3-7585DB3310C0}" type="slidenum">
              <a:rPr lang="it-IT" smtClean="0"/>
              <a:t>21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355831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F77864-259C-4933-AEA3-7585DB3310C0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192714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F77864-259C-4933-AEA3-7585DB3310C0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420049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F77864-259C-4933-AEA3-7585DB3310C0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917500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F77864-259C-4933-AEA3-7585DB3310C0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138754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F77864-259C-4933-AEA3-7585DB3310C0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947028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F77864-259C-4933-AEA3-7585DB3310C0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027418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F77864-259C-4933-AEA3-7585DB3310C0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834380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11/28/2019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‹N›</a:t>
            </a:fld>
            <a:endParaRPr lang="en-US" dirty="0"/>
          </a:p>
        </p:txBody>
      </p:sp>
      <p:pic>
        <p:nvPicPr>
          <p:cNvPr id="22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9608" y="-19370"/>
            <a:ext cx="1042988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5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336" y="122502"/>
            <a:ext cx="2736850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" name="Immagine 32"/>
          <p:cNvPicPr/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6859" y="64559"/>
            <a:ext cx="2159635" cy="75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4315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olo e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/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11/28/2019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D57F1E4F-1CFF-5643-939E-217C01CDF565}" type="slidenum">
              <a:rPr lang="en-US" smtClean="0">
                <a:solidFill>
                  <a:srgbClr val="5FCBEF"/>
                </a:solidFill>
              </a:rPr>
              <a:pPr defTabSz="457200"/>
              <a:t>‹N›</a:t>
            </a:fld>
            <a:endParaRPr lang="en-US" dirty="0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0356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zio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/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11/28/2019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D57F1E4F-1CFF-5643-939E-217C01CDF565}" type="slidenum">
              <a:rPr lang="en-US" smtClean="0">
                <a:solidFill>
                  <a:srgbClr val="5FCBEF"/>
                </a:solidFill>
              </a:rPr>
              <a:pPr defTabSz="457200"/>
              <a:t>‹N›</a:t>
            </a:fld>
            <a:endParaRPr lang="en-US" dirty="0">
              <a:solidFill>
                <a:srgbClr val="5FCBEF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443588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/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11/28/2019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D57F1E4F-1CFF-5643-939E-217C01CDF565}" type="slidenum">
              <a:rPr lang="en-US" smtClean="0">
                <a:solidFill>
                  <a:srgbClr val="5FCBEF"/>
                </a:solidFill>
              </a:rPr>
              <a:pPr defTabSz="457200"/>
              <a:t>‹N›</a:t>
            </a:fld>
            <a:endParaRPr lang="en-US" dirty="0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84729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 ci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/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11/28/2019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D57F1E4F-1CFF-5643-939E-217C01CDF565}" type="slidenum">
              <a:rPr lang="en-US" smtClean="0">
                <a:solidFill>
                  <a:srgbClr val="5FCBEF"/>
                </a:solidFill>
              </a:rPr>
              <a:pPr defTabSz="457200"/>
              <a:t>‹N›</a:t>
            </a:fld>
            <a:endParaRPr lang="en-US" dirty="0">
              <a:solidFill>
                <a:srgbClr val="5FCBEF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251784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/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11/28/2019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D57F1E4F-1CFF-5643-939E-217C01CDF565}" type="slidenum">
              <a:rPr lang="en-US" smtClean="0">
                <a:solidFill>
                  <a:srgbClr val="5FCBEF"/>
                </a:solidFill>
              </a:rPr>
              <a:pPr defTabSz="457200"/>
              <a:t>‹N›</a:t>
            </a:fld>
            <a:endParaRPr lang="en-US" dirty="0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8506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/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11/28/2019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D57F1E4F-1CFF-5643-939E-217C01CDF565}" type="slidenum">
              <a:rPr lang="en-US" smtClean="0">
                <a:solidFill>
                  <a:srgbClr val="5FCBEF"/>
                </a:solidFill>
              </a:rPr>
              <a:pPr defTabSz="457200"/>
              <a:t>‹N›</a:t>
            </a:fld>
            <a:endParaRPr lang="en-US" dirty="0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17713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/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11/28/2019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D57F1E4F-1CFF-5643-939E-217C01CDF565}" type="slidenum">
              <a:rPr lang="en-US" smtClean="0">
                <a:solidFill>
                  <a:srgbClr val="5FCBEF"/>
                </a:solidFill>
              </a:rPr>
              <a:pPr defTabSz="457200"/>
              <a:t>‹N›</a:t>
            </a:fld>
            <a:endParaRPr lang="en-US" dirty="0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53772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/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11/28/2019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D57F1E4F-1CFF-5643-939E-217C01CDF565}" type="slidenum">
              <a:rPr lang="en-US" smtClean="0">
                <a:solidFill>
                  <a:srgbClr val="5FCBEF"/>
                </a:solidFill>
              </a:rPr>
              <a:pPr defTabSz="457200"/>
              <a:t>‹N›</a:t>
            </a:fld>
            <a:endParaRPr lang="en-US" dirty="0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81582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11/28/2019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‹N›</a:t>
            </a:fld>
            <a:endParaRPr lang="en-US" dirty="0"/>
          </a:p>
        </p:txBody>
      </p:sp>
      <p:sp>
        <p:nvSpPr>
          <p:cNvPr id="7" name="Slide Number Placeholder 8"/>
          <p:cNvSpPr txBox="1">
            <a:spLocks/>
          </p:cNvSpPr>
          <p:nvPr userDrawn="1"/>
        </p:nvSpPr>
        <p:spPr>
          <a:xfrm>
            <a:off x="8387466" y="6492875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pPr algn="r" defTabSz="457200">
              <a:defRPr/>
            </a:pPr>
            <a:fld id="{D57F1E4F-1CFF-5643-939E-217C01CDF565}" type="slidenum">
              <a:rPr lang="en-US" smtClean="0">
                <a:solidFill>
                  <a:srgbClr val="2C3C43"/>
                </a:solidFill>
              </a:rPr>
              <a:pPr algn="r" defTabSz="457200">
                <a:defRPr/>
              </a:pPr>
              <a:t>‹N›</a:t>
            </a:fld>
            <a:endParaRPr lang="en-US" dirty="0">
              <a:solidFill>
                <a:srgbClr val="2C3C4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63780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11/28/2019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5FCBEF"/>
                </a:solidFill>
              </a:rPr>
              <a:pPr/>
              <a:t>‹N›</a:t>
            </a:fld>
            <a:endParaRPr lang="en-US" dirty="0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94513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/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11/28/2019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D57F1E4F-1CFF-5643-939E-217C01CDF565}" type="slidenum">
              <a:rPr lang="en-US" smtClean="0">
                <a:solidFill>
                  <a:srgbClr val="5FCBEF"/>
                </a:solidFill>
              </a:rPr>
              <a:pPr defTabSz="457200"/>
              <a:t>‹N›</a:t>
            </a:fld>
            <a:endParaRPr lang="en-US" dirty="0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13792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/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11/28/2019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D57F1E4F-1CFF-5643-939E-217C01CDF565}" type="slidenum">
              <a:rPr lang="en-US" smtClean="0">
                <a:solidFill>
                  <a:srgbClr val="5FCBEF"/>
                </a:solidFill>
              </a:rPr>
              <a:pPr defTabSz="457200"/>
              <a:t>‹N›</a:t>
            </a:fld>
            <a:endParaRPr lang="en-US" dirty="0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57561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/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11/28/2019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D57F1E4F-1CFF-5643-939E-217C01CDF565}" type="slidenum">
              <a:rPr lang="en-US" smtClean="0">
                <a:solidFill>
                  <a:srgbClr val="5FCBEF"/>
                </a:solidFill>
              </a:rPr>
              <a:pPr defTabSz="457200"/>
              <a:t>‹N›</a:t>
            </a:fld>
            <a:endParaRPr lang="en-US" dirty="0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87811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11/28/2019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5FCBEF"/>
                </a:solidFill>
              </a:rPr>
              <a:pPr/>
              <a:t>‹N›</a:t>
            </a:fld>
            <a:endParaRPr lang="en-US" dirty="0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14413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/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11/28/2019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D57F1E4F-1CFF-5643-939E-217C01CDF565}" type="slidenum">
              <a:rPr lang="en-US" smtClean="0">
                <a:solidFill>
                  <a:srgbClr val="5FCBEF"/>
                </a:solidFill>
              </a:rPr>
              <a:pPr defTabSz="457200"/>
              <a:t>‹N›</a:t>
            </a:fld>
            <a:endParaRPr lang="en-US" dirty="0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42761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 smtClean="0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00"/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11/28/2019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00"/>
            <a:fld id="{D57F1E4F-1CFF-5643-939E-217C01CDF565}" type="slidenum">
              <a:rPr lang="en-US" smtClean="0">
                <a:solidFill>
                  <a:srgbClr val="5FCBEF"/>
                </a:solidFill>
              </a:rPr>
              <a:pPr defTabSz="457200"/>
              <a:t>‹N›</a:t>
            </a:fld>
            <a:endParaRPr lang="en-US" dirty="0">
              <a:solidFill>
                <a:srgbClr val="5FCB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03068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jp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it-IT" dirty="0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11/28/2019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 defTabSz="457200"/>
            <a:fld id="{D57F1E4F-1CFF-5643-939E-217C01CDF565}" type="slidenum">
              <a:rPr lang="en-US" smtClean="0">
                <a:solidFill>
                  <a:srgbClr val="5FCBEF"/>
                </a:solidFill>
              </a:rPr>
              <a:pPr defTabSz="457200"/>
              <a:t>‹N›</a:t>
            </a:fld>
            <a:endParaRPr lang="en-US" dirty="0">
              <a:solidFill>
                <a:srgbClr val="5FCBEF"/>
              </a:solidFill>
            </a:endParaRPr>
          </a:p>
        </p:txBody>
      </p:sp>
      <p:pic>
        <p:nvPicPr>
          <p:cNvPr id="31" name="Picture 3"/>
          <p:cNvPicPr>
            <a:picLocks noChangeAspect="1" noChangeArrowheads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9608" y="-18636"/>
            <a:ext cx="1042988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5"/>
          <p:cNvPicPr>
            <a:picLocks noChangeAspect="1" noChangeArrowheads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336" y="122502"/>
            <a:ext cx="2736850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" name="Immagine 31"/>
          <p:cNvPicPr/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6859" y="64559"/>
            <a:ext cx="2159635" cy="75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711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3" r:id="rId1"/>
    <p:sldLayoutId id="2147483824" r:id="rId2"/>
    <p:sldLayoutId id="2147483825" r:id="rId3"/>
    <p:sldLayoutId id="2147483826" r:id="rId4"/>
    <p:sldLayoutId id="2147483827" r:id="rId5"/>
    <p:sldLayoutId id="2147483828" r:id="rId6"/>
    <p:sldLayoutId id="2147483829" r:id="rId7"/>
    <p:sldLayoutId id="2147483830" r:id="rId8"/>
    <p:sldLayoutId id="2147483831" r:id="rId9"/>
    <p:sldLayoutId id="2147483832" r:id="rId10"/>
    <p:sldLayoutId id="2147483833" r:id="rId11"/>
    <p:sldLayoutId id="2147483834" r:id="rId12"/>
    <p:sldLayoutId id="2147483835" r:id="rId13"/>
    <p:sldLayoutId id="2147483836" r:id="rId14"/>
    <p:sldLayoutId id="2147483837" r:id="rId15"/>
    <p:sldLayoutId id="2147483838" r:id="rId16"/>
    <p:sldLayoutId id="2147483821" r:id="rId17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mailto:MDAngelo@lavoro.gov.it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Claudio.oddi@anpal.gov.it" TargetMode="External"/><Relationship Id="rId5" Type="http://schemas.openxmlformats.org/officeDocument/2006/relationships/hyperlink" Target="mailto:Francesco.pistillo@anpal.gov.it" TargetMode="External"/><Relationship Id="rId4" Type="http://schemas.openxmlformats.org/officeDocument/2006/relationships/hyperlink" Target="mailto:Divisione3@anpal.gov.it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ctrTitle"/>
          </p:nvPr>
        </p:nvSpPr>
        <p:spPr>
          <a:xfrm>
            <a:off x="980739" y="2329926"/>
            <a:ext cx="8022584" cy="2261742"/>
          </a:xfrm>
        </p:spPr>
        <p:txBody>
          <a:bodyPr anchor="ctr">
            <a:normAutofit/>
          </a:bodyPr>
          <a:lstStyle/>
          <a:p>
            <a:pPr algn="l"/>
            <a:r>
              <a:rPr lang="it-IT" sz="3600" b="1" dirty="0" smtClean="0">
                <a:solidFill>
                  <a:srgbClr val="16206A"/>
                </a:solidFill>
                <a:latin typeface="+mn-lt"/>
                <a:ea typeface="+mn-ea"/>
                <a:cs typeface="+mn-cs"/>
              </a:rPr>
              <a:t>La definizione delle UCS per il PON Iniziativa Occupazione Giovani</a:t>
            </a:r>
            <a:endParaRPr lang="it-IT" sz="3600" b="1" dirty="0">
              <a:solidFill>
                <a:srgbClr val="16206A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Sottotitolo 1"/>
          <p:cNvSpPr>
            <a:spLocks noGrp="1"/>
          </p:cNvSpPr>
          <p:nvPr>
            <p:ph type="subTitle" idx="1"/>
          </p:nvPr>
        </p:nvSpPr>
        <p:spPr>
          <a:xfrm>
            <a:off x="1494588" y="5102340"/>
            <a:ext cx="7766936" cy="1096899"/>
          </a:xfrm>
        </p:spPr>
        <p:txBody>
          <a:bodyPr>
            <a:normAutofit/>
          </a:bodyPr>
          <a:lstStyle/>
          <a:p>
            <a:r>
              <a:rPr lang="it-IT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  <a:t/>
            </a:r>
            <a:br>
              <a:rPr lang="it-IT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Times New Roman" panose="02020603050405020304" pitchFamily="18" charset="0"/>
              </a:rPr>
            </a:br>
            <a:r>
              <a:rPr lang="it-IT" sz="2000" b="1" i="1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Bologna 28 febbraio 2017</a:t>
            </a:r>
            <a:endParaRPr lang="it-IT" sz="2000" b="1" i="1" dirty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43902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77334" y="1147989"/>
            <a:ext cx="8596668" cy="937189"/>
          </a:xfrm>
        </p:spPr>
        <p:txBody>
          <a:bodyPr>
            <a:normAutofit/>
          </a:bodyPr>
          <a:lstStyle/>
          <a:p>
            <a:r>
              <a:rPr lang="it-IT" sz="2500" b="1" spc="-80" dirty="0" smtClean="0">
                <a:solidFill>
                  <a:srgbClr val="16206A"/>
                </a:solidFill>
              </a:rPr>
              <a:t>8. Costi </a:t>
            </a:r>
            <a:r>
              <a:rPr lang="it-IT" sz="2500" b="1" spc="-80" dirty="0">
                <a:solidFill>
                  <a:srgbClr val="16206A"/>
                </a:solidFill>
              </a:rPr>
              <a:t>per t</a:t>
            </a:r>
            <a:r>
              <a:rPr lang="en-GB" sz="2500" b="1" spc="-80" dirty="0" err="1">
                <a:solidFill>
                  <a:srgbClr val="16206A"/>
                </a:solidFill>
              </a:rPr>
              <a:t>ipologie</a:t>
            </a:r>
            <a:r>
              <a:rPr lang="en-GB" sz="2500" b="1" spc="-80" dirty="0">
                <a:solidFill>
                  <a:srgbClr val="16206A"/>
                </a:solidFill>
              </a:rPr>
              <a:t> di </a:t>
            </a:r>
            <a:r>
              <a:rPr lang="en-GB" sz="2500" b="1" spc="-80" dirty="0" err="1">
                <a:solidFill>
                  <a:srgbClr val="16206A"/>
                </a:solidFill>
              </a:rPr>
              <a:t>operazioni</a:t>
            </a:r>
            <a:endParaRPr lang="it-IT" sz="2500" b="1" spc="-80" dirty="0">
              <a:solidFill>
                <a:srgbClr val="16206A"/>
              </a:solidFill>
            </a:endParaRPr>
          </a:p>
        </p:txBody>
      </p:sp>
      <p:graphicFrame>
        <p:nvGraphicFramePr>
          <p:cNvPr id="6" name="Segnaposto contenuto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44572847"/>
              </p:ext>
            </p:extLst>
          </p:nvPr>
        </p:nvGraphicFramePr>
        <p:xfrm>
          <a:off x="583474" y="1650356"/>
          <a:ext cx="8574100" cy="4553797"/>
        </p:xfrm>
        <a:graphic>
          <a:graphicData uri="http://schemas.openxmlformats.org/drawingml/2006/table">
            <a:tbl>
              <a:tblPr firstRow="1" bandCol="1">
                <a:tableStyleId>{5C22544A-7EE6-4342-B048-85BDC9FD1C3A}</a:tableStyleId>
              </a:tblPr>
              <a:tblGrid>
                <a:gridCol w="2193247"/>
                <a:gridCol w="1356788"/>
                <a:gridCol w="1886324"/>
                <a:gridCol w="3137741"/>
              </a:tblGrid>
              <a:tr h="30828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u="none" strike="noStrike" dirty="0" smtClean="0">
                          <a:effectLst/>
                        </a:rPr>
                        <a:t>Operazioni</a:t>
                      </a:r>
                      <a:endParaRPr lang="it-IT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62" marR="8862" marT="886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1" u="none" strike="noStrike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Focus su</a:t>
                      </a:r>
                      <a:endParaRPr lang="it-IT" sz="12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862" marR="8862" marT="886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Tipo</a:t>
                      </a:r>
                      <a:r>
                        <a:rPr lang="it-IT" sz="1200" u="none" strike="noStrike" baseline="0" dirty="0" smtClean="0">
                          <a:solidFill>
                            <a:schemeClr val="bg1"/>
                          </a:solidFill>
                          <a:effectLst/>
                        </a:rPr>
                        <a:t> di costo</a:t>
                      </a:r>
                      <a:endParaRPr lang="it-IT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62" marR="8862" marT="886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u="none" strike="noStrike" dirty="0" smtClean="0">
                          <a:effectLst/>
                        </a:rPr>
                        <a:t>UCS / Costo</a:t>
                      </a:r>
                      <a:r>
                        <a:rPr lang="it-IT" sz="1200" u="none" strike="noStrike" baseline="0" dirty="0" smtClean="0">
                          <a:effectLst/>
                        </a:rPr>
                        <a:t> Forfettario</a:t>
                      </a:r>
                      <a:endParaRPr lang="it-IT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62" marR="8862" marT="8862" marB="0" anchor="ctr"/>
                </a:tc>
              </a:tr>
              <a:tr h="39452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50" b="1" u="none" strike="noStrike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1. </a:t>
                      </a:r>
                      <a:r>
                        <a:rPr lang="it-IT" sz="1050" b="1" u="none" strike="noStrike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Accesso alla garanzia</a:t>
                      </a:r>
                      <a:endParaRPr lang="en-GB" sz="1050" b="1" u="none" strike="noStrike" kern="1200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862" marR="8862" marT="8862" marB="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en-GB" sz="1050" u="none" strike="noStrike" kern="1200" noProof="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Processo</a:t>
                      </a:r>
                      <a:endParaRPr lang="en-GB" sz="1050" u="none" strike="noStrike" kern="1200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862" marR="8862" marT="8862" marB="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ctr" latinLnBrk="0" hangingPunct="1"/>
                      <a:r>
                        <a:rPr lang="it-IT" sz="1050" u="none" strike="noStrike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Ora/prestazione 	</a:t>
                      </a:r>
                    </a:p>
                  </a:txBody>
                  <a:tcPr marL="8862" marR="8862" marT="886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34,00 €</a:t>
                      </a:r>
                      <a:endParaRPr lang="it-IT" sz="1050" b="1" i="0" u="none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62" marR="8862" marT="8862" marB="0" anchor="ctr"/>
                </a:tc>
              </a:tr>
              <a:tr h="39452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50" b="1" u="none" strike="noStrike" kern="120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 </a:t>
                      </a:r>
                      <a:r>
                        <a:rPr lang="it-IT" sz="1050" b="1" u="none" strike="noStrike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Orientamento specialistico o di II livello</a:t>
                      </a:r>
                      <a:endParaRPr lang="en-GB" sz="1050" b="1" u="none" strike="noStrike" kern="1200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862" marR="8862" marT="886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50" u="none" strike="noStrike" noProof="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Processo</a:t>
                      </a:r>
                      <a:endParaRPr lang="en-GB" sz="1050" b="0" i="0" u="none" strike="noStrike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62" marR="8862" marT="886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050" u="none" strike="noStrike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Ora/prestazione </a:t>
                      </a:r>
                      <a:endParaRPr lang="en-GB" sz="1050" b="0" i="0" u="none" strike="noStrike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62" marR="8862" marT="886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35,50 €</a:t>
                      </a:r>
                      <a:endParaRPr lang="it-IT" sz="1050" b="1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62" marR="8862" marT="8862" marB="0" anchor="ctr"/>
                </a:tc>
              </a:tr>
              <a:tr h="394523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GB" sz="1050" b="1" u="none" strike="noStrike" kern="120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 </a:t>
                      </a:r>
                      <a:r>
                        <a:rPr lang="en-GB" sz="1050" b="1" u="none" strike="noStrike" kern="1200" noProof="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Formazione</a:t>
                      </a:r>
                      <a:endParaRPr lang="en-GB" sz="1050" b="1" u="none" strike="noStrike" kern="1200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862" marR="8862" marT="8862" marB="0" anchor="ctr"/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GB" sz="1050" u="none" strike="noStrike" kern="1200" noProof="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Processo</a:t>
                      </a:r>
                      <a:r>
                        <a:rPr lang="en-GB" sz="1050" u="none" strike="noStrike" kern="120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GB" sz="1050" u="none" strike="noStrike" kern="1200" noProof="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risultato</a:t>
                      </a:r>
                      <a:endParaRPr lang="en-GB" sz="1050" u="none" strike="noStrike" kern="1200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862" marR="8862" marT="886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50" u="none" strike="noStrike" kern="120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Ora/</a:t>
                      </a:r>
                      <a:r>
                        <a:rPr lang="en-GB" sz="1050" u="none" strike="noStrike" kern="1200" noProof="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corso</a:t>
                      </a:r>
                      <a:endParaRPr lang="en-GB" sz="1050" u="none" strike="noStrike" kern="1200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862" marR="8862" marT="886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50" b="1" u="none" strike="noStrike" kern="120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73,13 € /</a:t>
                      </a:r>
                      <a:r>
                        <a:rPr lang="en-GB" sz="1050" b="1" u="none" strike="noStrike" kern="1200" baseline="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117,00€ /</a:t>
                      </a:r>
                      <a:r>
                        <a:rPr lang="en-GB" sz="1050" b="1" u="none" strike="noStrike" kern="120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146,25 €</a:t>
                      </a:r>
                    </a:p>
                    <a:p>
                      <a:pPr algn="ctr" fontAlgn="ctr"/>
                      <a:r>
                        <a:rPr lang="en-GB" sz="1050" b="1" u="none" strike="noStrike" kern="120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(in base </a:t>
                      </a:r>
                      <a:r>
                        <a:rPr lang="en-GB" sz="1050" b="1" u="none" strike="noStrike" kern="1200" noProof="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alla</a:t>
                      </a:r>
                      <a:r>
                        <a:rPr lang="en-GB" sz="1050" b="1" u="none" strike="noStrike" kern="120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profilazione</a:t>
                      </a:r>
                      <a:r>
                        <a:rPr lang="en-GB" sz="1050" b="1" u="none" strike="noStrike" kern="1200" baseline="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50" b="1" u="none" strike="noStrike" kern="120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del </a:t>
                      </a:r>
                      <a:r>
                        <a:rPr lang="en-GB" sz="1050" b="1" u="none" strike="noStrike" kern="1200" noProof="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docente</a:t>
                      </a:r>
                      <a:r>
                        <a:rPr lang="en-GB" sz="1050" b="1" u="none" strike="noStrike" kern="120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GB" sz="1050" b="1" u="none" strike="noStrike" kern="1200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862" marR="8862" marT="8862" marB="0" anchor="ctr"/>
                </a:tc>
              </a:tr>
              <a:tr h="394523">
                <a:tc vMerge="1">
                  <a:txBody>
                    <a:bodyPr/>
                    <a:lstStyle/>
                    <a:p>
                      <a:pPr algn="l" fontAlgn="ctr"/>
                      <a:endParaRPr lang="en-GB" sz="1050" b="1" u="none" strike="noStrike" kern="1200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862" marR="8862" marT="8862" marB="0" anchor="ctr"/>
                </a:tc>
                <a:tc vMerge="1">
                  <a:txBody>
                    <a:bodyPr/>
                    <a:lstStyle/>
                    <a:p>
                      <a:pPr algn="l" fontAlgn="ctr"/>
                      <a:endParaRPr lang="en-GB" sz="1050" u="none" strike="noStrike" kern="1200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862" marR="8862" marT="886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50" u="none" strike="noStrike" kern="120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Ora/</a:t>
                      </a:r>
                      <a:r>
                        <a:rPr lang="en-GB" sz="1050" u="none" strike="noStrike" kern="1200" noProof="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allievo</a:t>
                      </a:r>
                      <a:endParaRPr lang="en-GB" sz="1050" u="none" strike="noStrike" kern="1200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862" marR="8862" marT="886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50" b="1" u="none" strike="noStrike" kern="120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0,80 €</a:t>
                      </a:r>
                      <a:endParaRPr lang="en-GB" sz="1050" b="1" u="none" strike="noStrike" kern="1200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862" marR="8862" marT="8862" marB="0" anchor="ctr"/>
                </a:tc>
              </a:tr>
              <a:tr h="394523">
                <a:tc>
                  <a:txBody>
                    <a:bodyPr/>
                    <a:lstStyle/>
                    <a:p>
                      <a:pPr marL="0" marR="0" lvl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1" u="none" strike="noStrike" kern="120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 </a:t>
                      </a:r>
                      <a:r>
                        <a:rPr lang="it-IT" sz="1050" b="1" u="none" strike="noStrike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Accompagnamento al lavoro 	</a:t>
                      </a:r>
                    </a:p>
                  </a:txBody>
                  <a:tcPr marL="8862" marR="8862" marT="886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50" u="none" strike="noStrike" kern="1200" noProof="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Risultato</a:t>
                      </a:r>
                      <a:endParaRPr lang="en-GB" sz="1050" u="none" strike="noStrike" kern="1200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862" marR="8862" marT="8862" marB="0" anchor="ctr"/>
                </a:tc>
                <a:tc>
                  <a:txBody>
                    <a:bodyPr/>
                    <a:lstStyle/>
                    <a:p>
                      <a:r>
                        <a:rPr lang="it-IT" sz="1050" u="none" strike="noStrike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Numero di  contratti di lavoro attivati</a:t>
                      </a:r>
                    </a:p>
                  </a:txBody>
                  <a:tcPr marL="8862" marR="8862" marT="8862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1" u="none" strike="noStrike" kern="120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 600,00 € a 3000,00 €</a:t>
                      </a:r>
                    </a:p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1" u="none" strike="noStrike" kern="120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(in base </a:t>
                      </a:r>
                      <a:r>
                        <a:rPr lang="en-GB" sz="1050" b="1" u="none" strike="noStrike" kern="1200" noProof="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alla</a:t>
                      </a:r>
                      <a:r>
                        <a:rPr lang="en-GB" sz="1050" b="1" u="none" strike="noStrike" kern="120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profilazione </a:t>
                      </a:r>
                      <a:r>
                        <a:rPr lang="en-GB" sz="1050" b="1" u="none" strike="noStrike" kern="1200" noProof="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dell’utente</a:t>
                      </a:r>
                      <a:r>
                        <a:rPr lang="en-GB" sz="1050" b="1" u="none" strike="noStrike" kern="120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8862" marR="8862" marT="8862" marB="0" anchor="ctr"/>
                </a:tc>
              </a:tr>
              <a:tr h="394523">
                <a:tc rowSpan="3">
                  <a:txBody>
                    <a:bodyPr/>
                    <a:lstStyle/>
                    <a:p>
                      <a:r>
                        <a:rPr lang="en-GB" sz="1050" b="1" u="none" strike="noStrike" kern="120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5. </a:t>
                      </a:r>
                      <a:r>
                        <a:rPr lang="it-IT" sz="1050" b="1" u="none" strike="noStrike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Accompagnamento al tirocinio</a:t>
                      </a:r>
                    </a:p>
                  </a:txBody>
                  <a:tcPr marL="8862" marR="8862" marT="8862" marB="0" anchor="ctr"/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GB" sz="1050" u="none" strike="noStrike" kern="1200" noProof="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Risultato</a:t>
                      </a:r>
                      <a:endParaRPr lang="en-GB" sz="1050" u="none" strike="noStrike" kern="1200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862" marR="8862" marT="8862" marB="0" anchor="ctr"/>
                </a:tc>
                <a:tc>
                  <a:txBody>
                    <a:bodyPr/>
                    <a:lstStyle/>
                    <a:p>
                      <a:r>
                        <a:rPr lang="it-IT" sz="1050" u="none" strike="noStrike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Numero di tirocini attivati 	</a:t>
                      </a:r>
                    </a:p>
                  </a:txBody>
                  <a:tcPr marL="8862" marR="8862" marT="8862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1" u="none" strike="noStrike" kern="120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 200,00 € a 500,00 €</a:t>
                      </a:r>
                    </a:p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1" u="none" strike="noStrike" kern="120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(in base </a:t>
                      </a:r>
                      <a:r>
                        <a:rPr lang="en-GB" sz="1050" b="1" u="none" strike="noStrike" kern="1200" noProof="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alla</a:t>
                      </a:r>
                      <a:r>
                        <a:rPr lang="en-GB" sz="1050" b="1" u="none" strike="noStrike" kern="120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profilazione </a:t>
                      </a:r>
                      <a:r>
                        <a:rPr lang="en-GB" sz="1050" b="1" u="none" strike="noStrike" kern="1200" noProof="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dell’utente</a:t>
                      </a:r>
                      <a:r>
                        <a:rPr lang="en-GB" sz="1050" b="1" u="none" strike="noStrike" kern="120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8862" marR="8862" marT="8862" marB="0" anchor="ctr"/>
                </a:tc>
              </a:tr>
              <a:tr h="42157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it-IT" sz="1050" u="none" strike="noStrike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Indennità di viaggio, vitto, alloggio e di tirocinio 	</a:t>
                      </a:r>
                    </a:p>
                  </a:txBody>
                  <a:tcPr marL="8862" marR="8862" marT="8862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50" b="1" u="none" strike="noStrike" kern="1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Definito</a:t>
                      </a:r>
                      <a:r>
                        <a:rPr lang="en-US" sz="1050" b="1" u="none" strike="noStrike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50" b="1" u="none" strike="noStrike" kern="1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sulla</a:t>
                      </a:r>
                      <a:r>
                        <a:rPr lang="en-US" sz="1050" b="1" u="none" strike="noStrike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base di </a:t>
                      </a:r>
                      <a:r>
                        <a:rPr lang="en-US" sz="1050" b="1" u="none" strike="noStrike" kern="1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precedenti</a:t>
                      </a:r>
                      <a:r>
                        <a:rPr lang="en-US" sz="1050" b="1" u="none" strike="noStrike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50" b="1" u="none" strike="noStrike" kern="1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studi</a:t>
                      </a:r>
                      <a:r>
                        <a:rPr lang="en-US" sz="1050" b="1" u="none" strike="noStrike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</a:t>
                      </a:r>
                      <a:r>
                        <a:rPr lang="en-US" sz="1050" b="1" u="none" strike="noStrike" kern="1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Catalogo</a:t>
                      </a:r>
                      <a:r>
                        <a:rPr lang="en-US" sz="1050" b="1" u="none" strike="noStrike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50" b="1" u="none" strike="noStrike" kern="1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alta</a:t>
                      </a:r>
                      <a:r>
                        <a:rPr lang="en-US" sz="1050" b="1" u="none" strike="noStrike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50" b="1" u="none" strike="noStrike" kern="1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formazione</a:t>
                      </a:r>
                      <a:r>
                        <a:rPr lang="en-US" sz="1050" b="1" u="none" strike="noStrike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&amp; Erasmus +)</a:t>
                      </a:r>
                      <a:endParaRPr lang="en-US" sz="1050" b="1" u="none" strike="noStrike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862" marR="8862" marT="8862" marB="0" anchor="ctr"/>
                </a:tc>
              </a:tr>
              <a:tr h="43668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u="none" strike="noStrike" kern="1200" noProof="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Forfettario</a:t>
                      </a:r>
                      <a:endParaRPr lang="en-GB" sz="1050" u="none" strike="noStrike" kern="1200" noProof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862" marR="8862" marT="8862" marB="0" anchor="ctr"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478835">
                <a:tc>
                  <a:txBody>
                    <a:bodyPr/>
                    <a:lstStyle/>
                    <a:p>
                      <a:pPr marL="0" marR="0" lvl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1" u="none" strike="noStrike" kern="120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 </a:t>
                      </a:r>
                      <a:r>
                        <a:rPr lang="it-IT" sz="1050" b="1" u="none" strike="noStrike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Servizio Civile 	</a:t>
                      </a:r>
                    </a:p>
                  </a:txBody>
                  <a:tcPr marL="8862" marR="8862" marT="886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50" u="none" strike="noStrike" kern="1200" noProof="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Forfettario</a:t>
                      </a:r>
                      <a:endParaRPr lang="en-GB" sz="1050" u="none" strike="noStrike" kern="1200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862" marR="8862" marT="8862" marB="0" anchor="ctr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050" u="none" strike="noStrike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Contributo per la frequenza ai corsi di formazione generale </a:t>
                      </a:r>
                      <a:r>
                        <a:rPr lang="it-IT" sz="1050" b="0" i="0" u="none" strike="noStrike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	</a:t>
                      </a:r>
                    </a:p>
                  </a:txBody>
                  <a:tcPr marL="8862" marR="8862" marT="886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u="none" strike="noStrike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90,00 </a:t>
                      </a:r>
                      <a:r>
                        <a:rPr lang="it-IT" sz="1050" b="1" u="none" strike="noStrike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€</a:t>
                      </a:r>
                      <a:endParaRPr lang="it-IT" sz="1050" b="1" u="none" strike="noStrike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862" marR="8862" marT="8862" marB="0" anchor="ctr"/>
                </a:tc>
              </a:tr>
              <a:tr h="494608">
                <a:tc>
                  <a:txBody>
                    <a:bodyPr/>
                    <a:lstStyle/>
                    <a:p>
                      <a:r>
                        <a:rPr lang="en-GB" sz="1050" b="1" u="none" strike="noStrike" kern="1200" noProof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 </a:t>
                      </a:r>
                      <a:r>
                        <a:rPr lang="it-IT" sz="1050" b="1" u="none" strike="noStrike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Accompagnamento all’avvio di impresa e supporto allo start up di impresa 	</a:t>
                      </a:r>
                    </a:p>
                  </a:txBody>
                  <a:tcPr marL="8862" marR="8862" marT="886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50" u="none" strike="noStrike" kern="1200" noProof="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Processo</a:t>
                      </a:r>
                      <a:endParaRPr lang="en-GB" sz="1050" u="none" strike="noStrike" kern="1200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862" marR="8862" marT="886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050" u="none" strike="noStrike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Ora/prestazione </a:t>
                      </a:r>
                      <a:endParaRPr lang="en-GB" sz="1050" b="0" i="0" u="none" strike="noStrike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862" marR="8862" marT="886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50" b="1" u="none" strike="noStrike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40,00 €</a:t>
                      </a:r>
                    </a:p>
                  </a:txBody>
                  <a:tcPr marL="8862" marR="8862" marT="8862" marB="0" anchor="ctr"/>
                </a:tc>
              </a:tr>
              <a:tr h="426098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050" b="1" u="none" strike="noStrike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8. Mobilità professionale transnazionale e territoriale 	</a:t>
                      </a:r>
                    </a:p>
                  </a:txBody>
                  <a:tcPr marL="8862" marR="8862" marT="8862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50" u="none" strike="noStrike" kern="1200" noProof="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Forfettario</a:t>
                      </a:r>
                      <a:endParaRPr lang="en-GB" sz="1050" u="none" strike="noStrike" kern="1200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862" marR="8862" marT="8862" marB="0" anchor="ctr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050" u="none" strike="noStrike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Indennità di viaggio, vitto, alloggio e di colloquio</a:t>
                      </a:r>
                    </a:p>
                  </a:txBody>
                  <a:tcPr marL="8862" marR="8862" marT="8862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u="none" strike="noStrike" kern="1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Definita</a:t>
                      </a:r>
                      <a:r>
                        <a:rPr lang="en-US" sz="1050" b="1" u="none" strike="noStrike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50" b="1" u="none" strike="noStrike" kern="1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sulla</a:t>
                      </a:r>
                      <a:r>
                        <a:rPr lang="en-US" sz="1050" b="1" u="none" strike="noStrike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base di </a:t>
                      </a:r>
                      <a:r>
                        <a:rPr lang="en-US" sz="1050" b="1" u="none" strike="noStrike" kern="1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precedenti</a:t>
                      </a:r>
                      <a:r>
                        <a:rPr lang="en-US" sz="1050" b="1" u="none" strike="noStrike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50" b="1" u="none" strike="noStrike" kern="1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studi</a:t>
                      </a:r>
                      <a:r>
                        <a:rPr lang="en-US" sz="1050" b="1" u="none" strike="noStrike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</a:t>
                      </a:r>
                      <a:r>
                        <a:rPr lang="en-US" sz="1050" b="1" u="none" strike="noStrike" kern="1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Catalogo</a:t>
                      </a:r>
                      <a:r>
                        <a:rPr lang="en-US" sz="1050" b="1" u="none" strike="noStrike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50" b="1" u="none" strike="noStrike" kern="1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alta</a:t>
                      </a:r>
                      <a:r>
                        <a:rPr lang="en-US" sz="1050" b="1" u="none" strike="noStrike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50" b="1" u="none" strike="noStrike" kern="12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formazione</a:t>
                      </a:r>
                      <a:r>
                        <a:rPr lang="en-US" sz="1050" b="1" u="none" strike="noStrike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&amp; EURES)</a:t>
                      </a:r>
                    </a:p>
                  </a:txBody>
                  <a:tcPr marL="8862" marR="8862" marT="8862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2437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77334" y="1147989"/>
            <a:ext cx="8596668" cy="937189"/>
          </a:xfrm>
        </p:spPr>
        <p:txBody>
          <a:bodyPr>
            <a:normAutofit/>
          </a:bodyPr>
          <a:lstStyle/>
          <a:p>
            <a:r>
              <a:rPr lang="it-IT" sz="2500" b="1" spc="-80" dirty="0" smtClean="0">
                <a:solidFill>
                  <a:srgbClr val="16206A"/>
                </a:solidFill>
              </a:rPr>
              <a:t>9. UCS </a:t>
            </a:r>
            <a:r>
              <a:rPr lang="it-IT" sz="2500" b="1" spc="-80" dirty="0">
                <a:solidFill>
                  <a:srgbClr val="16206A"/>
                </a:solidFill>
              </a:rPr>
              <a:t>basate sul processo</a:t>
            </a:r>
          </a:p>
        </p:txBody>
      </p:sp>
      <p:sp>
        <p:nvSpPr>
          <p:cNvPr id="6" name="Titolo 1"/>
          <p:cNvSpPr txBox="1">
            <a:spLocks/>
          </p:cNvSpPr>
          <p:nvPr/>
        </p:nvSpPr>
        <p:spPr>
          <a:xfrm>
            <a:off x="708364" y="1484811"/>
            <a:ext cx="8596668" cy="60036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it-IT" sz="2400" dirty="0" smtClean="0"/>
              <a:t>Attività previste</a:t>
            </a:r>
            <a:endParaRPr lang="it-IT" sz="2400" dirty="0"/>
          </a:p>
        </p:txBody>
      </p:sp>
      <p:sp>
        <p:nvSpPr>
          <p:cNvPr id="7" name="Rettangolo 6"/>
          <p:cNvSpPr/>
          <p:nvPr/>
        </p:nvSpPr>
        <p:spPr>
          <a:xfrm>
            <a:off x="783263" y="1949821"/>
            <a:ext cx="852177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chemeClr val="accent2"/>
              </a:buClr>
            </a:pPr>
            <a:r>
              <a:rPr lang="it-IT" sz="1600" b="1" dirty="0">
                <a:solidFill>
                  <a:schemeClr val="accent2"/>
                </a:solidFill>
              </a:rPr>
              <a:t>Accesso alla </a:t>
            </a:r>
            <a:r>
              <a:rPr lang="it-IT" sz="1600" b="1" dirty="0" smtClean="0">
                <a:solidFill>
                  <a:schemeClr val="accent2"/>
                </a:solidFill>
              </a:rPr>
              <a:t>garanzia</a:t>
            </a:r>
            <a:endParaRPr lang="it-IT" sz="1600" dirty="0" smtClean="0"/>
          </a:p>
          <a:p>
            <a:pPr marL="285750" indent="-285750" algn="just">
              <a:buClr>
                <a:schemeClr val="accent2"/>
              </a:buClr>
              <a:buFont typeface="Wingdings" panose="05000000000000000000" pitchFamily="2" charset="2"/>
              <a:buChar char="ü"/>
            </a:pP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compilazione/aggiornamento e rilascio della scheda anagrafico-professionale; </a:t>
            </a:r>
          </a:p>
          <a:p>
            <a:pPr marL="285750" indent="-285750" algn="just">
              <a:buClr>
                <a:schemeClr val="accent2"/>
              </a:buClr>
              <a:buFont typeface="Wingdings" panose="05000000000000000000" pitchFamily="2" charset="2"/>
              <a:buChar char="ü"/>
            </a:pP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informazione orientativa sul mercato del lavoro territoriale;</a:t>
            </a:r>
          </a:p>
          <a:p>
            <a:pPr marL="285750" indent="-285750" algn="just">
              <a:buClr>
                <a:schemeClr val="accent2"/>
              </a:buClr>
              <a:buFont typeface="Wingdings" panose="05000000000000000000" pitchFamily="2" charset="2"/>
              <a:buChar char="ü"/>
            </a:pP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valutazione della tipologia di bisogno espresso dal giovane;</a:t>
            </a:r>
          </a:p>
          <a:p>
            <a:pPr marL="285750" indent="-285750" algn="just">
              <a:buClr>
                <a:schemeClr val="accent2"/>
              </a:buClr>
              <a:buFont typeface="Wingdings" panose="05000000000000000000" pitchFamily="2" charset="2"/>
              <a:buChar char="ü"/>
            </a:pP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individuazione del percorso e delle misure attivabili, in relazione alle caratteristiche socio-professionali rilevate e alle opportunità offerte dalla Youth </a:t>
            </a:r>
            <a:r>
              <a:rPr lang="it-IT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Guarantee</a:t>
            </a: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; </a:t>
            </a:r>
          </a:p>
          <a:p>
            <a:pPr marL="285750" indent="-285750" algn="just">
              <a:buClr>
                <a:schemeClr val="accent2"/>
              </a:buClr>
              <a:buFont typeface="Wingdings" panose="05000000000000000000" pitchFamily="2" charset="2"/>
              <a:buChar char="ü"/>
            </a:pP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rimando eventuale ad altri operatori abilitati ad erogare i servizi successivi e a gestire le misure specialistiche; </a:t>
            </a:r>
          </a:p>
          <a:p>
            <a:pPr marL="285750" indent="-285750" algn="just">
              <a:buClr>
                <a:schemeClr val="accent2"/>
              </a:buClr>
              <a:buFont typeface="Wingdings" panose="05000000000000000000" pitchFamily="2" charset="2"/>
              <a:buChar char="ü"/>
            </a:pP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assistenza tecnico-operativa per lo sviluppo di competenze quali ad esempio parlare in pubblico, sostenere un colloquio individuale; invio del curriculum ecc.. 	</a:t>
            </a:r>
          </a:p>
        </p:txBody>
      </p:sp>
      <p:sp>
        <p:nvSpPr>
          <p:cNvPr id="8" name="Rettangolo 7"/>
          <p:cNvSpPr/>
          <p:nvPr/>
        </p:nvSpPr>
        <p:spPr>
          <a:xfrm>
            <a:off x="259304" y="2914326"/>
            <a:ext cx="6472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 dirty="0" smtClean="0">
                <a:solidFill>
                  <a:schemeClr val="accent2"/>
                </a:solidFill>
              </a:rPr>
              <a:t>1-B</a:t>
            </a:r>
            <a:endParaRPr lang="it-IT" b="1" dirty="0">
              <a:solidFill>
                <a:schemeClr val="accent2"/>
              </a:solidFill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318145" y="5243751"/>
            <a:ext cx="5884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 dirty="0" smtClean="0">
                <a:solidFill>
                  <a:schemeClr val="accent2"/>
                </a:solidFill>
              </a:rPr>
              <a:t>1-C</a:t>
            </a:r>
            <a:endParaRPr lang="it-IT" b="1" dirty="0">
              <a:solidFill>
                <a:schemeClr val="accent2"/>
              </a:solidFill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773431" y="4543695"/>
            <a:ext cx="853160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sz="1600" b="1" dirty="0">
                <a:solidFill>
                  <a:schemeClr val="accent2"/>
                </a:solidFill>
              </a:rPr>
              <a:t>Orientamento specialistico o di II livello </a:t>
            </a:r>
            <a:r>
              <a:rPr lang="it-IT" sz="1600" dirty="0"/>
              <a:t>	</a:t>
            </a:r>
            <a:endParaRPr lang="it-IT" sz="1600" dirty="0" smtClean="0"/>
          </a:p>
          <a:p>
            <a:pPr marL="285750" indent="-285750" algn="just">
              <a:buClr>
                <a:schemeClr val="accent2"/>
              </a:buClr>
              <a:buFont typeface="Wingdings" panose="05000000000000000000" pitchFamily="2" charset="2"/>
              <a:buChar char="ü"/>
            </a:pP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 fase: Analisi dei bisogni del giovane e formulazione e definizione degli obiettivi da raggiungere</a:t>
            </a:r>
            <a:r>
              <a:rPr lang="it-IT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; </a:t>
            </a:r>
          </a:p>
          <a:p>
            <a:pPr marL="285750" indent="-285750" algn="just">
              <a:buClr>
                <a:schemeClr val="accent2"/>
              </a:buClr>
              <a:buFont typeface="Wingdings" panose="05000000000000000000" pitchFamily="2" charset="2"/>
              <a:buChar char="ü"/>
            </a:pPr>
            <a:r>
              <a:rPr lang="it-IT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II fase: Ricostruzione della storia personale formativa e lavorativa del giovane; </a:t>
            </a:r>
          </a:p>
          <a:p>
            <a:pPr marL="285750" indent="-285750" algn="just">
              <a:buClr>
                <a:schemeClr val="accent2"/>
              </a:buClr>
              <a:buFont typeface="Wingdings" panose="05000000000000000000" pitchFamily="2" charset="2"/>
              <a:buChar char="ü"/>
            </a:pPr>
            <a:r>
              <a:rPr lang="it-IT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III fase: Messa a punto di un progetto personale;</a:t>
            </a:r>
          </a:p>
          <a:p>
            <a:pPr marL="285750" indent="-285750" algn="just">
              <a:buClr>
                <a:schemeClr val="accent2"/>
              </a:buClr>
              <a:buFont typeface="Wingdings" panose="05000000000000000000" pitchFamily="2" charset="2"/>
              <a:buChar char="ü"/>
            </a:pPr>
            <a:r>
              <a:rPr lang="it-IT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IV Fase. Attestazione delle competenze conseguite. </a:t>
            </a:r>
            <a:r>
              <a:rPr lang="it-IT" sz="1600" dirty="0" smtClean="0"/>
              <a:t>	</a:t>
            </a:r>
            <a:endParaRPr lang="it-IT" sz="1600" dirty="0"/>
          </a:p>
        </p:txBody>
      </p:sp>
    </p:spTree>
    <p:extLst>
      <p:ext uri="{BB962C8B-B14F-4D97-AF65-F5344CB8AC3E}">
        <p14:creationId xmlns:p14="http://schemas.microsoft.com/office/powerpoint/2010/main" val="2886143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77334" y="1147989"/>
            <a:ext cx="8596668" cy="937189"/>
          </a:xfrm>
        </p:spPr>
        <p:txBody>
          <a:bodyPr>
            <a:normAutofit/>
          </a:bodyPr>
          <a:lstStyle/>
          <a:p>
            <a:r>
              <a:rPr lang="it-IT" sz="2500" b="1" spc="-80" dirty="0" smtClean="0">
                <a:solidFill>
                  <a:srgbClr val="16206A"/>
                </a:solidFill>
              </a:rPr>
              <a:t>10. UCS </a:t>
            </a:r>
            <a:r>
              <a:rPr lang="it-IT" sz="2500" b="1" spc="-80" dirty="0">
                <a:solidFill>
                  <a:srgbClr val="16206A"/>
                </a:solidFill>
              </a:rPr>
              <a:t>basate sul risultato</a:t>
            </a:r>
          </a:p>
        </p:txBody>
      </p:sp>
      <p:graphicFrame>
        <p:nvGraphicFramePr>
          <p:cNvPr id="11" name="Segnaposto contenut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53565192"/>
              </p:ext>
            </p:extLst>
          </p:nvPr>
        </p:nvGraphicFramePr>
        <p:xfrm>
          <a:off x="5554456" y="1930967"/>
          <a:ext cx="3668373" cy="2273334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1387317"/>
                <a:gridCol w="581244"/>
                <a:gridCol w="550881"/>
                <a:gridCol w="554693"/>
                <a:gridCol w="594238"/>
              </a:tblGrid>
              <a:tr h="262322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CLASSIFICAZIONE</a:t>
                      </a:r>
                      <a:endParaRPr lang="it-IT" sz="1050" b="1" kern="120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 smtClean="0">
                          <a:effectLst/>
                        </a:rPr>
                        <a:t>BASSA</a:t>
                      </a:r>
                      <a:endParaRPr lang="it-IT" sz="105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 smtClean="0">
                          <a:effectLst/>
                        </a:rPr>
                        <a:t>MEDIA</a:t>
                      </a:r>
                      <a:endParaRPr lang="it-IT" sz="105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 smtClean="0">
                          <a:effectLst/>
                        </a:rPr>
                        <a:t>ALTA</a:t>
                      </a:r>
                      <a:endParaRPr lang="it-IT" sz="105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 smtClean="0">
                          <a:effectLst/>
                        </a:rPr>
                        <a:t>MOLTO</a:t>
                      </a:r>
                      <a:r>
                        <a:rPr lang="en-GB" sz="1050" kern="1200" baseline="0" dirty="0" smtClean="0">
                          <a:effectLst/>
                        </a:rPr>
                        <a:t> ALTA</a:t>
                      </a:r>
                      <a:endParaRPr lang="it-IT" sz="105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</a:tr>
              <a:tr h="550927">
                <a:tc>
                  <a:txBody>
                    <a:bodyPr/>
                    <a:lstStyle/>
                    <a:p>
                      <a:r>
                        <a:rPr lang="it-IT" sz="105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Tempo indeterminato e Apprendistato I e III livello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 smtClean="0">
                          <a:effectLst/>
                        </a:rPr>
                        <a:t>1.500 €</a:t>
                      </a:r>
                      <a:endParaRPr lang="it-IT" sz="1600" dirty="0">
                        <a:solidFill>
                          <a:srgbClr val="333333"/>
                        </a:solidFill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 smtClean="0">
                          <a:effectLst/>
                        </a:rPr>
                        <a:t>2.000 €</a:t>
                      </a:r>
                      <a:endParaRPr lang="it-IT" sz="1600" dirty="0">
                        <a:solidFill>
                          <a:srgbClr val="333333"/>
                        </a:solidFill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 smtClean="0">
                          <a:effectLst/>
                        </a:rPr>
                        <a:t>2.500 €</a:t>
                      </a:r>
                      <a:endParaRPr lang="it-IT" sz="1600" dirty="0">
                        <a:solidFill>
                          <a:srgbClr val="333333"/>
                        </a:solidFill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 smtClean="0">
                          <a:effectLst/>
                        </a:rPr>
                        <a:t>3.000 €</a:t>
                      </a:r>
                      <a:endParaRPr lang="it-IT" sz="1600" dirty="0">
                        <a:solidFill>
                          <a:srgbClr val="333333"/>
                        </a:solidFill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655805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it-IT" sz="105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Apprendistato II livello, Tempo determinato o Somministrazione ≥ 12 mesi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 smtClean="0">
                          <a:effectLst/>
                        </a:rPr>
                        <a:t>1.000 €</a:t>
                      </a:r>
                      <a:endParaRPr lang="it-IT" sz="1600" dirty="0">
                        <a:solidFill>
                          <a:srgbClr val="333333"/>
                        </a:solidFill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 smtClean="0">
                          <a:effectLst/>
                        </a:rPr>
                        <a:t>1.300 €</a:t>
                      </a:r>
                      <a:endParaRPr lang="it-IT" sz="1600" dirty="0">
                        <a:solidFill>
                          <a:srgbClr val="333333"/>
                        </a:solidFill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 smtClean="0">
                          <a:effectLst/>
                        </a:rPr>
                        <a:t>1.600 €</a:t>
                      </a:r>
                      <a:endParaRPr lang="it-IT" sz="1600" dirty="0">
                        <a:solidFill>
                          <a:srgbClr val="333333"/>
                        </a:solidFill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 smtClean="0">
                          <a:effectLst/>
                        </a:rPr>
                        <a:t>2.000 €</a:t>
                      </a:r>
                      <a:endParaRPr lang="it-IT" sz="1600" dirty="0">
                        <a:solidFill>
                          <a:srgbClr val="333333"/>
                        </a:solidFill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51311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it-IT" sz="105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Tempo determinato o somministrazione 6-12 mesi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 smtClean="0">
                          <a:effectLst/>
                        </a:rPr>
                        <a:t>600 €</a:t>
                      </a:r>
                      <a:endParaRPr lang="it-IT" sz="1600" dirty="0">
                        <a:solidFill>
                          <a:srgbClr val="333333"/>
                        </a:solidFill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 smtClean="0">
                          <a:effectLst/>
                        </a:rPr>
                        <a:t>800 €</a:t>
                      </a:r>
                      <a:endParaRPr lang="it-IT" sz="1600" dirty="0">
                        <a:solidFill>
                          <a:srgbClr val="333333"/>
                        </a:solidFill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 smtClean="0">
                          <a:effectLst/>
                        </a:rPr>
                        <a:t>1.000 €</a:t>
                      </a:r>
                      <a:endParaRPr lang="it-IT" sz="1600" dirty="0">
                        <a:solidFill>
                          <a:srgbClr val="333333"/>
                        </a:solidFill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 smtClean="0">
                          <a:effectLst/>
                        </a:rPr>
                        <a:t>1.200 €</a:t>
                      </a:r>
                      <a:endParaRPr lang="it-IT" sz="1600" dirty="0">
                        <a:solidFill>
                          <a:srgbClr val="333333"/>
                        </a:solidFill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</a:tbl>
          </a:graphicData>
        </a:graphic>
      </p:graphicFrame>
      <p:graphicFrame>
        <p:nvGraphicFramePr>
          <p:cNvPr id="12" name="Tabella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8928943"/>
              </p:ext>
            </p:extLst>
          </p:nvPr>
        </p:nvGraphicFramePr>
        <p:xfrm>
          <a:off x="583475" y="4672339"/>
          <a:ext cx="3752223" cy="1134874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1537014"/>
                <a:gridCol w="542739"/>
                <a:gridCol w="589264"/>
                <a:gridCol w="545935"/>
                <a:gridCol w="537271"/>
              </a:tblGrid>
              <a:tr h="228410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CLASSIFICAZIONE</a:t>
                      </a:r>
                      <a:endParaRPr lang="it-IT" sz="1050" b="1" kern="1200" dirty="0" smtClean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>
                    <a:lnL w="12700" cap="rnd" cmpd="sng" algn="ctr">
                      <a:noFill/>
                      <a:prstDash val="solid"/>
                    </a:lnL>
                    <a:lnR>
                      <a:noFill/>
                    </a:lnR>
                    <a:lnT w="12700" cap="rnd" cmpd="sng" algn="ctr">
                      <a:noFill/>
                      <a:prstDash val="solid"/>
                    </a:lnT>
                    <a:lnB w="12700" cap="flat" cmpd="sng" algn="ctr">
                      <a:solidFill>
                        <a:srgbClr val="C0D9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 smtClean="0">
                          <a:effectLst/>
                        </a:rPr>
                        <a:t>BASSA</a:t>
                      </a:r>
                      <a:endParaRPr lang="it-IT" sz="105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 smtClean="0">
                          <a:effectLst/>
                        </a:rPr>
                        <a:t>MEDIA</a:t>
                      </a:r>
                      <a:endParaRPr lang="it-IT" sz="105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 smtClean="0">
                          <a:effectLst/>
                        </a:rPr>
                        <a:t>ALTA</a:t>
                      </a:r>
                      <a:endParaRPr lang="it-IT" sz="105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050" kern="1200" dirty="0" smtClean="0">
                          <a:effectLst/>
                        </a:rPr>
                        <a:t>MOLTO</a:t>
                      </a:r>
                      <a:r>
                        <a:rPr lang="en-GB" sz="1050" kern="1200" baseline="0" dirty="0" smtClean="0">
                          <a:effectLst/>
                        </a:rPr>
                        <a:t> ALTA</a:t>
                      </a:r>
                      <a:endParaRPr lang="it-IT" sz="105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0" marB="0" anchor="ctr"/>
                </a:tc>
              </a:tr>
              <a:tr h="8148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noProof="0" dirty="0" err="1" smtClean="0">
                          <a:effectLst/>
                        </a:rPr>
                        <a:t>Tirocinio</a:t>
                      </a:r>
                      <a:r>
                        <a:rPr lang="en-GB" sz="1050" noProof="0" dirty="0" smtClean="0">
                          <a:effectLst/>
                        </a:rPr>
                        <a:t> </a:t>
                      </a:r>
                      <a:r>
                        <a:rPr lang="en-GB" sz="1050" noProof="0" dirty="0" err="1" smtClean="0">
                          <a:effectLst/>
                        </a:rPr>
                        <a:t>Regionale</a:t>
                      </a:r>
                      <a:r>
                        <a:rPr lang="en-GB" sz="1050" noProof="0" dirty="0" smtClean="0">
                          <a:effectLst/>
                        </a:rPr>
                        <a:t>, </a:t>
                      </a:r>
                      <a:r>
                        <a:rPr lang="en-GB" sz="1050" noProof="0" dirty="0" err="1" smtClean="0">
                          <a:effectLst/>
                        </a:rPr>
                        <a:t>Interregionale</a:t>
                      </a:r>
                      <a:r>
                        <a:rPr lang="en-GB" sz="1050" noProof="0" dirty="0" smtClean="0">
                          <a:effectLst/>
                        </a:rPr>
                        <a:t> e </a:t>
                      </a:r>
                      <a:r>
                        <a:rPr lang="en-GB" sz="1050" noProof="0" dirty="0" err="1" smtClean="0">
                          <a:effectLst/>
                        </a:rPr>
                        <a:t>transnazionale</a:t>
                      </a:r>
                      <a:endParaRPr lang="en-GB" sz="1600" noProof="0" dirty="0">
                        <a:solidFill>
                          <a:srgbClr val="333333"/>
                        </a:solidFill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T w="12700" cap="flat" cmpd="sng" algn="ctr">
                      <a:solidFill>
                        <a:srgbClr val="C0D9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50" dirty="0" smtClean="0">
                          <a:effectLst/>
                        </a:rPr>
                        <a:t>200 €</a:t>
                      </a:r>
                      <a:endParaRPr lang="it-IT" sz="1600" dirty="0">
                        <a:solidFill>
                          <a:srgbClr val="333333"/>
                        </a:solidFill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50" dirty="0" smtClean="0">
                          <a:effectLst/>
                        </a:rPr>
                        <a:t>300 €</a:t>
                      </a:r>
                      <a:endParaRPr lang="it-IT" sz="1600" dirty="0">
                        <a:solidFill>
                          <a:srgbClr val="333333"/>
                        </a:solidFill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50" dirty="0" smtClean="0">
                          <a:effectLst/>
                        </a:rPr>
                        <a:t>400 €</a:t>
                      </a:r>
                      <a:endParaRPr lang="it-IT" sz="1600" dirty="0">
                        <a:solidFill>
                          <a:srgbClr val="333333"/>
                        </a:solidFill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50" dirty="0" smtClean="0">
                          <a:effectLst/>
                        </a:rPr>
                        <a:t>500 €</a:t>
                      </a:r>
                      <a:endParaRPr lang="it-IT" sz="1600" dirty="0">
                        <a:solidFill>
                          <a:srgbClr val="333333"/>
                        </a:solidFill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</a:tbl>
          </a:graphicData>
        </a:graphic>
      </p:graphicFrame>
      <p:sp>
        <p:nvSpPr>
          <p:cNvPr id="13" name="Freccia a destra 12"/>
          <p:cNvSpPr/>
          <p:nvPr/>
        </p:nvSpPr>
        <p:spPr>
          <a:xfrm>
            <a:off x="4508931" y="5118832"/>
            <a:ext cx="788275" cy="29954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Freccia a destra 13"/>
          <p:cNvSpPr/>
          <p:nvPr/>
        </p:nvSpPr>
        <p:spPr>
          <a:xfrm rot="10800000">
            <a:off x="4508931" y="2934829"/>
            <a:ext cx="788275" cy="29954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CasellaDiTesto 14"/>
          <p:cNvSpPr txBox="1"/>
          <p:nvPr/>
        </p:nvSpPr>
        <p:spPr>
          <a:xfrm>
            <a:off x="5485107" y="4976216"/>
            <a:ext cx="38070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UCS differenziate in base al </a:t>
            </a:r>
            <a:r>
              <a:rPr lang="it-IT" sz="16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coefficiente di svantaggio </a:t>
            </a: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definito per il Giovane </a:t>
            </a:r>
            <a:r>
              <a:rPr lang="it-IT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utente.</a:t>
            </a:r>
            <a:endParaRPr lang="it-IT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CasellaDiTesto 15"/>
          <p:cNvSpPr txBox="1"/>
          <p:nvPr/>
        </p:nvSpPr>
        <p:spPr>
          <a:xfrm>
            <a:off x="520710" y="2422881"/>
            <a:ext cx="38149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Diverse UCS previste sia in </a:t>
            </a: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base alla classificazione per singolo </a:t>
            </a:r>
            <a:r>
              <a:rPr lang="it-IT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utente, </a:t>
            </a: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definita in base al calcolo di un apposto </a:t>
            </a:r>
            <a:r>
              <a:rPr lang="it-IT" sz="16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coefficiente di </a:t>
            </a:r>
            <a:r>
              <a:rPr lang="it-IT" sz="16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svantaggio</a:t>
            </a:r>
            <a:r>
              <a:rPr lang="it-IT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sia per </a:t>
            </a:r>
            <a:r>
              <a:rPr lang="it-IT" sz="16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tipologia di contratto </a:t>
            </a: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stipulato dal </a:t>
            </a:r>
            <a:r>
              <a:rPr lang="it-IT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Giovane.</a:t>
            </a:r>
            <a:endParaRPr lang="it-IT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288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77334" y="912014"/>
            <a:ext cx="8596668" cy="937189"/>
          </a:xfrm>
        </p:spPr>
        <p:txBody>
          <a:bodyPr>
            <a:normAutofit/>
          </a:bodyPr>
          <a:lstStyle/>
          <a:p>
            <a:r>
              <a:rPr lang="it-IT" sz="2400" dirty="0"/>
              <a:t>Attività previste</a:t>
            </a:r>
          </a:p>
        </p:txBody>
      </p:sp>
      <p:sp>
        <p:nvSpPr>
          <p:cNvPr id="20" name="Rettangolo 19"/>
          <p:cNvSpPr/>
          <p:nvPr/>
        </p:nvSpPr>
        <p:spPr>
          <a:xfrm>
            <a:off x="629709" y="1344572"/>
            <a:ext cx="8644293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chemeClr val="accent2"/>
              </a:buClr>
            </a:pPr>
            <a:r>
              <a:rPr lang="it-IT" sz="1600" b="1" dirty="0">
                <a:solidFill>
                  <a:schemeClr val="accent2"/>
                </a:solidFill>
              </a:rPr>
              <a:t>Accompagnamento al </a:t>
            </a:r>
            <a:r>
              <a:rPr lang="it-IT" sz="1600" b="1" dirty="0" smtClean="0">
                <a:solidFill>
                  <a:schemeClr val="accent2"/>
                </a:solidFill>
              </a:rPr>
              <a:t>lavoro</a:t>
            </a:r>
            <a:endParaRPr lang="it-IT" sz="1600" dirty="0"/>
          </a:p>
          <a:p>
            <a:pPr marL="285750" indent="-285750">
              <a:buClr>
                <a:schemeClr val="accent2"/>
              </a:buClr>
              <a:buFont typeface="Wingdings" panose="05000000000000000000" pitchFamily="2" charset="2"/>
              <a:buChar char="ü"/>
            </a:pPr>
            <a:r>
              <a:rPr lang="it-IT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Scouting</a:t>
            </a: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delle opportunità occupazionali; </a:t>
            </a:r>
          </a:p>
          <a:p>
            <a:pPr marL="285750" indent="-285750">
              <a:buClr>
                <a:schemeClr val="accent2"/>
              </a:buClr>
              <a:buFont typeface="Wingdings" panose="05000000000000000000" pitchFamily="2" charset="2"/>
              <a:buChar char="ü"/>
            </a:pP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Promozione dei profili, delle competenze e della professionalità dei giovani presso il sistema imprenditoriale; </a:t>
            </a:r>
          </a:p>
          <a:p>
            <a:pPr marL="285750" indent="-285750">
              <a:buClr>
                <a:schemeClr val="accent2"/>
              </a:buClr>
              <a:buFont typeface="Wingdings" panose="05000000000000000000" pitchFamily="2" charset="2"/>
              <a:buChar char="ü"/>
            </a:pPr>
            <a:r>
              <a:rPr lang="it-IT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Pre</a:t>
            </a: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-selezione; </a:t>
            </a:r>
          </a:p>
          <a:p>
            <a:pPr marL="285750" indent="-285750">
              <a:buClr>
                <a:schemeClr val="accent2"/>
              </a:buClr>
              <a:buFont typeface="Wingdings" panose="05000000000000000000" pitchFamily="2" charset="2"/>
              <a:buChar char="ü"/>
            </a:pP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Accesso alle misure individuate; </a:t>
            </a:r>
          </a:p>
          <a:p>
            <a:pPr marL="285750" indent="-285750">
              <a:buClr>
                <a:schemeClr val="accent2"/>
              </a:buClr>
              <a:buFont typeface="Wingdings" panose="05000000000000000000" pitchFamily="2" charset="2"/>
              <a:buChar char="ü"/>
            </a:pP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Accompagnamento del giovane nell’accesso al percorso individuato e nell’attivazione delle misure collegate; </a:t>
            </a:r>
          </a:p>
          <a:p>
            <a:pPr marL="285750" indent="-285750">
              <a:buClr>
                <a:schemeClr val="accent2"/>
              </a:buClr>
              <a:buFont typeface="Wingdings" panose="05000000000000000000" pitchFamily="2" charset="2"/>
              <a:buChar char="ü"/>
            </a:pP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Accompagnamento del giovane nella prima fase di inserimento; </a:t>
            </a:r>
          </a:p>
          <a:p>
            <a:pPr marL="285750" indent="-285750">
              <a:buClr>
                <a:schemeClr val="accent2"/>
              </a:buClr>
              <a:buFont typeface="Wingdings" panose="05000000000000000000" pitchFamily="2" charset="2"/>
              <a:buChar char="ü"/>
            </a:pP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Assistenza al sistema della Domanda nella definizione del progetto formativo legato al contratto di apprendistato; </a:t>
            </a:r>
          </a:p>
          <a:p>
            <a:pPr marL="285750" indent="-285750">
              <a:buClr>
                <a:schemeClr val="accent2"/>
              </a:buClr>
              <a:buFont typeface="Wingdings" panose="05000000000000000000" pitchFamily="2" charset="2"/>
              <a:buChar char="ü"/>
            </a:pP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Assistenza al sistema della Domanda nell’individuazione della tipologia contrattuale più funzionale al fabbisogno </a:t>
            </a:r>
            <a:r>
              <a:rPr lang="it-IT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manifestato.</a:t>
            </a:r>
            <a:endParaRPr lang="it-IT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Rettangolo 20"/>
          <p:cNvSpPr/>
          <p:nvPr/>
        </p:nvSpPr>
        <p:spPr>
          <a:xfrm>
            <a:off x="322824" y="2615057"/>
            <a:ext cx="6472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 dirty="0" smtClean="0">
                <a:solidFill>
                  <a:schemeClr val="accent2"/>
                </a:solidFill>
              </a:rPr>
              <a:t>3</a:t>
            </a:r>
            <a:endParaRPr lang="it-IT" b="1" dirty="0">
              <a:solidFill>
                <a:schemeClr val="accent2"/>
              </a:solidFill>
            </a:endParaRPr>
          </a:p>
        </p:txBody>
      </p:sp>
      <p:sp>
        <p:nvSpPr>
          <p:cNvPr id="22" name="Rettangolo 21"/>
          <p:cNvSpPr/>
          <p:nvPr/>
        </p:nvSpPr>
        <p:spPr>
          <a:xfrm>
            <a:off x="629709" y="4544164"/>
            <a:ext cx="864429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chemeClr val="accent2"/>
              </a:buClr>
            </a:pPr>
            <a:r>
              <a:rPr lang="it-IT" sz="1600" b="1" dirty="0">
                <a:solidFill>
                  <a:schemeClr val="accent2"/>
                </a:solidFill>
              </a:rPr>
              <a:t>Accompagnamento al </a:t>
            </a:r>
            <a:r>
              <a:rPr lang="it-IT" sz="1600" b="1" dirty="0" smtClean="0">
                <a:solidFill>
                  <a:schemeClr val="accent2"/>
                </a:solidFill>
              </a:rPr>
              <a:t>tirocinio</a:t>
            </a:r>
            <a:endParaRPr lang="it-IT" sz="1600" dirty="0"/>
          </a:p>
          <a:p>
            <a:pPr marL="285750" indent="-285750">
              <a:buClr>
                <a:schemeClr val="accent2"/>
              </a:buClr>
              <a:buFont typeface="Wingdings" panose="05000000000000000000" pitchFamily="2" charset="2"/>
              <a:buChar char="ü"/>
            </a:pP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Promozione del tirocinio; </a:t>
            </a:r>
          </a:p>
          <a:p>
            <a:pPr marL="285750" indent="-285750">
              <a:buClr>
                <a:schemeClr val="accent2"/>
              </a:buClr>
              <a:buFont typeface="Wingdings" panose="05000000000000000000" pitchFamily="2" charset="2"/>
              <a:buChar char="ü"/>
            </a:pP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Assistenza e accompagnamento nella definizione del progetto formativo legato all’attivazione dei percorsi di tirocinio; </a:t>
            </a:r>
          </a:p>
          <a:p>
            <a:pPr marL="285750" indent="-285750">
              <a:buClr>
                <a:schemeClr val="accent2"/>
              </a:buClr>
              <a:buFont typeface="Wingdings" panose="05000000000000000000" pitchFamily="2" charset="2"/>
              <a:buChar char="ü"/>
            </a:pP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Riconoscimento dell’indennità al giovane che partecipa a un percorso di tirocinio; </a:t>
            </a:r>
          </a:p>
          <a:p>
            <a:pPr marL="285750" indent="-285750">
              <a:buClr>
                <a:schemeClr val="accent2"/>
              </a:buClr>
              <a:buFont typeface="Wingdings" panose="05000000000000000000" pitchFamily="2" charset="2"/>
              <a:buChar char="ü"/>
            </a:pP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Erogazione di un contributo per la partecipazione al percorso di tirocinio in mobilità; </a:t>
            </a:r>
          </a:p>
          <a:p>
            <a:pPr marL="285750" indent="-285750">
              <a:buClr>
                <a:schemeClr val="accent2"/>
              </a:buClr>
              <a:buFont typeface="Wingdings" panose="05000000000000000000" pitchFamily="2" charset="2"/>
              <a:buChar char="ü"/>
            </a:pP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Promuovere, entro 60 giorni dalla fine del tirocinio, l’inserimento occupazionale dei giovani che concludono con successo il percorso. </a:t>
            </a:r>
          </a:p>
        </p:txBody>
      </p:sp>
      <p:sp>
        <p:nvSpPr>
          <p:cNvPr id="23" name="Rettangolo 22"/>
          <p:cNvSpPr/>
          <p:nvPr/>
        </p:nvSpPr>
        <p:spPr>
          <a:xfrm>
            <a:off x="380177" y="5375160"/>
            <a:ext cx="6472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 dirty="0" smtClean="0">
                <a:solidFill>
                  <a:schemeClr val="accent2"/>
                </a:solidFill>
              </a:rPr>
              <a:t>5</a:t>
            </a:r>
            <a:endParaRPr lang="it-IT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7437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77334" y="1147989"/>
            <a:ext cx="8596668" cy="937189"/>
          </a:xfrm>
        </p:spPr>
        <p:txBody>
          <a:bodyPr>
            <a:normAutofit/>
          </a:bodyPr>
          <a:lstStyle/>
          <a:p>
            <a:r>
              <a:rPr lang="it-IT" sz="2500" b="1" spc="-80" dirty="0" smtClean="0">
                <a:solidFill>
                  <a:srgbClr val="16206A"/>
                </a:solidFill>
              </a:rPr>
              <a:t>11. UCS </a:t>
            </a:r>
            <a:r>
              <a:rPr lang="it-IT" sz="2500" b="1" spc="-80" dirty="0">
                <a:solidFill>
                  <a:srgbClr val="16206A"/>
                </a:solidFill>
              </a:rPr>
              <a:t>formazione e accompagnamento basate sul processo </a:t>
            </a:r>
            <a:r>
              <a:rPr lang="it-IT" sz="2500" b="1" spc="-80" dirty="0" smtClean="0">
                <a:solidFill>
                  <a:srgbClr val="16206A"/>
                </a:solidFill>
              </a:rPr>
              <a:t>e sul processo sottoposto a condizionalità</a:t>
            </a:r>
            <a:endParaRPr lang="it-IT" sz="2500" b="1" spc="-80" dirty="0">
              <a:solidFill>
                <a:srgbClr val="16206A"/>
              </a:solidFill>
            </a:endParaRPr>
          </a:p>
        </p:txBody>
      </p:sp>
      <p:sp>
        <p:nvSpPr>
          <p:cNvPr id="4" name="Segnaposto contenuto 2"/>
          <p:cNvSpPr>
            <a:spLocks noGrp="1"/>
          </p:cNvSpPr>
          <p:nvPr>
            <p:ph idx="1"/>
          </p:nvPr>
        </p:nvSpPr>
        <p:spPr>
          <a:xfrm>
            <a:off x="677334" y="2023856"/>
            <a:ext cx="8596668" cy="3880773"/>
          </a:xfrm>
        </p:spPr>
        <p:txBody>
          <a:bodyPr>
            <a:noAutofit/>
          </a:bodyPr>
          <a:lstStyle/>
          <a:p>
            <a:r>
              <a:rPr lang="it-IT" sz="2000" b="1" dirty="0">
                <a:solidFill>
                  <a:schemeClr val="accent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FORMAZIONE A PROCESSO</a:t>
            </a:r>
          </a:p>
          <a:p>
            <a:pPr>
              <a:buFont typeface="+mj-lt"/>
              <a:buAutoNum type="alphaUcPeriod"/>
            </a:pPr>
            <a:r>
              <a:rPr lang="it-IT" sz="1600" dirty="0" smtClean="0"/>
              <a:t>Reinserimento </a:t>
            </a:r>
            <a:r>
              <a:rPr lang="it-IT" sz="1600" dirty="0"/>
              <a:t>di giovani 15-18enni in percorsi </a:t>
            </a:r>
            <a:r>
              <a:rPr lang="it-IT" sz="1600" dirty="0" smtClean="0"/>
              <a:t>formativi;</a:t>
            </a:r>
          </a:p>
          <a:p>
            <a:pPr>
              <a:buFont typeface="+mj-lt"/>
              <a:buAutoNum type="alphaUcPeriod"/>
            </a:pPr>
            <a:r>
              <a:rPr lang="it-IT" sz="1600" dirty="0"/>
              <a:t>Formazione per l’</a:t>
            </a:r>
            <a:r>
              <a:rPr lang="it-IT" altLang="it-IT" sz="1600" dirty="0"/>
              <a:t>Apprendistato per la qualifica e per il diploma professionale e per l’Apprendistato professionalizzante o contratto di </a:t>
            </a:r>
            <a:r>
              <a:rPr lang="it-IT" altLang="it-IT" sz="1600" dirty="0" smtClean="0"/>
              <a:t>mestiere.</a:t>
            </a:r>
            <a:endParaRPr lang="it-IT" altLang="it-IT" sz="1600" dirty="0"/>
          </a:p>
          <a:p>
            <a:pPr marL="285750" lvl="0" indent="-285750" algn="just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6113463" algn="r"/>
              </a:tabLst>
            </a:pPr>
            <a:endParaRPr lang="it-IT" sz="1600" dirty="0"/>
          </a:p>
          <a:p>
            <a:r>
              <a:rPr lang="it-IT" sz="2000" b="1" dirty="0" smtClean="0">
                <a:solidFill>
                  <a:schemeClr val="accent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FORMAZIONE </a:t>
            </a:r>
            <a:r>
              <a:rPr lang="it-IT" sz="2000" b="1" dirty="0">
                <a:solidFill>
                  <a:schemeClr val="accent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 PROCESSO CON CONDIZIONALITA’</a:t>
            </a:r>
          </a:p>
          <a:p>
            <a:pPr>
              <a:buFont typeface="+mj-lt"/>
              <a:buAutoNum type="alphaUcPeriod"/>
            </a:pPr>
            <a:r>
              <a:rPr lang="it-IT" sz="1600" dirty="0" smtClean="0"/>
              <a:t>Formazione </a:t>
            </a:r>
            <a:r>
              <a:rPr lang="it-IT" sz="1600" dirty="0"/>
              <a:t>mirata all’inserimento lavorativo (70% a processo – 30% condizionato alla stipula di un contratto di lavoro</a:t>
            </a:r>
            <a:r>
              <a:rPr lang="it-IT" sz="1600" dirty="0" smtClean="0"/>
              <a:t>);</a:t>
            </a:r>
            <a:endParaRPr lang="it-IT" sz="1600" dirty="0"/>
          </a:p>
          <a:p>
            <a:pPr>
              <a:buFont typeface="+mj-lt"/>
              <a:buAutoNum type="alphaUcPeriod"/>
            </a:pPr>
            <a:r>
              <a:rPr lang="it-IT" sz="1600" dirty="0"/>
              <a:t>Formazione per l’accompagnamento all’avvio di impresa e supporto allo start up di impresa </a:t>
            </a:r>
            <a:r>
              <a:rPr lang="it-IT" sz="1600" dirty="0" smtClean="0"/>
              <a:t>(</a:t>
            </a:r>
            <a:r>
              <a:rPr lang="it-IT" sz="1600" dirty="0"/>
              <a:t>70% a processo – 30% condizionato alla redazione di un business </a:t>
            </a:r>
            <a:r>
              <a:rPr lang="it-IT" sz="1600" dirty="0" err="1"/>
              <a:t>plan</a:t>
            </a:r>
            <a:r>
              <a:rPr lang="it-IT" sz="1600" dirty="0"/>
              <a:t> o avvio di una start up di impresa o avvio di lavoro autonomo</a:t>
            </a:r>
            <a:r>
              <a:rPr lang="it-IT" sz="1600" dirty="0" smtClean="0"/>
              <a:t>);</a:t>
            </a:r>
            <a:endParaRPr lang="it-IT" sz="1600" dirty="0"/>
          </a:p>
          <a:p>
            <a:pPr>
              <a:buFont typeface="+mj-lt"/>
              <a:buAutoNum type="alphaUcPeriod"/>
            </a:pPr>
            <a:r>
              <a:rPr lang="it-IT" sz="1600" dirty="0"/>
              <a:t>Accompagnamento all’avvio di impresa e supporto allo start up di </a:t>
            </a:r>
            <a:r>
              <a:rPr lang="it-IT" sz="1600" dirty="0" smtClean="0"/>
              <a:t>impresa</a:t>
            </a:r>
            <a:r>
              <a:rPr lang="it-IT" sz="1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76843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Segnaposto contenuto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64592453"/>
              </p:ext>
            </p:extLst>
          </p:nvPr>
        </p:nvGraphicFramePr>
        <p:xfrm>
          <a:off x="290753" y="3510522"/>
          <a:ext cx="4249783" cy="1691139"/>
        </p:xfrm>
        <a:graphic>
          <a:graphicData uri="http://schemas.openxmlformats.org/drawingml/2006/table">
            <a:tbl>
              <a:tblPr firstRow="1" firstCol="1" bandRow="1" bandCol="1">
                <a:tableStyleId>{69012ECD-51FC-41F1-AA8D-1B2483CD663E}</a:tableStyleId>
              </a:tblPr>
              <a:tblGrid>
                <a:gridCol w="1477627"/>
                <a:gridCol w="1349017"/>
                <a:gridCol w="1423139"/>
              </a:tblGrid>
              <a:tr h="676452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600" b="1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FASCIA</a:t>
                      </a:r>
                      <a:endParaRPr lang="it-IT" sz="2800" b="1" dirty="0">
                        <a:solidFill>
                          <a:srgbClr val="333333"/>
                        </a:solidFill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600" b="1" dirty="0" smtClean="0">
                          <a:effectLst/>
                        </a:rPr>
                        <a:t>ORA/CORSO</a:t>
                      </a:r>
                      <a:endParaRPr lang="it-IT" sz="2800" b="1" dirty="0">
                        <a:solidFill>
                          <a:srgbClr val="333333"/>
                        </a:solidFill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600" b="1" dirty="0" smtClean="0">
                          <a:effectLst/>
                        </a:rPr>
                        <a:t>ORA/ALLIEVO</a:t>
                      </a:r>
                      <a:endParaRPr lang="it-IT" sz="2800" b="1" dirty="0">
                        <a:solidFill>
                          <a:srgbClr val="333333"/>
                        </a:solidFill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38229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600" b="1" dirty="0" smtClean="0">
                          <a:effectLst/>
                        </a:rPr>
                        <a:t>A</a:t>
                      </a:r>
                      <a:endParaRPr lang="it-IT" sz="2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600" b="1" dirty="0" smtClean="0">
                          <a:effectLst/>
                        </a:rPr>
                        <a:t>146,25 €</a:t>
                      </a:r>
                      <a:endParaRPr lang="it-IT" sz="2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600" b="1" dirty="0" smtClean="0">
                          <a:effectLst/>
                        </a:rPr>
                        <a:t>0,80 €</a:t>
                      </a:r>
                      <a:endParaRPr lang="it-IT" sz="2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38229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600" b="1" dirty="0">
                          <a:effectLst/>
                        </a:rPr>
                        <a:t>B</a:t>
                      </a:r>
                      <a:endParaRPr lang="it-IT" sz="2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600" b="1" dirty="0" smtClean="0">
                          <a:effectLst/>
                        </a:rPr>
                        <a:t>117,00 €</a:t>
                      </a:r>
                      <a:endParaRPr lang="it-IT" sz="2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338229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600" b="1" dirty="0" smtClean="0">
                          <a:effectLst/>
                        </a:rPr>
                        <a:t>C</a:t>
                      </a:r>
                      <a:endParaRPr lang="it-IT" sz="2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600" b="1" dirty="0" smtClean="0">
                          <a:effectLst/>
                        </a:rPr>
                        <a:t>73,13 €</a:t>
                      </a:r>
                      <a:endParaRPr lang="it-IT" sz="2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Freccia a destra 9"/>
          <p:cNvSpPr/>
          <p:nvPr/>
        </p:nvSpPr>
        <p:spPr>
          <a:xfrm>
            <a:off x="4618506" y="4291679"/>
            <a:ext cx="788275" cy="29954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CasellaDiTesto 10"/>
          <p:cNvSpPr txBox="1"/>
          <p:nvPr/>
        </p:nvSpPr>
        <p:spPr>
          <a:xfrm>
            <a:off x="5406781" y="3970192"/>
            <a:ext cx="416003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Differenziazione delle UCS in base al </a:t>
            </a:r>
            <a:r>
              <a:rPr lang="it-IT" sz="16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curriculum dei docenti </a:t>
            </a: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che svolgono la formazione (in linea con quanto previsto dalla circolare ministeriale n. 2 del 2009</a:t>
            </a:r>
            <a:r>
              <a:rPr lang="it-IT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).</a:t>
            </a:r>
            <a:endParaRPr lang="it-IT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Rettangolo 12"/>
          <p:cNvSpPr/>
          <p:nvPr/>
        </p:nvSpPr>
        <p:spPr>
          <a:xfrm>
            <a:off x="1681249" y="1471101"/>
            <a:ext cx="7762214" cy="61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it-IT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Individuare </a:t>
            </a: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uno strumento di rendicontazione unico applicabile ai vari modelli </a:t>
            </a:r>
            <a:r>
              <a:rPr lang="it-IT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formativi. </a:t>
            </a:r>
          </a:p>
        </p:txBody>
      </p:sp>
      <p:sp>
        <p:nvSpPr>
          <p:cNvPr id="14" name="Titolo 1"/>
          <p:cNvSpPr txBox="1">
            <a:spLocks/>
          </p:cNvSpPr>
          <p:nvPr/>
        </p:nvSpPr>
        <p:spPr>
          <a:xfrm>
            <a:off x="290753" y="1508643"/>
            <a:ext cx="2164080" cy="7112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it-IT" sz="2500" b="1" spc="-80" dirty="0">
                <a:solidFill>
                  <a:srgbClr val="16206A"/>
                </a:solidFill>
              </a:rPr>
              <a:t>Obiettivo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290753" y="5606276"/>
            <a:ext cx="9108353" cy="954107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</a:bodyPr>
          <a:lstStyle>
            <a:defPPr>
              <a:defRPr lang="it-IT"/>
            </a:defPPr>
            <a:lvl1pPr defTabSz="457200">
              <a:spcBef>
                <a:spcPct val="0"/>
              </a:spcBef>
              <a:buNone/>
              <a:defRPr sz="2800" b="1">
                <a:solidFill>
                  <a:schemeClr val="accent1"/>
                </a:solidFill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r>
              <a:rPr lang="it-IT" sz="1800" dirty="0">
                <a:solidFill>
                  <a:srgbClr val="16206A"/>
                </a:solidFill>
              </a:rPr>
              <a:t>Costo Sovvenzione = (UCS ora corso </a:t>
            </a:r>
            <a:r>
              <a:rPr lang="it-IT" sz="1800" dirty="0" smtClean="0">
                <a:solidFill>
                  <a:srgbClr val="16206A"/>
                </a:solidFill>
              </a:rPr>
              <a:t>* </a:t>
            </a:r>
            <a:r>
              <a:rPr lang="it-IT" sz="1800" dirty="0">
                <a:solidFill>
                  <a:srgbClr val="16206A"/>
                </a:solidFill>
              </a:rPr>
              <a:t>tot h) + (UCS ora allievo </a:t>
            </a:r>
            <a:r>
              <a:rPr lang="it-IT" sz="1800" dirty="0" smtClean="0">
                <a:solidFill>
                  <a:srgbClr val="16206A"/>
                </a:solidFill>
              </a:rPr>
              <a:t>* </a:t>
            </a:r>
            <a:r>
              <a:rPr lang="it-IT" sz="1800" dirty="0">
                <a:solidFill>
                  <a:srgbClr val="16206A"/>
                </a:solidFill>
              </a:rPr>
              <a:t>tot h </a:t>
            </a:r>
            <a:r>
              <a:rPr lang="it-IT" sz="1800" dirty="0" smtClean="0">
                <a:solidFill>
                  <a:srgbClr val="16206A"/>
                </a:solidFill>
              </a:rPr>
              <a:t>* </a:t>
            </a:r>
            <a:r>
              <a:rPr lang="it-IT" sz="1800" dirty="0">
                <a:solidFill>
                  <a:srgbClr val="16206A"/>
                </a:solidFill>
              </a:rPr>
              <a:t>tot </a:t>
            </a:r>
            <a:r>
              <a:rPr lang="it-IT" sz="1800" dirty="0" smtClean="0">
                <a:solidFill>
                  <a:srgbClr val="16206A"/>
                </a:solidFill>
              </a:rPr>
              <a:t>allievi)</a:t>
            </a:r>
            <a:endParaRPr lang="it-IT" sz="1800" dirty="0">
              <a:solidFill>
                <a:srgbClr val="16206A"/>
              </a:solidFill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290753" y="2206606"/>
            <a:ext cx="9152709" cy="1146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it-IT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Strumento combinato ora/corso – ora/allievo </a:t>
            </a: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permette di trascendere le differenze di costo applicabili a percorsi caratterizzati da un numero basso o da un numero alto di allievi, introducendo un parametro moltiplicatore che permette di valutare in maniera coerente e giusta la componente relativa al numero degli </a:t>
            </a:r>
            <a:r>
              <a:rPr lang="it-IT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allievi.</a:t>
            </a:r>
            <a:endParaRPr lang="it-IT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5" name="Connettore 1 14"/>
          <p:cNvCxnSpPr/>
          <p:nvPr/>
        </p:nvCxnSpPr>
        <p:spPr>
          <a:xfrm>
            <a:off x="395256" y="2061818"/>
            <a:ext cx="9048206" cy="0"/>
          </a:xfrm>
          <a:prstGeom prst="line">
            <a:avLst/>
          </a:prstGeom>
          <a:ln w="28575">
            <a:solidFill>
              <a:srgbClr val="1620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8425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/>
          <p:cNvSpPr txBox="1">
            <a:spLocks/>
          </p:cNvSpPr>
          <p:nvPr/>
        </p:nvSpPr>
        <p:spPr>
          <a:xfrm>
            <a:off x="617419" y="1071857"/>
            <a:ext cx="8596668" cy="60036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it-IT" sz="2400" dirty="0" smtClean="0"/>
              <a:t>Attività previste</a:t>
            </a:r>
            <a:endParaRPr lang="it-IT" sz="2400" dirty="0"/>
          </a:p>
        </p:txBody>
      </p:sp>
      <p:sp>
        <p:nvSpPr>
          <p:cNvPr id="11" name="Rettangolo 10"/>
          <p:cNvSpPr/>
          <p:nvPr/>
        </p:nvSpPr>
        <p:spPr>
          <a:xfrm>
            <a:off x="617419" y="1514487"/>
            <a:ext cx="872694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chemeClr val="accent2"/>
              </a:buClr>
            </a:pPr>
            <a:r>
              <a:rPr lang="it-IT" sz="1600" b="1" dirty="0">
                <a:solidFill>
                  <a:schemeClr val="accent2"/>
                </a:solidFill>
              </a:rPr>
              <a:t>Formazione </a:t>
            </a:r>
            <a:r>
              <a:rPr lang="it-IT" sz="1600" b="1" dirty="0" smtClean="0">
                <a:solidFill>
                  <a:schemeClr val="accent2"/>
                </a:solidFill>
              </a:rPr>
              <a:t>mirata </a:t>
            </a:r>
            <a:r>
              <a:rPr lang="it-IT" sz="1600" b="1" dirty="0">
                <a:solidFill>
                  <a:schemeClr val="accent2"/>
                </a:solidFill>
              </a:rPr>
              <a:t>all’inserimento lavorativo; </a:t>
            </a:r>
            <a:r>
              <a:rPr lang="it-IT" sz="1600" b="1" dirty="0" smtClean="0">
                <a:solidFill>
                  <a:schemeClr val="accent2"/>
                </a:solidFill>
              </a:rPr>
              <a:t>Reinserimento </a:t>
            </a:r>
            <a:r>
              <a:rPr lang="it-IT" sz="1600" b="1" dirty="0">
                <a:solidFill>
                  <a:schemeClr val="accent2"/>
                </a:solidFill>
              </a:rPr>
              <a:t>di giovani 15-18enni in percorsi formativi; </a:t>
            </a:r>
            <a:r>
              <a:rPr lang="it-IT" sz="1600" b="1" dirty="0" smtClean="0">
                <a:solidFill>
                  <a:schemeClr val="accent2"/>
                </a:solidFill>
              </a:rPr>
              <a:t>Apprendistato </a:t>
            </a:r>
            <a:r>
              <a:rPr lang="it-IT" sz="1600" b="1" dirty="0">
                <a:solidFill>
                  <a:schemeClr val="accent2"/>
                </a:solidFill>
              </a:rPr>
              <a:t>per la qualifica e per il diploma professionale; </a:t>
            </a:r>
            <a:r>
              <a:rPr lang="it-IT" sz="1600" b="1" dirty="0" smtClean="0">
                <a:solidFill>
                  <a:schemeClr val="accent2"/>
                </a:solidFill>
              </a:rPr>
              <a:t>Apprendistato </a:t>
            </a:r>
            <a:r>
              <a:rPr lang="it-IT" sz="1600" b="1" dirty="0">
                <a:solidFill>
                  <a:schemeClr val="accent2"/>
                </a:solidFill>
              </a:rPr>
              <a:t>per l’alta formazione e la </a:t>
            </a:r>
            <a:r>
              <a:rPr lang="it-IT" sz="1600" b="1" dirty="0" smtClean="0">
                <a:solidFill>
                  <a:schemeClr val="accent2"/>
                </a:solidFill>
              </a:rPr>
              <a:t>ricerca; Formazione per l’autoimprenditorialità</a:t>
            </a:r>
            <a:endParaRPr lang="it-IT" sz="1600" dirty="0" smtClean="0"/>
          </a:p>
          <a:p>
            <a:pPr algn="just"/>
            <a:endParaRPr lang="it-IT" sz="1600" dirty="0"/>
          </a:p>
          <a:p>
            <a:pPr marL="285750" indent="-285750" algn="just">
              <a:buClr>
                <a:schemeClr val="accent2"/>
              </a:buClr>
              <a:buFont typeface="Wingdings" panose="05000000000000000000" pitchFamily="2" charset="2"/>
              <a:buChar char="ü"/>
            </a:pP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Partecipazione a corsi di formazione individuali, individualizzati o collettivi, anche a distanza con sistemi che consentano la partecipazione interattiva (live streaming interattivo); </a:t>
            </a:r>
          </a:p>
          <a:p>
            <a:pPr marL="285750" indent="-285750" algn="just">
              <a:buClr>
                <a:schemeClr val="accent2"/>
              </a:buClr>
              <a:buFont typeface="Wingdings" panose="05000000000000000000" pitchFamily="2" charset="2"/>
              <a:buChar char="ü"/>
            </a:pP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Partecipazione a corsi di istruzione e formazione professionale; </a:t>
            </a:r>
          </a:p>
          <a:p>
            <a:pPr marL="285750" indent="-285750" algn="just">
              <a:buClr>
                <a:schemeClr val="accent2"/>
              </a:buClr>
              <a:buFont typeface="Wingdings" panose="05000000000000000000" pitchFamily="2" charset="2"/>
              <a:buChar char="ü"/>
            </a:pP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Progettazione del Piano Formativo Individuale ed Erogazione della formazione strutturata da svolgersi all’interno dell’impresa o all’esterno, presso Organismi di Formazione e/o presso gli Istituti Professionali di Stato; </a:t>
            </a:r>
          </a:p>
          <a:p>
            <a:pPr marL="285750" indent="-285750" algn="just">
              <a:buClr>
                <a:schemeClr val="accent2"/>
              </a:buClr>
              <a:buFont typeface="Wingdings" panose="05000000000000000000" pitchFamily="2" charset="2"/>
              <a:buChar char="ü"/>
            </a:pP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Erogazione di una indennità di partecipazione a supporto del successo formativo in caso di modulazione della disciplina salariale connessa all’obbligazione formativa prevista da questa tipologia contrattuale; </a:t>
            </a:r>
          </a:p>
          <a:p>
            <a:pPr marL="285750" indent="-285750" algn="just">
              <a:buClr>
                <a:schemeClr val="accent2"/>
              </a:buClr>
              <a:buFont typeface="Wingdings" panose="05000000000000000000" pitchFamily="2" charset="2"/>
              <a:buChar char="ü"/>
            </a:pP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Progettazione ed erogazione di attività formativa individuale, addizionale al percorso di studio intrapreso dal </a:t>
            </a:r>
            <a:r>
              <a:rPr lang="it-IT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giovane</a:t>
            </a: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</a:p>
          <a:p>
            <a:pPr marL="285750" indent="-285750" algn="just">
              <a:buClr>
                <a:schemeClr val="accent2"/>
              </a:buClr>
              <a:buFont typeface="Wingdings" panose="05000000000000000000" pitchFamily="2" charset="2"/>
              <a:buChar char="ü"/>
            </a:pP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Tutoraggio formativo individuale funzionale a favorire il raccordo tra competenze acquisite in ambito scolastico/universitario/di </a:t>
            </a:r>
            <a:r>
              <a:rPr lang="it-IT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ricerca.</a:t>
            </a:r>
            <a:endParaRPr lang="it-IT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Rettangolo 11"/>
          <p:cNvSpPr/>
          <p:nvPr/>
        </p:nvSpPr>
        <p:spPr>
          <a:xfrm>
            <a:off x="185174" y="2568048"/>
            <a:ext cx="64724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 dirty="0" smtClean="0">
                <a:solidFill>
                  <a:schemeClr val="accent2"/>
                </a:solidFill>
              </a:rPr>
              <a:t>2-A</a:t>
            </a:r>
          </a:p>
          <a:p>
            <a:endParaRPr lang="it-IT" b="1" dirty="0" smtClean="0">
              <a:solidFill>
                <a:schemeClr val="accent2"/>
              </a:solidFill>
            </a:endParaRPr>
          </a:p>
          <a:p>
            <a:r>
              <a:rPr lang="it-IT" b="1" dirty="0" smtClean="0">
                <a:solidFill>
                  <a:schemeClr val="accent2"/>
                </a:solidFill>
              </a:rPr>
              <a:t>2-B</a:t>
            </a:r>
          </a:p>
          <a:p>
            <a:endParaRPr lang="it-IT" b="1" dirty="0" smtClean="0">
              <a:solidFill>
                <a:schemeClr val="accent2"/>
              </a:solidFill>
            </a:endParaRPr>
          </a:p>
          <a:p>
            <a:r>
              <a:rPr lang="it-IT" b="1" dirty="0" smtClean="0">
                <a:solidFill>
                  <a:schemeClr val="accent2"/>
                </a:solidFill>
              </a:rPr>
              <a:t>4-A</a:t>
            </a:r>
          </a:p>
          <a:p>
            <a:endParaRPr lang="it-IT" b="1" dirty="0" smtClean="0">
              <a:solidFill>
                <a:schemeClr val="accent2"/>
              </a:solidFill>
            </a:endParaRPr>
          </a:p>
          <a:p>
            <a:r>
              <a:rPr lang="it-IT" b="1" dirty="0" smtClean="0">
                <a:solidFill>
                  <a:schemeClr val="accent2"/>
                </a:solidFill>
              </a:rPr>
              <a:t>4-C</a:t>
            </a:r>
          </a:p>
          <a:p>
            <a:endParaRPr lang="it-IT" b="1" dirty="0" smtClean="0">
              <a:solidFill>
                <a:schemeClr val="accent2"/>
              </a:solidFill>
            </a:endParaRPr>
          </a:p>
          <a:p>
            <a:r>
              <a:rPr lang="it-IT" b="1" dirty="0" smtClean="0">
                <a:solidFill>
                  <a:schemeClr val="accent2"/>
                </a:solidFill>
              </a:rPr>
              <a:t>7.1</a:t>
            </a:r>
            <a:endParaRPr lang="it-IT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7605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/>
          <p:cNvSpPr txBox="1">
            <a:spLocks/>
          </p:cNvSpPr>
          <p:nvPr/>
        </p:nvSpPr>
        <p:spPr>
          <a:xfrm>
            <a:off x="617419" y="1071857"/>
            <a:ext cx="8596668" cy="60036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it-IT" sz="2400" dirty="0" smtClean="0"/>
              <a:t>Attività previste</a:t>
            </a:r>
            <a:endParaRPr lang="it-IT" sz="2400" dirty="0"/>
          </a:p>
        </p:txBody>
      </p:sp>
      <p:sp>
        <p:nvSpPr>
          <p:cNvPr id="11" name="Rettangolo 10"/>
          <p:cNvSpPr/>
          <p:nvPr/>
        </p:nvSpPr>
        <p:spPr>
          <a:xfrm>
            <a:off x="617419" y="1750456"/>
            <a:ext cx="8726941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600" b="1" dirty="0">
                <a:solidFill>
                  <a:schemeClr val="accent2"/>
                </a:solidFill>
              </a:rPr>
              <a:t>Accompagnamento all’avvio di impresa e supporto allo start up di impresa (individuale o individualizzata)</a:t>
            </a:r>
            <a:r>
              <a:rPr lang="it-IT" sz="1600" dirty="0"/>
              <a:t>	</a:t>
            </a:r>
          </a:p>
          <a:p>
            <a:endParaRPr lang="it-IT" sz="1600" dirty="0"/>
          </a:p>
          <a:p>
            <a:pPr marL="285750" indent="-285750">
              <a:buClr>
                <a:schemeClr val="accent2"/>
              </a:buClr>
              <a:buFont typeface="Wingdings" panose="05000000000000000000" pitchFamily="2" charset="2"/>
              <a:buChar char="ü"/>
            </a:pP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Percorsi specialistici mirati e consulenza specialistica (</a:t>
            </a:r>
            <a:r>
              <a:rPr lang="it-IT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coaching</a:t>
            </a: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it-IT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counseling</a:t>
            </a: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assistenza finalizzate allo sviluppo di un’idea imprenditoriale), ivi incluso il rinvio ai CPI; </a:t>
            </a:r>
          </a:p>
          <a:p>
            <a:pPr marL="285750" indent="-285750">
              <a:buClr>
                <a:schemeClr val="accent2"/>
              </a:buClr>
              <a:buFont typeface="Wingdings" panose="05000000000000000000" pitchFamily="2" charset="2"/>
              <a:buChar char="ü"/>
            </a:pP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Formazione per il business </a:t>
            </a:r>
            <a:r>
              <a:rPr lang="it-IT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plan</a:t>
            </a: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(definizione di dettaglio dell’idea imprenditoriale, acquisizione conoscenze/competenze, studi di fattibilità e ricerche di mercato, azioni di marketing territoriale e piani di comunicazione, </a:t>
            </a:r>
            <a:r>
              <a:rPr lang="it-IT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etc</a:t>
            </a: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…); </a:t>
            </a:r>
          </a:p>
          <a:p>
            <a:pPr marL="285750" indent="-285750">
              <a:buClr>
                <a:schemeClr val="accent2"/>
              </a:buClr>
              <a:buFont typeface="Wingdings" panose="05000000000000000000" pitchFamily="2" charset="2"/>
              <a:buChar char="ü"/>
            </a:pP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Formazione di accompagnamento all’autoimpiego e all’autoimprenditorialità; </a:t>
            </a:r>
          </a:p>
          <a:p>
            <a:pPr marL="285750" indent="-285750">
              <a:buClr>
                <a:schemeClr val="accent2"/>
              </a:buClr>
              <a:buFont typeface="Wingdings" panose="05000000000000000000" pitchFamily="2" charset="2"/>
              <a:buChar char="ü"/>
            </a:pP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Assistenza personalizzata per la stesura del business </a:t>
            </a:r>
            <a:r>
              <a:rPr lang="it-IT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plan</a:t>
            </a: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con affiancamento specifico in relazione alla tipologia di attività; </a:t>
            </a:r>
          </a:p>
          <a:p>
            <a:pPr marL="285750" indent="-285750">
              <a:buClr>
                <a:schemeClr val="accent2"/>
              </a:buClr>
              <a:buFont typeface="Wingdings" panose="05000000000000000000" pitchFamily="2" charset="2"/>
              <a:buChar char="ü"/>
            </a:pP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Accompagnamento per l’accesso al credito e alla finanziabilità; </a:t>
            </a:r>
          </a:p>
          <a:p>
            <a:pPr marL="285750" indent="-285750">
              <a:buClr>
                <a:schemeClr val="accent2"/>
              </a:buClr>
              <a:buFont typeface="Wingdings" panose="05000000000000000000" pitchFamily="2" charset="2"/>
              <a:buChar char="ü"/>
            </a:pP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Servizi a sostegno della costituzione di impresa (informazioni su adempimenti burocratici e amministrativi – anche rispetto agli enti previdenziali, supporto per la ricerca di partner tecnologici e produttivi, supporto in materia di proprietà intellettuale, etc.). </a:t>
            </a:r>
          </a:p>
          <a:p>
            <a:r>
              <a:rPr lang="it-IT" sz="1600" dirty="0"/>
              <a:t>	</a:t>
            </a:r>
          </a:p>
        </p:txBody>
      </p:sp>
      <p:sp>
        <p:nvSpPr>
          <p:cNvPr id="5" name="Rettangolo 4"/>
          <p:cNvSpPr/>
          <p:nvPr/>
        </p:nvSpPr>
        <p:spPr>
          <a:xfrm>
            <a:off x="392116" y="3581726"/>
            <a:ext cx="6472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 dirty="0" smtClean="0">
                <a:solidFill>
                  <a:schemeClr val="accent2"/>
                </a:solidFill>
              </a:rPr>
              <a:t>7</a:t>
            </a:r>
            <a:endParaRPr lang="it-IT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963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77334" y="1147989"/>
            <a:ext cx="8596668" cy="937189"/>
          </a:xfrm>
        </p:spPr>
        <p:txBody>
          <a:bodyPr>
            <a:normAutofit/>
          </a:bodyPr>
          <a:lstStyle/>
          <a:p>
            <a:r>
              <a:rPr lang="it-IT" sz="2500" b="1" spc="-80" dirty="0" smtClean="0">
                <a:solidFill>
                  <a:srgbClr val="16206A"/>
                </a:solidFill>
              </a:rPr>
              <a:t>12. Costi </a:t>
            </a:r>
            <a:r>
              <a:rPr lang="it-IT" sz="2500" b="1" spc="-80" dirty="0">
                <a:solidFill>
                  <a:srgbClr val="16206A"/>
                </a:solidFill>
              </a:rPr>
              <a:t>forfettari</a:t>
            </a:r>
          </a:p>
        </p:txBody>
      </p:sp>
      <p:sp>
        <p:nvSpPr>
          <p:cNvPr id="6" name="Titolo 1"/>
          <p:cNvSpPr txBox="1">
            <a:spLocks/>
          </p:cNvSpPr>
          <p:nvPr/>
        </p:nvSpPr>
        <p:spPr>
          <a:xfrm>
            <a:off x="708364" y="1484811"/>
            <a:ext cx="8596668" cy="60036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it-IT" sz="2400" dirty="0" smtClean="0"/>
              <a:t>Attività previste</a:t>
            </a:r>
            <a:endParaRPr lang="it-IT" sz="2400" dirty="0"/>
          </a:p>
        </p:txBody>
      </p:sp>
      <p:sp>
        <p:nvSpPr>
          <p:cNvPr id="7" name="Rettangolo 6"/>
          <p:cNvSpPr/>
          <p:nvPr/>
        </p:nvSpPr>
        <p:spPr>
          <a:xfrm>
            <a:off x="708364" y="1947530"/>
            <a:ext cx="8799430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sz="1600" b="1" dirty="0">
                <a:solidFill>
                  <a:schemeClr val="accent2"/>
                </a:solidFill>
              </a:rPr>
              <a:t>Servizio Civile (formazione</a:t>
            </a:r>
            <a:r>
              <a:rPr lang="it-IT" sz="1600" b="1" dirty="0" smtClean="0">
                <a:solidFill>
                  <a:schemeClr val="accent2"/>
                </a:solidFill>
              </a:rPr>
              <a:t>)</a:t>
            </a:r>
          </a:p>
          <a:p>
            <a:pPr algn="just"/>
            <a:endParaRPr lang="it-IT" sz="1100" dirty="0" smtClean="0"/>
          </a:p>
          <a:p>
            <a:pPr marL="285750" indent="-285750">
              <a:buClr>
                <a:schemeClr val="accent2"/>
              </a:buClr>
              <a:buFont typeface="Wingdings" panose="05000000000000000000" pitchFamily="2" charset="2"/>
              <a:buChar char="ü"/>
            </a:pPr>
            <a:r>
              <a:rPr lang="it-IT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L’attività svolta nell’ambito del Servizio Civile riguarda la frequenza ai corsi di formazione generale realizzati all’avvio dei progetti di servizio civile nazionale e regionale</a:t>
            </a: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  <a:r>
              <a:rPr lang="it-IT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</a:p>
          <a:p>
            <a:pPr marL="285750" indent="-285750">
              <a:buClr>
                <a:schemeClr val="accent2"/>
              </a:buClr>
              <a:buFont typeface="Wingdings" panose="05000000000000000000" pitchFamily="2" charset="2"/>
              <a:buChar char="ü"/>
            </a:pPr>
            <a:r>
              <a:rPr lang="it-IT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Contributo </a:t>
            </a: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Enti di Servizio Civile Nazionale per la frequenza ai corsi di formazione generale (con durata minima di 30 ore).</a:t>
            </a:r>
          </a:p>
        </p:txBody>
      </p:sp>
      <p:sp>
        <p:nvSpPr>
          <p:cNvPr id="11" name="Rettangolo 10"/>
          <p:cNvSpPr/>
          <p:nvPr/>
        </p:nvSpPr>
        <p:spPr>
          <a:xfrm>
            <a:off x="384739" y="4765717"/>
            <a:ext cx="6472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 dirty="0" smtClean="0">
                <a:solidFill>
                  <a:schemeClr val="accent2"/>
                </a:solidFill>
              </a:rPr>
              <a:t>8</a:t>
            </a:r>
          </a:p>
        </p:txBody>
      </p:sp>
      <p:sp>
        <p:nvSpPr>
          <p:cNvPr id="12" name="Rettangolo 11"/>
          <p:cNvSpPr/>
          <p:nvPr/>
        </p:nvSpPr>
        <p:spPr>
          <a:xfrm>
            <a:off x="353709" y="2568589"/>
            <a:ext cx="6472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 dirty="0" smtClean="0">
                <a:solidFill>
                  <a:schemeClr val="accent2"/>
                </a:solidFill>
              </a:rPr>
              <a:t>6</a:t>
            </a:r>
          </a:p>
        </p:txBody>
      </p:sp>
      <p:sp>
        <p:nvSpPr>
          <p:cNvPr id="13" name="Rettangolo 12"/>
          <p:cNvSpPr/>
          <p:nvPr/>
        </p:nvSpPr>
        <p:spPr>
          <a:xfrm>
            <a:off x="708364" y="3408617"/>
            <a:ext cx="868144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sz="1600" b="1" dirty="0" smtClean="0">
                <a:solidFill>
                  <a:schemeClr val="accent2"/>
                </a:solidFill>
              </a:rPr>
              <a:t>Mobilità </a:t>
            </a:r>
            <a:r>
              <a:rPr lang="it-IT" sz="1600" b="1" dirty="0">
                <a:solidFill>
                  <a:schemeClr val="accent2"/>
                </a:solidFill>
              </a:rPr>
              <a:t>professionale interregionale; </a:t>
            </a:r>
            <a:r>
              <a:rPr lang="it-IT" sz="1600" b="1" dirty="0" smtClean="0">
                <a:solidFill>
                  <a:schemeClr val="accent2"/>
                </a:solidFill>
              </a:rPr>
              <a:t>Mobilità </a:t>
            </a:r>
            <a:r>
              <a:rPr lang="it-IT" sz="1600" b="1" dirty="0">
                <a:solidFill>
                  <a:schemeClr val="accent2"/>
                </a:solidFill>
              </a:rPr>
              <a:t>professionale transnazionale; </a:t>
            </a:r>
            <a:r>
              <a:rPr lang="it-IT" sz="1600" b="1" dirty="0" smtClean="0">
                <a:solidFill>
                  <a:schemeClr val="accent2"/>
                </a:solidFill>
              </a:rPr>
              <a:t>Mobilità </a:t>
            </a:r>
            <a:r>
              <a:rPr lang="it-IT" sz="1600" b="1" dirty="0">
                <a:solidFill>
                  <a:schemeClr val="accent2"/>
                </a:solidFill>
              </a:rPr>
              <a:t>professionale transnazionale per colloquio</a:t>
            </a:r>
            <a:endParaRPr lang="it-IT" sz="1600" dirty="0"/>
          </a:p>
          <a:p>
            <a:pPr algn="just"/>
            <a:endParaRPr lang="it-IT" sz="1200" dirty="0"/>
          </a:p>
          <a:p>
            <a:pPr marL="285750" indent="-285750" algn="just">
              <a:buClr>
                <a:schemeClr val="accent2"/>
              </a:buClr>
              <a:buFont typeface="Wingdings" panose="05000000000000000000" pitchFamily="2" charset="2"/>
              <a:buChar char="ü"/>
            </a:pP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Mobilità professionale interregionale. L’intervento intende promuovere la mobilità interregionale e supportare il trasferimento del giovane che ha ottenuto un posto di lavoro fuori dalla Regione di residenza, con un contributo una tantum; </a:t>
            </a:r>
          </a:p>
          <a:p>
            <a:pPr marL="285750" indent="-285750" algn="just">
              <a:buClr>
                <a:schemeClr val="accent2"/>
              </a:buClr>
              <a:buFont typeface="Wingdings" panose="05000000000000000000" pitchFamily="2" charset="2"/>
              <a:buChar char="ü"/>
            </a:pP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Mobilità professionale transnazionale; L’intervento intende promuovere la mobilità transazionale e supportare il trasferimento del giovane che ha ottenuto un posto di lavoro fuori dallo Stato di residenza, con un contributo una tantum; </a:t>
            </a:r>
          </a:p>
          <a:p>
            <a:pPr marL="285750" indent="-285750" algn="just">
              <a:buClr>
                <a:schemeClr val="accent2"/>
              </a:buClr>
              <a:buFont typeface="Wingdings" panose="05000000000000000000" pitchFamily="2" charset="2"/>
              <a:buChar char="ü"/>
            </a:pPr>
            <a:r>
              <a:rPr lang="it-IT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Mobilità professionale transnazionale per colloquio L’intervento intende promuovere la mobilità transazionale e supportare lo spostamento del giovane che deve sostenere il colloquio per conseguire un posto di lavoro fuori dallo Stato di residenza. </a:t>
            </a:r>
          </a:p>
          <a:p>
            <a:pPr marL="285750" indent="-285750" algn="just">
              <a:buClr>
                <a:schemeClr val="accent2"/>
              </a:buClr>
              <a:buFont typeface="Wingdings" panose="05000000000000000000" pitchFamily="2" charset="2"/>
              <a:buChar char="ü"/>
            </a:pPr>
            <a:endParaRPr lang="it-IT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 algn="just">
              <a:buClr>
                <a:schemeClr val="accent2"/>
              </a:buClr>
              <a:buFont typeface="Wingdings" panose="05000000000000000000" pitchFamily="2" charset="2"/>
              <a:buChar char="ü"/>
            </a:pPr>
            <a:endParaRPr lang="it-IT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/>
            <a:r>
              <a:rPr lang="it-IT" sz="1600" dirty="0"/>
              <a:t>	</a:t>
            </a:r>
          </a:p>
          <a:p>
            <a:pPr algn="just"/>
            <a:r>
              <a:rPr lang="it-IT" sz="1600" dirty="0"/>
              <a:t>	</a:t>
            </a:r>
          </a:p>
          <a:p>
            <a:pPr algn="just"/>
            <a:r>
              <a:rPr lang="it-IT" sz="1600" dirty="0"/>
              <a:t>	</a:t>
            </a:r>
          </a:p>
          <a:p>
            <a:pPr algn="just"/>
            <a:endParaRPr lang="it-IT" sz="1600" dirty="0"/>
          </a:p>
        </p:txBody>
      </p:sp>
    </p:spTree>
    <p:extLst>
      <p:ext uri="{BB962C8B-B14F-4D97-AF65-F5344CB8AC3E}">
        <p14:creationId xmlns:p14="http://schemas.microsoft.com/office/powerpoint/2010/main" val="3427508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77334" y="1147989"/>
            <a:ext cx="8596668" cy="937189"/>
          </a:xfrm>
        </p:spPr>
        <p:txBody>
          <a:bodyPr>
            <a:normAutofit/>
          </a:bodyPr>
          <a:lstStyle/>
          <a:p>
            <a:r>
              <a:rPr lang="it-IT" sz="2500" b="1" spc="-80" dirty="0" smtClean="0">
                <a:solidFill>
                  <a:srgbClr val="16206A"/>
                </a:solidFill>
              </a:rPr>
              <a:t>13. Documentazione da produrre ai fini del controllo</a:t>
            </a:r>
            <a:endParaRPr lang="it-IT" sz="2500" b="1" spc="-80" dirty="0">
              <a:solidFill>
                <a:srgbClr val="16206A"/>
              </a:solidFill>
            </a:endParaRPr>
          </a:p>
        </p:txBody>
      </p:sp>
      <p:sp>
        <p:nvSpPr>
          <p:cNvPr id="4" name="Segnaposto contenuto 2"/>
          <p:cNvSpPr>
            <a:spLocks noGrp="1"/>
          </p:cNvSpPr>
          <p:nvPr>
            <p:ph idx="1"/>
          </p:nvPr>
        </p:nvSpPr>
        <p:spPr>
          <a:xfrm>
            <a:off x="677334" y="2023856"/>
            <a:ext cx="8596668" cy="3880773"/>
          </a:xfrm>
        </p:spPr>
        <p:txBody>
          <a:bodyPr>
            <a:no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it-IT" b="1" dirty="0">
                <a:solidFill>
                  <a:schemeClr val="accent2"/>
                </a:solidFill>
              </a:rPr>
              <a:t>Per tutte le politiche</a:t>
            </a:r>
            <a:endParaRPr lang="it-IT" dirty="0"/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it-IT" dirty="0"/>
              <a:t>Patto di servizio, firmato dal giovane e dai servizi competenti per la garanzia giovani e/o presa in carico centralizzata da parte </a:t>
            </a:r>
            <a:r>
              <a:rPr lang="it-IT" dirty="0" smtClean="0"/>
              <a:t>dell’Amministrazione.</a:t>
            </a:r>
            <a:endParaRPr lang="it-IT" dirty="0"/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it-IT" b="1" dirty="0" smtClean="0">
                <a:solidFill>
                  <a:schemeClr val="accent2"/>
                </a:solidFill>
              </a:rPr>
              <a:t>Per </a:t>
            </a:r>
            <a:r>
              <a:rPr lang="it-IT" b="1" dirty="0">
                <a:solidFill>
                  <a:schemeClr val="accent2"/>
                </a:solidFill>
              </a:rPr>
              <a:t>le misure con costi a processo</a:t>
            </a: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it-IT" dirty="0"/>
              <a:t>Documentazione che dimostri l’effettivo svolgimento della misura (es. registro contenente le presenze e indicante le attività didattiche svolte, compilato e firmato</a:t>
            </a:r>
            <a:r>
              <a:rPr lang="it-IT" dirty="0" smtClean="0"/>
              <a:t>).</a:t>
            </a:r>
            <a:endParaRPr lang="it-IT" dirty="0"/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it-IT" b="1" dirty="0">
                <a:solidFill>
                  <a:schemeClr val="accent2"/>
                </a:solidFill>
              </a:rPr>
              <a:t>Per le misure con riconoscimento dei costi </a:t>
            </a:r>
            <a:r>
              <a:rPr lang="it-IT" b="1" dirty="0" smtClean="0">
                <a:solidFill>
                  <a:schemeClr val="accent2"/>
                </a:solidFill>
              </a:rPr>
              <a:t>a risultato / sotto condizionalità</a:t>
            </a:r>
            <a:endParaRPr lang="it-IT" b="1" dirty="0">
              <a:solidFill>
                <a:schemeClr val="accent2"/>
              </a:solidFill>
            </a:endParaRP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it-IT" dirty="0"/>
              <a:t>Documentazione che attesti l’avvenuto raggiungimento del risultato (copia del contratto di lavoro ovvero, copia del certificato di iscrizione al Registro imprese, copia della documentazione attestante l’apertura della partita IVA</a:t>
            </a:r>
            <a:r>
              <a:rPr lang="it-IT" dirty="0" smtClean="0"/>
              <a:t>).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72120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77334" y="1147989"/>
            <a:ext cx="8596668" cy="937189"/>
          </a:xfrm>
        </p:spPr>
        <p:txBody>
          <a:bodyPr>
            <a:normAutofit/>
          </a:bodyPr>
          <a:lstStyle/>
          <a:p>
            <a:r>
              <a:rPr lang="it-IT" sz="2500" b="1" spc="-80" dirty="0" smtClean="0">
                <a:solidFill>
                  <a:srgbClr val="16206A"/>
                </a:solidFill>
              </a:rPr>
              <a:t>Indice</a:t>
            </a:r>
            <a:endParaRPr lang="it-IT" sz="2500" b="1" spc="-80" dirty="0">
              <a:solidFill>
                <a:srgbClr val="16206A"/>
              </a:solidFill>
            </a:endParaRPr>
          </a:p>
        </p:txBody>
      </p:sp>
      <p:sp>
        <p:nvSpPr>
          <p:cNvPr id="4" name="Segnaposto contenuto 2"/>
          <p:cNvSpPr>
            <a:spLocks noGrp="1"/>
          </p:cNvSpPr>
          <p:nvPr>
            <p:ph idx="1"/>
          </p:nvPr>
        </p:nvSpPr>
        <p:spPr>
          <a:xfrm>
            <a:off x="499534" y="1540383"/>
            <a:ext cx="4593166" cy="3880773"/>
          </a:xfrm>
        </p:spPr>
        <p:txBody>
          <a:bodyPr>
            <a:noAutofit/>
          </a:bodyPr>
          <a:lstStyle/>
          <a:p>
            <a:pPr marL="452438" indent="-452438">
              <a:spcBef>
                <a:spcPts val="600"/>
              </a:spcBef>
              <a:spcAft>
                <a:spcPts val="600"/>
              </a:spcAft>
              <a:buSzPct val="120000"/>
              <a:buFont typeface="+mj-lt"/>
              <a:buAutoNum type="arabicPeriod"/>
            </a:pPr>
            <a:endParaRPr lang="en-GB" sz="2000" b="1" spc="-8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2438" indent="-452438">
              <a:spcBef>
                <a:spcPts val="600"/>
              </a:spcBef>
              <a:spcAft>
                <a:spcPts val="600"/>
              </a:spcAft>
              <a:buSzPct val="120000"/>
              <a:buFont typeface="+mj-lt"/>
              <a:buAutoNum type="arabicPeriod"/>
            </a:pPr>
            <a:r>
              <a:rPr lang="en-GB" sz="2000" b="1" spc="-8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Introduzione</a:t>
            </a:r>
            <a:r>
              <a:rPr lang="en-GB" sz="2000" b="1" spc="-8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GB" sz="2000" b="1" spc="-8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- </a:t>
            </a:r>
            <a:r>
              <a:rPr lang="en-GB" sz="2000" b="1" spc="-8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il</a:t>
            </a:r>
            <a:r>
              <a:rPr lang="en-GB" sz="2000" b="1" spc="-8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PON IOG</a:t>
            </a:r>
          </a:p>
          <a:p>
            <a:pPr marL="452438" indent="-452438">
              <a:spcBef>
                <a:spcPts val="600"/>
              </a:spcBef>
              <a:spcAft>
                <a:spcPts val="600"/>
              </a:spcAft>
              <a:buSzPct val="120000"/>
              <a:buFont typeface="+mj-lt"/>
              <a:buAutoNum type="arabicPeriod"/>
            </a:pPr>
            <a:r>
              <a:rPr lang="en-GB" sz="2000" b="1" spc="-8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Misure</a:t>
            </a:r>
            <a:r>
              <a:rPr lang="en-GB" sz="2000" b="1" spc="-8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GB" sz="2000" b="1" spc="-8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previste</a:t>
            </a:r>
            <a:r>
              <a:rPr lang="en-GB" sz="2000" b="1" spc="-8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dal PON IOG</a:t>
            </a:r>
          </a:p>
          <a:p>
            <a:pPr marL="452438" indent="-452438">
              <a:spcBef>
                <a:spcPts val="600"/>
              </a:spcBef>
              <a:spcAft>
                <a:spcPts val="600"/>
              </a:spcAft>
              <a:buSzPct val="120000"/>
              <a:buFont typeface="+mj-lt"/>
              <a:buAutoNum type="arabicPeriod"/>
            </a:pPr>
            <a:r>
              <a:rPr lang="it-IT" sz="2000" b="1" spc="-8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Valutazioni preliminari per l’utilizzo di costi semplificati</a:t>
            </a:r>
          </a:p>
          <a:p>
            <a:pPr marL="452438" indent="-452438">
              <a:spcBef>
                <a:spcPts val="600"/>
              </a:spcBef>
              <a:spcAft>
                <a:spcPts val="600"/>
              </a:spcAft>
              <a:buSzPct val="120000"/>
              <a:buFont typeface="+mj-lt"/>
              <a:buAutoNum type="arabicPeriod"/>
            </a:pPr>
            <a:r>
              <a:rPr lang="en-GB" sz="2000" b="1" spc="-8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Metodologia</a:t>
            </a:r>
            <a:r>
              <a:rPr lang="en-GB" sz="2000" b="1" spc="-8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GB" sz="2000" b="1" spc="-8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utilizzata</a:t>
            </a:r>
            <a:endParaRPr lang="en-GB" sz="2000" b="1" spc="-8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2438" indent="-452438">
              <a:spcBef>
                <a:spcPts val="600"/>
              </a:spcBef>
              <a:spcAft>
                <a:spcPts val="600"/>
              </a:spcAft>
              <a:buSzPct val="120000"/>
              <a:buFont typeface="+mj-lt"/>
              <a:buAutoNum type="arabicPeriod"/>
            </a:pPr>
            <a:r>
              <a:rPr lang="it-IT" sz="2000" b="1" spc="-8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Principali tappe</a:t>
            </a:r>
            <a:endParaRPr lang="it-IT" sz="2000" b="1" spc="-8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2438" indent="-452438">
              <a:spcBef>
                <a:spcPts val="600"/>
              </a:spcBef>
              <a:spcAft>
                <a:spcPts val="600"/>
              </a:spcAft>
              <a:buSzPct val="120000"/>
              <a:buFont typeface="+mj-lt"/>
              <a:buAutoNum type="arabicPeriod"/>
            </a:pPr>
            <a:r>
              <a:rPr lang="en-GB" sz="2000" b="1" spc="-8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Difficoltà</a:t>
            </a:r>
            <a:r>
              <a:rPr lang="en-GB" sz="2000" b="1" spc="-8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GB" sz="2000" b="1" spc="-8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riscontrate</a:t>
            </a:r>
            <a:endParaRPr lang="en-GB" sz="2000" b="1" spc="-8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2438" indent="-452438">
              <a:spcBef>
                <a:spcPts val="600"/>
              </a:spcBef>
              <a:spcAft>
                <a:spcPts val="600"/>
              </a:spcAft>
              <a:buSzPct val="120000"/>
              <a:buFont typeface="+mj-lt"/>
              <a:buAutoNum type="arabicPeriod"/>
            </a:pPr>
            <a:r>
              <a:rPr lang="it-IT" sz="2000" b="1" spc="-8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Incontri t</a:t>
            </a:r>
            <a:r>
              <a:rPr lang="en-GB" sz="2000" b="1" spc="-8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rilaterali</a:t>
            </a:r>
            <a:r>
              <a:rPr lang="en-GB" sz="2000" b="1" spc="-8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MLPS – CE – </a:t>
            </a:r>
            <a:r>
              <a:rPr lang="en-GB" sz="2000" b="1" spc="-8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Regioni</a:t>
            </a:r>
            <a:endParaRPr lang="en-GB" sz="2000" b="1" spc="-8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SzPct val="120000"/>
              <a:buFont typeface="+mj-lt"/>
              <a:buAutoNum type="arabicPeriod" startAt="8"/>
            </a:pPr>
            <a:r>
              <a:rPr lang="it-IT" sz="2000" b="1" spc="-8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Costi per t</a:t>
            </a:r>
            <a:r>
              <a:rPr lang="en-GB" sz="2000" b="1" spc="-8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ipologie</a:t>
            </a:r>
            <a:r>
              <a:rPr lang="en-GB" sz="2000" b="1" spc="-8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di </a:t>
            </a:r>
            <a:r>
              <a:rPr lang="en-GB" sz="2000" b="1" spc="-8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operazioni</a:t>
            </a:r>
            <a:endParaRPr lang="en-GB" sz="2000" b="1" spc="-8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Segnaposto contenuto 2"/>
          <p:cNvSpPr txBox="1">
            <a:spLocks/>
          </p:cNvSpPr>
          <p:nvPr/>
        </p:nvSpPr>
        <p:spPr>
          <a:xfrm>
            <a:off x="5130800" y="1616583"/>
            <a:ext cx="4593166" cy="388077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2438" indent="-452438">
              <a:spcBef>
                <a:spcPts val="600"/>
              </a:spcBef>
              <a:spcAft>
                <a:spcPts val="600"/>
              </a:spcAft>
              <a:buSzPct val="120000"/>
              <a:buFont typeface="+mj-lt"/>
              <a:buAutoNum type="arabicPeriod"/>
            </a:pPr>
            <a:endParaRPr lang="it-IT" sz="1500" b="1" spc="-8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SzPct val="120000"/>
              <a:buFont typeface="+mj-lt"/>
              <a:buAutoNum type="arabicPeriod" startAt="9"/>
            </a:pPr>
            <a:r>
              <a:rPr lang="it-IT" sz="2000" b="1" spc="-8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UCS basate sul processo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SzPct val="120000"/>
              <a:buFont typeface="+mj-lt"/>
              <a:buAutoNum type="arabicPeriod" startAt="9"/>
            </a:pPr>
            <a:r>
              <a:rPr lang="it-IT" sz="2000" b="1" spc="-8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UCS basate sul risultato</a:t>
            </a:r>
          </a:p>
          <a:p>
            <a:pPr marL="452438" indent="-452438">
              <a:spcBef>
                <a:spcPts val="600"/>
              </a:spcBef>
              <a:spcAft>
                <a:spcPts val="600"/>
              </a:spcAft>
              <a:buSzPct val="120000"/>
              <a:buFont typeface="+mj-lt"/>
              <a:buAutoNum type="arabicPeriod" startAt="9"/>
            </a:pPr>
            <a:r>
              <a:rPr lang="it-IT" sz="2000" b="1" spc="-8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UCS formazione e accompagnamento basate sul processo e sul processo sottoposto a condizionalità</a:t>
            </a:r>
          </a:p>
          <a:p>
            <a:pPr marL="452438" indent="-452438">
              <a:spcBef>
                <a:spcPts val="600"/>
              </a:spcBef>
              <a:spcAft>
                <a:spcPts val="600"/>
              </a:spcAft>
              <a:buSzPct val="120000"/>
              <a:buFont typeface="+mj-lt"/>
              <a:buAutoNum type="arabicPeriod" startAt="9"/>
            </a:pPr>
            <a:r>
              <a:rPr lang="it-IT" sz="2000" b="1" spc="-8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Costi forfettari</a:t>
            </a:r>
          </a:p>
          <a:p>
            <a:pPr marL="452438" indent="-452438">
              <a:spcBef>
                <a:spcPts val="600"/>
              </a:spcBef>
              <a:spcAft>
                <a:spcPts val="600"/>
              </a:spcAft>
              <a:buSzPct val="120000"/>
              <a:buFont typeface="+mj-lt"/>
              <a:buAutoNum type="arabicPeriod" startAt="9"/>
            </a:pPr>
            <a:r>
              <a:rPr lang="it-IT" sz="2000" b="1" spc="-8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Documentazione da produrre ai fini del controllo</a:t>
            </a:r>
          </a:p>
          <a:p>
            <a:pPr marL="452438" indent="-452438">
              <a:spcBef>
                <a:spcPts val="600"/>
              </a:spcBef>
              <a:spcAft>
                <a:spcPts val="600"/>
              </a:spcAft>
              <a:buSzPct val="120000"/>
              <a:buFont typeface="+mj-lt"/>
              <a:buAutoNum type="arabicPeriod" startAt="9"/>
            </a:pPr>
            <a:r>
              <a:rPr lang="it-IT" sz="2000" b="1" spc="-8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Pubblicazione del Regolamento Delegato (UE) 2017/90</a:t>
            </a:r>
            <a:endParaRPr lang="it-IT" sz="2000" b="1" spc="-8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950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77334" y="1147989"/>
            <a:ext cx="8596668" cy="937189"/>
          </a:xfrm>
        </p:spPr>
        <p:txBody>
          <a:bodyPr>
            <a:normAutofit/>
          </a:bodyPr>
          <a:lstStyle/>
          <a:p>
            <a:r>
              <a:rPr lang="it-IT" sz="2500" b="1" spc="-80" dirty="0" smtClean="0">
                <a:solidFill>
                  <a:srgbClr val="16206A"/>
                </a:solidFill>
              </a:rPr>
              <a:t>14. Pubblicazione del Regolamento </a:t>
            </a:r>
            <a:r>
              <a:rPr lang="it-IT" sz="2500" b="1" spc="-80" dirty="0">
                <a:solidFill>
                  <a:srgbClr val="16206A"/>
                </a:solidFill>
              </a:rPr>
              <a:t>Delegato (UE) 2017/90 </a:t>
            </a:r>
          </a:p>
        </p:txBody>
      </p:sp>
      <p:sp>
        <p:nvSpPr>
          <p:cNvPr id="4" name="Segnaposto contenuto 2"/>
          <p:cNvSpPr>
            <a:spLocks noGrp="1"/>
          </p:cNvSpPr>
          <p:nvPr>
            <p:ph idx="1"/>
          </p:nvPr>
        </p:nvSpPr>
        <p:spPr>
          <a:xfrm>
            <a:off x="677334" y="2023856"/>
            <a:ext cx="8596668" cy="3880773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  <a:spcAft>
                <a:spcPts val="1800"/>
              </a:spcAft>
              <a:buFont typeface="Wingdings" panose="05000000000000000000" pitchFamily="2" charset="2"/>
              <a:buChar char="v"/>
            </a:pPr>
            <a:r>
              <a:rPr lang="it-IT" sz="2000" dirty="0"/>
              <a:t>Il </a:t>
            </a:r>
            <a:r>
              <a:rPr lang="it-IT" sz="2000" b="1" dirty="0"/>
              <a:t>19 </a:t>
            </a:r>
            <a:r>
              <a:rPr lang="it-IT" sz="2000" b="1" dirty="0" smtClean="0"/>
              <a:t>gennaio </a:t>
            </a:r>
            <a:r>
              <a:rPr lang="it-IT" sz="2000" b="1" dirty="0"/>
              <a:t>2017 </a:t>
            </a:r>
            <a:r>
              <a:rPr lang="it-IT" sz="2000" dirty="0"/>
              <a:t>è stato pubblicato sulla Gazzetta Ufficiale dell’Unione Europea il </a:t>
            </a:r>
            <a:r>
              <a:rPr lang="it-IT" sz="2000" b="1" dirty="0"/>
              <a:t>Regolamento Delegato (UE) 2017/90</a:t>
            </a:r>
            <a:r>
              <a:rPr lang="it-IT" sz="2000" dirty="0"/>
              <a:t> della Commissione del 31 </a:t>
            </a:r>
            <a:r>
              <a:rPr lang="it-IT" sz="2000"/>
              <a:t>ottobre </a:t>
            </a:r>
            <a:r>
              <a:rPr lang="it-IT" sz="2000" smtClean="0"/>
              <a:t>2016;</a:t>
            </a:r>
            <a:endParaRPr lang="it-IT" sz="2000" dirty="0" smtClean="0"/>
          </a:p>
          <a:p>
            <a:pPr algn="just">
              <a:lnSpc>
                <a:spcPct val="150000"/>
              </a:lnSpc>
              <a:spcAft>
                <a:spcPts val="1800"/>
              </a:spcAft>
              <a:buFont typeface="Wingdings" panose="05000000000000000000" pitchFamily="2" charset="2"/>
              <a:buChar char="v"/>
            </a:pPr>
            <a:r>
              <a:rPr lang="it-IT" sz="2000" dirty="0" smtClean="0"/>
              <a:t>All’interno </a:t>
            </a:r>
            <a:r>
              <a:rPr lang="it-IT" sz="2000" b="1" dirty="0" smtClean="0"/>
              <a:t>dell’Allegato </a:t>
            </a:r>
            <a:r>
              <a:rPr lang="it-IT" sz="2000" b="1" dirty="0"/>
              <a:t>VI</a:t>
            </a:r>
            <a:r>
              <a:rPr lang="it-IT" sz="2000" dirty="0"/>
              <a:t> </a:t>
            </a:r>
            <a:r>
              <a:rPr lang="it-IT" sz="2000" dirty="0" smtClean="0"/>
              <a:t>del Regolamento sono specificate le </a:t>
            </a:r>
            <a:r>
              <a:rPr lang="it-IT" sz="2000" dirty="0"/>
              <a:t>condizioni relative al rimborso </a:t>
            </a:r>
            <a:r>
              <a:rPr lang="it-IT" sz="2000" dirty="0" smtClean="0"/>
              <a:t>sulla base di </a:t>
            </a:r>
            <a:r>
              <a:rPr lang="it-IT" sz="2000" dirty="0"/>
              <a:t>tabelle standard di costi </a:t>
            </a:r>
            <a:r>
              <a:rPr lang="it-IT" sz="2000" dirty="0" smtClean="0"/>
              <a:t>unitari delle </a:t>
            </a:r>
            <a:r>
              <a:rPr lang="it-IT" sz="2000" dirty="0"/>
              <a:t>spese </a:t>
            </a:r>
            <a:r>
              <a:rPr lang="it-IT" sz="2000" dirty="0" smtClean="0"/>
              <a:t>sostenute dall’Italia nell’ambito del PON IOG.</a:t>
            </a: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1947125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55300" y="1118544"/>
            <a:ext cx="8596668" cy="4675645"/>
          </a:xfr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0" indent="0" algn="ctr">
              <a:buNone/>
            </a:pPr>
            <a:endParaRPr lang="it-IT" dirty="0" smtClean="0"/>
          </a:p>
          <a:p>
            <a:pPr marL="0" indent="0" algn="ctr">
              <a:buNone/>
            </a:pPr>
            <a:endParaRPr lang="it-IT" dirty="0" smtClean="0"/>
          </a:p>
          <a:p>
            <a:pPr marL="0" indent="0" algn="ctr">
              <a:buNone/>
            </a:pPr>
            <a:endParaRPr lang="it-IT" dirty="0"/>
          </a:p>
          <a:p>
            <a:pPr marL="0" indent="0" algn="ctr">
              <a:buNone/>
            </a:pPr>
            <a:endParaRPr lang="it-IT" dirty="0" smtClean="0"/>
          </a:p>
          <a:p>
            <a:pPr marL="0" indent="0" algn="ctr">
              <a:buNone/>
            </a:pPr>
            <a:r>
              <a:rPr lang="it-IT" sz="3900" b="1" dirty="0" smtClean="0">
                <a:solidFill>
                  <a:srgbClr val="16206A"/>
                </a:solidFill>
              </a:rPr>
              <a:t>Grazie per la vostra attenzione!</a:t>
            </a:r>
          </a:p>
          <a:p>
            <a:pPr marL="0" indent="0" algn="ctr">
              <a:buNone/>
            </a:pPr>
            <a:endParaRPr lang="it-IT" sz="3600" b="1" dirty="0" smtClean="0">
              <a:solidFill>
                <a:srgbClr val="16206A"/>
              </a:solidFill>
            </a:endParaRPr>
          </a:p>
          <a:p>
            <a:pPr marL="0" indent="0" algn="ctr">
              <a:buNone/>
            </a:pPr>
            <a:r>
              <a:rPr lang="en-GB" sz="2200" b="1" noProof="1" smtClean="0">
                <a:solidFill>
                  <a:srgbClr val="16206A"/>
                </a:solidFill>
              </a:rPr>
              <a:t>Per ulteriori dettagli:</a:t>
            </a:r>
          </a:p>
          <a:p>
            <a:pPr marL="0" indent="0" algn="ctr">
              <a:buNone/>
            </a:pPr>
            <a:r>
              <a:rPr lang="it-IT" sz="2200" dirty="0" smtClean="0">
                <a:hlinkClick r:id="rId3"/>
              </a:rPr>
              <a:t>MDAngelo@lavoro.gov.it</a:t>
            </a:r>
            <a:endParaRPr lang="it-IT" sz="2200" dirty="0" smtClean="0"/>
          </a:p>
          <a:p>
            <a:pPr marL="0" indent="0" algn="ctr">
              <a:buNone/>
            </a:pPr>
            <a:r>
              <a:rPr lang="it-IT" sz="2200" dirty="0" smtClean="0">
                <a:hlinkClick r:id="rId4"/>
              </a:rPr>
              <a:t>Divisione3@anpal.gov.it</a:t>
            </a:r>
            <a:endParaRPr lang="it-IT" sz="2200" dirty="0" smtClean="0"/>
          </a:p>
          <a:p>
            <a:pPr marL="0" indent="0" algn="ctr">
              <a:buNone/>
            </a:pPr>
            <a:r>
              <a:rPr lang="it-IT" sz="2200" dirty="0" smtClean="0">
                <a:hlinkClick r:id="rId5"/>
              </a:rPr>
              <a:t>Francesco.pistillo@anpal.gov.it</a:t>
            </a:r>
            <a:endParaRPr lang="it-IT" sz="2200" dirty="0" smtClean="0"/>
          </a:p>
          <a:p>
            <a:pPr marL="0" indent="0" algn="ctr">
              <a:buNone/>
            </a:pPr>
            <a:r>
              <a:rPr lang="it-IT" sz="2200" dirty="0" smtClean="0">
                <a:hlinkClick r:id="rId6"/>
              </a:rPr>
              <a:t>Claudio.oddi@anpal.gov.it</a:t>
            </a:r>
            <a:endParaRPr lang="it-IT" sz="2200" dirty="0" smtClean="0"/>
          </a:p>
          <a:p>
            <a:pPr marL="0" indent="0" algn="ctr">
              <a:buNone/>
            </a:pPr>
            <a:endParaRPr lang="it-IT" sz="2400" dirty="0" smtClean="0"/>
          </a:p>
          <a:p>
            <a:pPr marL="0" indent="0" algn="ctr">
              <a:buNone/>
            </a:pPr>
            <a:endParaRPr lang="it-IT" sz="2400" dirty="0" smtClean="0"/>
          </a:p>
          <a:p>
            <a:pPr marL="0" indent="0" algn="ctr">
              <a:buNone/>
            </a:pPr>
            <a:endParaRPr lang="en-GB" sz="2400" b="1" noProof="1" smtClean="0">
              <a:solidFill>
                <a:srgbClr val="16206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1685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77334" y="1147989"/>
            <a:ext cx="8596668" cy="937189"/>
          </a:xfrm>
        </p:spPr>
        <p:txBody>
          <a:bodyPr>
            <a:normAutofit/>
          </a:bodyPr>
          <a:lstStyle/>
          <a:p>
            <a:r>
              <a:rPr lang="it-IT" sz="2500" b="1" spc="-80" dirty="0" smtClean="0">
                <a:solidFill>
                  <a:srgbClr val="16206A"/>
                </a:solidFill>
              </a:rPr>
              <a:t>1. Introduzione </a:t>
            </a:r>
            <a:r>
              <a:rPr lang="it-IT" sz="2500" b="1" spc="-80" dirty="0">
                <a:solidFill>
                  <a:srgbClr val="16206A"/>
                </a:solidFill>
              </a:rPr>
              <a:t>– il PON IOG</a:t>
            </a:r>
          </a:p>
        </p:txBody>
      </p:sp>
      <p:sp>
        <p:nvSpPr>
          <p:cNvPr id="4" name="Segnaposto contenuto 2"/>
          <p:cNvSpPr>
            <a:spLocks noGrp="1"/>
          </p:cNvSpPr>
          <p:nvPr>
            <p:ph idx="1"/>
          </p:nvPr>
        </p:nvSpPr>
        <p:spPr>
          <a:xfrm>
            <a:off x="677334" y="2023856"/>
            <a:ext cx="8596668" cy="3880773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it-IT" sz="2000" dirty="0"/>
              <a:t>Il </a:t>
            </a:r>
            <a:r>
              <a:rPr lang="it-IT" sz="2000" b="1" dirty="0"/>
              <a:t>Programma Operativo Nazionale Iniziativa Occupazione Giovani (PON IOG), </a:t>
            </a:r>
            <a:r>
              <a:rPr lang="it-IT" sz="2000" dirty="0"/>
              <a:t>ha come obiettivo quello di affrontare in maniera organica e unitaria l’inattività dei giovani che non sono impegnati in un'attività lavorativa, né inseriti in un percorso scolastico o formativo </a:t>
            </a:r>
            <a:r>
              <a:rPr lang="it-IT" sz="2000" b="1" dirty="0">
                <a:solidFill>
                  <a:schemeClr val="accent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(</a:t>
            </a:r>
            <a:r>
              <a:rPr lang="it-IT" sz="2000" b="1" dirty="0" err="1">
                <a:solidFill>
                  <a:schemeClr val="accent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Neet</a:t>
            </a:r>
            <a:r>
              <a:rPr lang="it-IT" sz="2000" b="1" dirty="0">
                <a:solidFill>
                  <a:schemeClr val="accent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it-IT" sz="2000" b="1" dirty="0" err="1">
                <a:solidFill>
                  <a:schemeClr val="accent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Not</a:t>
            </a:r>
            <a:r>
              <a:rPr lang="it-IT" sz="2000" b="1" dirty="0">
                <a:solidFill>
                  <a:schemeClr val="accent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in </a:t>
            </a:r>
            <a:r>
              <a:rPr lang="it-IT" sz="2000" b="1" dirty="0" err="1">
                <a:solidFill>
                  <a:schemeClr val="accent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Education</a:t>
            </a:r>
            <a:r>
              <a:rPr lang="it-IT" sz="2000" b="1" dirty="0">
                <a:solidFill>
                  <a:schemeClr val="accent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, Employment or Training</a:t>
            </a:r>
            <a:r>
              <a:rPr lang="it-IT" sz="2000" b="1" dirty="0" smtClean="0">
                <a:solidFill>
                  <a:schemeClr val="accent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).</a:t>
            </a:r>
            <a:endParaRPr lang="it-IT" sz="2000" b="1" dirty="0">
              <a:solidFill>
                <a:schemeClr val="accent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endParaRPr lang="it-IT" sz="2000" dirty="0"/>
          </a:p>
          <a:p>
            <a:pPr marL="0" indent="0" algn="just">
              <a:buNone/>
            </a:pPr>
            <a:r>
              <a:rPr lang="it-IT" sz="2000" dirty="0">
                <a:ea typeface="Tahoma" panose="020B0604030504040204" pitchFamily="34" charset="0"/>
                <a:cs typeface="Tahoma" panose="020B0604030504040204" pitchFamily="34" charset="0"/>
              </a:rPr>
              <a:t>I </a:t>
            </a:r>
            <a:r>
              <a:rPr lang="it-IT" sz="2000" b="1" dirty="0">
                <a:ea typeface="Tahoma" panose="020B0604030504040204" pitchFamily="34" charset="0"/>
                <a:cs typeface="Tahoma" panose="020B0604030504040204" pitchFamily="34" charset="0"/>
              </a:rPr>
              <a:t>destinatari </a:t>
            </a:r>
            <a:r>
              <a:rPr lang="it-IT" sz="2000" dirty="0">
                <a:ea typeface="Tahoma" panose="020B0604030504040204" pitchFamily="34" charset="0"/>
                <a:cs typeface="Tahoma" panose="020B0604030504040204" pitchFamily="34" charset="0"/>
              </a:rPr>
              <a:t>del Programma sono: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it-IT" sz="2000" b="1" dirty="0">
                <a:solidFill>
                  <a:schemeClr val="accent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i giovani tra 15 e 29 anni</a:t>
            </a:r>
            <a:r>
              <a:rPr lang="it-IT" sz="2000" dirty="0">
                <a:ea typeface="Tahoma" panose="020B0604030504040204" pitchFamily="34" charset="0"/>
                <a:cs typeface="Tahoma" panose="020B0604030504040204" pitchFamily="34" charset="0"/>
              </a:rPr>
              <a:t>, residenti in Italia – cittadini comunitari o stranieri extra UE, regolarmente soggiornanti – che si trovano in uno stato di </a:t>
            </a:r>
            <a:r>
              <a:rPr lang="it-IT" sz="2000" dirty="0" smtClean="0">
                <a:ea typeface="Tahoma" panose="020B0604030504040204" pitchFamily="34" charset="0"/>
                <a:cs typeface="Tahoma" panose="020B0604030504040204" pitchFamily="34" charset="0"/>
              </a:rPr>
              <a:t>NEET.</a:t>
            </a:r>
            <a:endParaRPr lang="it-IT" sz="2000" dirty="0"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8830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77334" y="1147989"/>
            <a:ext cx="8596668" cy="937189"/>
          </a:xfrm>
        </p:spPr>
        <p:txBody>
          <a:bodyPr>
            <a:normAutofit/>
          </a:bodyPr>
          <a:lstStyle/>
          <a:p>
            <a:r>
              <a:rPr lang="it-IT" sz="2500" b="1" spc="-80" dirty="0" smtClean="0">
                <a:solidFill>
                  <a:srgbClr val="16206A"/>
                </a:solidFill>
              </a:rPr>
              <a:t>2. Misure </a:t>
            </a:r>
            <a:r>
              <a:rPr lang="it-IT" sz="2500" b="1" spc="-80" dirty="0">
                <a:solidFill>
                  <a:srgbClr val="16206A"/>
                </a:solidFill>
              </a:rPr>
              <a:t>previste dal </a:t>
            </a:r>
            <a:r>
              <a:rPr lang="it-IT" sz="2500" b="1" spc="-80" dirty="0" smtClean="0">
                <a:solidFill>
                  <a:srgbClr val="16206A"/>
                </a:solidFill>
              </a:rPr>
              <a:t>PON IOG</a:t>
            </a:r>
            <a:endParaRPr lang="it-IT" sz="2500" b="1" spc="-80" dirty="0">
              <a:solidFill>
                <a:srgbClr val="16206A"/>
              </a:solidFill>
            </a:endParaRPr>
          </a:p>
        </p:txBody>
      </p:sp>
      <p:sp>
        <p:nvSpPr>
          <p:cNvPr id="4" name="Segnaposto contenuto 2"/>
          <p:cNvSpPr>
            <a:spLocks noGrp="1"/>
          </p:cNvSpPr>
          <p:nvPr>
            <p:ph idx="1"/>
          </p:nvPr>
        </p:nvSpPr>
        <p:spPr>
          <a:xfrm>
            <a:off x="677334" y="2023856"/>
            <a:ext cx="8596668" cy="3880773"/>
          </a:xfrm>
        </p:spPr>
        <p:txBody>
          <a:bodyPr>
            <a:noAutofit/>
          </a:bodyPr>
          <a:lstStyle/>
          <a:p>
            <a:pPr>
              <a:buFont typeface="+mj-lt"/>
              <a:buAutoNum type="arabicPeriod"/>
            </a:pPr>
            <a:r>
              <a:rPr lang="it-IT" b="1" dirty="0"/>
              <a:t>Accoglienza, presa in carico e orientamento</a:t>
            </a:r>
          </a:p>
          <a:p>
            <a:pPr>
              <a:buFont typeface="+mj-lt"/>
              <a:buAutoNum type="arabicPeriod"/>
            </a:pPr>
            <a:r>
              <a:rPr lang="it-IT" b="1" dirty="0"/>
              <a:t>Formazione</a:t>
            </a:r>
          </a:p>
          <a:p>
            <a:pPr>
              <a:buFont typeface="+mj-lt"/>
              <a:buAutoNum type="arabicPeriod"/>
            </a:pPr>
            <a:r>
              <a:rPr lang="it-IT" b="1" dirty="0"/>
              <a:t>Accompagnamento al lavoro</a:t>
            </a:r>
          </a:p>
          <a:p>
            <a:pPr>
              <a:buFont typeface="+mj-lt"/>
              <a:buAutoNum type="arabicPeriod"/>
            </a:pPr>
            <a:r>
              <a:rPr lang="it-IT" b="1" dirty="0"/>
              <a:t>Apprendistato</a:t>
            </a:r>
          </a:p>
          <a:p>
            <a:pPr>
              <a:buFont typeface="+mj-lt"/>
              <a:buAutoNum type="arabicPeriod"/>
            </a:pPr>
            <a:r>
              <a:rPr lang="it-IT" b="1" dirty="0"/>
              <a:t>Tirocinio extra-curriculare, anche in mobilità geografica</a:t>
            </a:r>
          </a:p>
          <a:p>
            <a:pPr>
              <a:buFont typeface="+mj-lt"/>
              <a:buAutoNum type="arabicPeriod"/>
            </a:pPr>
            <a:r>
              <a:rPr lang="it-IT" b="1" dirty="0"/>
              <a:t>Servizio civile</a:t>
            </a:r>
          </a:p>
          <a:p>
            <a:pPr>
              <a:buFont typeface="+mj-lt"/>
              <a:buAutoNum type="arabicPeriod"/>
            </a:pPr>
            <a:r>
              <a:rPr lang="it-IT" b="1" dirty="0"/>
              <a:t>Sostegno all’autoimpiego e all’autoimprenditorialità</a:t>
            </a:r>
          </a:p>
          <a:p>
            <a:pPr>
              <a:buFont typeface="+mj-lt"/>
              <a:buAutoNum type="arabicPeriod"/>
            </a:pPr>
            <a:r>
              <a:rPr lang="it-IT" b="1" dirty="0"/>
              <a:t>Mobilità professionale transnazionale e territoriale</a:t>
            </a:r>
          </a:p>
          <a:p>
            <a:pPr>
              <a:buFont typeface="+mj-lt"/>
              <a:buAutoNum type="arabicPeriod"/>
            </a:pPr>
            <a:r>
              <a:rPr lang="it-IT" b="1" dirty="0"/>
              <a:t>Bonus occupazionale</a:t>
            </a:r>
          </a:p>
        </p:txBody>
      </p:sp>
    </p:spTree>
    <p:extLst>
      <p:ext uri="{BB962C8B-B14F-4D97-AF65-F5344CB8AC3E}">
        <p14:creationId xmlns:p14="http://schemas.microsoft.com/office/powerpoint/2010/main" val="2234804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77334" y="1147989"/>
            <a:ext cx="8596668" cy="937189"/>
          </a:xfrm>
        </p:spPr>
        <p:txBody>
          <a:bodyPr>
            <a:normAutofit fontScale="90000"/>
          </a:bodyPr>
          <a:lstStyle/>
          <a:p>
            <a:r>
              <a:rPr lang="it-IT" sz="2800" b="1" spc="-80" dirty="0" smtClean="0">
                <a:solidFill>
                  <a:srgbClr val="16206A"/>
                </a:solidFill>
              </a:rPr>
              <a:t>3. Valutazioni </a:t>
            </a:r>
            <a:r>
              <a:rPr lang="it-IT" sz="2800" b="1" spc="-80" dirty="0">
                <a:solidFill>
                  <a:srgbClr val="16206A"/>
                </a:solidFill>
              </a:rPr>
              <a:t>preliminari per l’utilizzo di costi semplificati</a:t>
            </a:r>
          </a:p>
        </p:txBody>
      </p:sp>
      <p:sp>
        <p:nvSpPr>
          <p:cNvPr id="4" name="Segnaposto contenuto 2"/>
          <p:cNvSpPr>
            <a:spLocks noGrp="1"/>
          </p:cNvSpPr>
          <p:nvPr>
            <p:ph idx="1"/>
          </p:nvPr>
        </p:nvSpPr>
        <p:spPr>
          <a:xfrm>
            <a:off x="677334" y="2023856"/>
            <a:ext cx="8596668" cy="3880773"/>
          </a:xfrm>
        </p:spPr>
        <p:txBody>
          <a:bodyPr>
            <a:noAutofit/>
          </a:bodyPr>
          <a:lstStyle/>
          <a:p>
            <a:pPr algn="just">
              <a:spcAft>
                <a:spcPts val="1200"/>
              </a:spcAft>
              <a:buSzPct val="120000"/>
              <a:buFont typeface="Arial" panose="020B0604020202020204" pitchFamily="34" charset="0"/>
              <a:buChar char="•"/>
            </a:pPr>
            <a:r>
              <a:rPr lang="it-IT" dirty="0"/>
              <a:t>Scelta di attuare il PON IOG utilizzando quasi esclusivamente costi semplificati (evitare la tracciatura di ogni euro di spesa cofinanziata in modo da risalire ai singoli documenti d'appoggio e riduzione degli oneri amministrativi. Risorse umane e sforzi amministrativi maggiormente concentrati sul raggiungimento degli obiettivi strategici</a:t>
            </a:r>
            <a:r>
              <a:rPr lang="it-IT" dirty="0" smtClean="0"/>
              <a:t>);</a:t>
            </a:r>
            <a:endParaRPr lang="it-IT" dirty="0"/>
          </a:p>
          <a:p>
            <a:pPr algn="just">
              <a:spcAft>
                <a:spcPts val="1200"/>
              </a:spcAft>
              <a:buSzPct val="120000"/>
              <a:buFont typeface="Arial" panose="020B0604020202020204" pitchFamily="34" charset="0"/>
              <a:buChar char="•"/>
            </a:pPr>
            <a:r>
              <a:rPr lang="it-IT" dirty="0"/>
              <a:t>Necessità di implementare una metodologia di definizione dei </a:t>
            </a:r>
            <a:r>
              <a:rPr lang="it-IT" dirty="0" smtClean="0"/>
              <a:t>costi;</a:t>
            </a:r>
            <a:endParaRPr lang="it-IT" dirty="0"/>
          </a:p>
          <a:p>
            <a:pPr algn="just">
              <a:spcAft>
                <a:spcPts val="1200"/>
              </a:spcAft>
              <a:buSzPct val="120000"/>
              <a:buFont typeface="Arial" panose="020B0604020202020204" pitchFamily="34" charset="0"/>
              <a:buChar char="•"/>
            </a:pPr>
            <a:r>
              <a:rPr lang="it-IT" dirty="0"/>
              <a:t>Importanza delle precedenti esperienze regionali in materia di semplificazione dei </a:t>
            </a:r>
            <a:r>
              <a:rPr lang="it-IT" dirty="0" smtClean="0"/>
              <a:t>costi;</a:t>
            </a:r>
            <a:endParaRPr lang="it-IT" dirty="0"/>
          </a:p>
          <a:p>
            <a:pPr lvl="0" algn="just">
              <a:spcAft>
                <a:spcPts val="1200"/>
              </a:spcAft>
              <a:buSzPct val="120000"/>
              <a:buFont typeface="Arial" panose="020B0604020202020204" pitchFamily="34" charset="0"/>
              <a:buChar char="•"/>
            </a:pPr>
            <a:r>
              <a:rPr lang="it-IT" dirty="0"/>
              <a:t>Beneficiare dei Vantaggi dell’art.14.1 (soprattutto con riferimento riduzione della portata degli Audit finanziari</a:t>
            </a:r>
            <a:r>
              <a:rPr lang="it-IT" dirty="0" smtClean="0"/>
              <a:t>).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07632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77334" y="1147989"/>
            <a:ext cx="8596668" cy="937189"/>
          </a:xfrm>
        </p:spPr>
        <p:txBody>
          <a:bodyPr>
            <a:normAutofit/>
          </a:bodyPr>
          <a:lstStyle/>
          <a:p>
            <a:r>
              <a:rPr lang="en-GB" sz="2500" b="1" spc="-80" dirty="0" smtClean="0">
                <a:solidFill>
                  <a:srgbClr val="16206A"/>
                </a:solidFill>
              </a:rPr>
              <a:t>4. </a:t>
            </a:r>
            <a:r>
              <a:rPr lang="en-GB" sz="2500" b="1" spc="-80" dirty="0" err="1" smtClean="0">
                <a:solidFill>
                  <a:srgbClr val="16206A"/>
                </a:solidFill>
              </a:rPr>
              <a:t>Metodologia</a:t>
            </a:r>
            <a:r>
              <a:rPr lang="en-GB" sz="2500" b="1" spc="-80" dirty="0" smtClean="0">
                <a:solidFill>
                  <a:srgbClr val="16206A"/>
                </a:solidFill>
              </a:rPr>
              <a:t> </a:t>
            </a:r>
            <a:r>
              <a:rPr lang="en-GB" sz="2500" b="1" spc="-80" dirty="0" err="1" smtClean="0">
                <a:solidFill>
                  <a:srgbClr val="16206A"/>
                </a:solidFill>
              </a:rPr>
              <a:t>utilizzata</a:t>
            </a:r>
            <a:endParaRPr lang="it-IT" sz="2500" b="1" spc="-80" dirty="0">
              <a:solidFill>
                <a:srgbClr val="16206A"/>
              </a:solidFill>
            </a:endParaRPr>
          </a:p>
        </p:txBody>
      </p:sp>
      <p:sp>
        <p:nvSpPr>
          <p:cNvPr id="4" name="Segnaposto contenuto 2"/>
          <p:cNvSpPr>
            <a:spLocks noGrp="1"/>
          </p:cNvSpPr>
          <p:nvPr>
            <p:ph idx="1"/>
          </p:nvPr>
        </p:nvSpPr>
        <p:spPr>
          <a:xfrm>
            <a:off x="677334" y="2023856"/>
            <a:ext cx="8596668" cy="3880773"/>
          </a:xfrm>
        </p:spPr>
        <p:txBody>
          <a:bodyPr>
            <a:noAutofit/>
          </a:bodyPr>
          <a:lstStyle/>
          <a:p>
            <a:pPr algn="just">
              <a:spcAft>
                <a:spcPts val="1200"/>
              </a:spcAft>
              <a:buSzPct val="120000"/>
              <a:buFont typeface="Arial" panose="020B0604020202020204" pitchFamily="34" charset="0"/>
              <a:buChar char="•"/>
            </a:pPr>
            <a:r>
              <a:rPr lang="it-IT" dirty="0"/>
              <a:t>Ricognizione delle UCS definite dalle Regioni per operazioni assimilabili a quelle previste dal PON </a:t>
            </a:r>
            <a:r>
              <a:rPr lang="it-IT" dirty="0" smtClean="0"/>
              <a:t>IOG;</a:t>
            </a:r>
            <a:endParaRPr lang="it-IT" dirty="0"/>
          </a:p>
          <a:p>
            <a:pPr lvl="0" algn="just">
              <a:spcAft>
                <a:spcPts val="1200"/>
              </a:spcAft>
              <a:buSzPct val="120000"/>
              <a:buFont typeface="Arial" panose="020B0604020202020204" pitchFamily="34" charset="0"/>
              <a:buChar char="•"/>
            </a:pPr>
            <a:r>
              <a:rPr lang="it-IT" dirty="0"/>
              <a:t>Attualizzazione delle basi dati/UCS Regionali all’anno di presentazione della domanda di AD (2014</a:t>
            </a:r>
            <a:r>
              <a:rPr lang="it-IT" dirty="0" smtClean="0"/>
              <a:t>);</a:t>
            </a:r>
            <a:endParaRPr lang="it-IT" dirty="0"/>
          </a:p>
          <a:p>
            <a:pPr lvl="0" algn="just">
              <a:spcAft>
                <a:spcPts val="1200"/>
              </a:spcAft>
              <a:buSzPct val="120000"/>
              <a:buFont typeface="Arial" panose="020B0604020202020204" pitchFamily="34" charset="0"/>
              <a:buChar char="•"/>
            </a:pPr>
            <a:r>
              <a:rPr lang="it-IT" b="1" u="sng" dirty="0"/>
              <a:t>Esclusione dal calcolo</a:t>
            </a:r>
            <a:r>
              <a:rPr lang="it-IT" dirty="0"/>
              <a:t> delle code e dei valori anomali per singola operazione </a:t>
            </a:r>
            <a:r>
              <a:rPr lang="it-IT" dirty="0" smtClean="0"/>
              <a:t>considerata;</a:t>
            </a:r>
            <a:endParaRPr lang="it-IT" dirty="0"/>
          </a:p>
          <a:p>
            <a:pPr lvl="0" algn="just">
              <a:spcAft>
                <a:spcPts val="1200"/>
              </a:spcAft>
              <a:buSzPct val="120000"/>
              <a:buFont typeface="Arial" panose="020B0604020202020204" pitchFamily="34" charset="0"/>
              <a:buChar char="•"/>
            </a:pPr>
            <a:r>
              <a:rPr lang="it-IT" dirty="0"/>
              <a:t>Calcolo della </a:t>
            </a:r>
            <a:r>
              <a:rPr lang="it-IT" b="1" u="sng" dirty="0"/>
              <a:t>media semplice e ponderata</a:t>
            </a:r>
            <a:r>
              <a:rPr lang="it-IT" b="1" dirty="0"/>
              <a:t> (sulla base delle dotazioni regionali del PON IOG) </a:t>
            </a:r>
            <a:r>
              <a:rPr lang="it-IT" dirty="0"/>
              <a:t>per determinare i costi semplificati per </a:t>
            </a:r>
            <a:r>
              <a:rPr lang="it-IT" dirty="0" smtClean="0"/>
              <a:t>misura;</a:t>
            </a:r>
            <a:endParaRPr lang="it-IT" dirty="0"/>
          </a:p>
          <a:p>
            <a:pPr lvl="0" algn="just">
              <a:spcAft>
                <a:spcPts val="1200"/>
              </a:spcAft>
              <a:buSzPct val="120000"/>
              <a:buFont typeface="Arial" panose="020B0604020202020204" pitchFamily="34" charset="0"/>
              <a:buChar char="•"/>
            </a:pPr>
            <a:r>
              <a:rPr lang="it-IT" dirty="0"/>
              <a:t>Utilizzo di valori  già definiti a livello nazionale e comunitario per determinare i costi forfettari relativi alle indennità di viaggio, vitto e alloggio (tirocini e mobilità) e al sevizio </a:t>
            </a:r>
            <a:r>
              <a:rPr lang="it-IT" dirty="0" smtClean="0"/>
              <a:t>civile.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25515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77334" y="1147989"/>
            <a:ext cx="8596668" cy="937189"/>
          </a:xfrm>
        </p:spPr>
        <p:txBody>
          <a:bodyPr>
            <a:normAutofit/>
          </a:bodyPr>
          <a:lstStyle/>
          <a:p>
            <a:r>
              <a:rPr lang="it-IT" sz="2500" b="1" spc="-80" dirty="0" smtClean="0">
                <a:solidFill>
                  <a:srgbClr val="16206A"/>
                </a:solidFill>
              </a:rPr>
              <a:t>5. Principali tappe</a:t>
            </a:r>
            <a:endParaRPr lang="it-IT" sz="2500" b="1" spc="-80" dirty="0">
              <a:solidFill>
                <a:srgbClr val="16206A"/>
              </a:solidFill>
            </a:endParaRPr>
          </a:p>
        </p:txBody>
      </p:sp>
      <p:cxnSp>
        <p:nvCxnSpPr>
          <p:cNvPr id="5" name="Connettore 2 4"/>
          <p:cNvCxnSpPr/>
          <p:nvPr/>
        </p:nvCxnSpPr>
        <p:spPr>
          <a:xfrm>
            <a:off x="495605" y="3527582"/>
            <a:ext cx="9000000" cy="5491"/>
          </a:xfrm>
          <a:prstGeom prst="straightConnector1">
            <a:avLst/>
          </a:prstGeom>
          <a:ln w="762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e 5"/>
          <p:cNvSpPr/>
          <p:nvPr/>
        </p:nvSpPr>
        <p:spPr>
          <a:xfrm>
            <a:off x="459920" y="3257582"/>
            <a:ext cx="540000" cy="540000"/>
          </a:xfrm>
          <a:prstGeom prst="ellipse">
            <a:avLst/>
          </a:prstGeom>
          <a:solidFill>
            <a:srgbClr val="C0D94E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Ovale 6"/>
          <p:cNvSpPr/>
          <p:nvPr/>
        </p:nvSpPr>
        <p:spPr>
          <a:xfrm>
            <a:off x="1882903" y="3257582"/>
            <a:ext cx="540000" cy="540000"/>
          </a:xfrm>
          <a:prstGeom prst="ellipse">
            <a:avLst/>
          </a:prstGeom>
          <a:solidFill>
            <a:srgbClr val="C0D94E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Segnaposto contenuto 2"/>
          <p:cNvSpPr txBox="1">
            <a:spLocks/>
          </p:cNvSpPr>
          <p:nvPr/>
        </p:nvSpPr>
        <p:spPr>
          <a:xfrm>
            <a:off x="129139" y="3820927"/>
            <a:ext cx="2139461" cy="4528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1800"/>
              </a:spcAft>
              <a:buFont typeface="Wingdings 3" charset="2"/>
              <a:buNone/>
            </a:pPr>
            <a:r>
              <a:rPr lang="it-IT" sz="2000" b="1" u="sng" dirty="0" smtClean="0"/>
              <a:t>Aprile 2014</a:t>
            </a:r>
            <a:endParaRPr lang="it-IT" sz="2000" b="1" dirty="0" smtClean="0"/>
          </a:p>
        </p:txBody>
      </p:sp>
      <p:sp>
        <p:nvSpPr>
          <p:cNvPr id="9" name="Rettangolo 8"/>
          <p:cNvSpPr/>
          <p:nvPr/>
        </p:nvSpPr>
        <p:spPr>
          <a:xfrm>
            <a:off x="-84508" y="4108696"/>
            <a:ext cx="200710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1800"/>
              </a:spcAft>
            </a:pPr>
            <a:r>
              <a:rPr lang="it-IT" sz="1400" dirty="0"/>
              <a:t>Primo invio alla CE </a:t>
            </a:r>
            <a:r>
              <a:rPr lang="it-IT" sz="1400" dirty="0" smtClean="0"/>
              <a:t>della metodologia e della richiesta di adozione dell’AD</a:t>
            </a:r>
            <a:endParaRPr lang="it-IT" sz="1400" dirty="0"/>
          </a:p>
        </p:txBody>
      </p:sp>
      <p:sp>
        <p:nvSpPr>
          <p:cNvPr id="10" name="Segnaposto contenuto 2"/>
          <p:cNvSpPr txBox="1">
            <a:spLocks/>
          </p:cNvSpPr>
          <p:nvPr/>
        </p:nvSpPr>
        <p:spPr>
          <a:xfrm>
            <a:off x="1393044" y="2856066"/>
            <a:ext cx="2139461" cy="4528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1800"/>
              </a:spcAft>
              <a:buFont typeface="Wingdings 3" charset="2"/>
              <a:buNone/>
            </a:pPr>
            <a:r>
              <a:rPr lang="it-IT" sz="2000" b="1" u="sng" dirty="0" smtClean="0"/>
              <a:t>Agosto 2014</a:t>
            </a:r>
            <a:endParaRPr lang="it-IT" sz="2000" b="1" dirty="0" smtClean="0"/>
          </a:p>
        </p:txBody>
      </p:sp>
      <p:sp>
        <p:nvSpPr>
          <p:cNvPr id="11" name="Rettangolo 10"/>
          <p:cNvSpPr/>
          <p:nvPr/>
        </p:nvSpPr>
        <p:spPr>
          <a:xfrm>
            <a:off x="706849" y="1870076"/>
            <a:ext cx="3115543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800"/>
              </a:spcAft>
            </a:pPr>
            <a:r>
              <a:rPr lang="it-IT" sz="1400" dirty="0" smtClean="0"/>
              <a:t>Richiesta chiarimenti e integrazioni da parte della CE (compilazione Fiche 21/ Template)</a:t>
            </a:r>
            <a:endParaRPr lang="it-IT" sz="1400" dirty="0"/>
          </a:p>
        </p:txBody>
      </p:sp>
      <p:sp>
        <p:nvSpPr>
          <p:cNvPr id="12" name="Ovale 11"/>
          <p:cNvSpPr/>
          <p:nvPr/>
        </p:nvSpPr>
        <p:spPr>
          <a:xfrm>
            <a:off x="3256942" y="3251318"/>
            <a:ext cx="540000" cy="540000"/>
          </a:xfrm>
          <a:prstGeom prst="ellipse">
            <a:avLst/>
          </a:prstGeom>
          <a:solidFill>
            <a:srgbClr val="C0D94E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Segnaposto contenuto 2"/>
          <p:cNvSpPr txBox="1">
            <a:spLocks/>
          </p:cNvSpPr>
          <p:nvPr/>
        </p:nvSpPr>
        <p:spPr>
          <a:xfrm>
            <a:off x="2664379" y="3798039"/>
            <a:ext cx="2139461" cy="4528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1800"/>
              </a:spcAft>
              <a:buFont typeface="Wingdings 3" charset="2"/>
              <a:buNone/>
            </a:pPr>
            <a:r>
              <a:rPr lang="it-IT" sz="2000" b="1" u="sng" dirty="0" smtClean="0"/>
              <a:t>Ottobre 2014</a:t>
            </a:r>
            <a:endParaRPr lang="it-IT" sz="2000" b="1" dirty="0" smtClean="0"/>
          </a:p>
        </p:txBody>
      </p:sp>
      <p:sp>
        <p:nvSpPr>
          <p:cNvPr id="14" name="Rettangolo 13"/>
          <p:cNvSpPr/>
          <p:nvPr/>
        </p:nvSpPr>
        <p:spPr>
          <a:xfrm>
            <a:off x="2381402" y="4107896"/>
            <a:ext cx="229107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800"/>
              </a:spcAft>
            </a:pPr>
            <a:r>
              <a:rPr lang="it-IT" sz="1400" dirty="0" smtClean="0"/>
              <a:t>Invio chiarimenti e </a:t>
            </a:r>
            <a:r>
              <a:rPr lang="it-IT" sz="1400" dirty="0"/>
              <a:t>T</a:t>
            </a:r>
            <a:r>
              <a:rPr lang="it-IT" sz="1400" dirty="0" smtClean="0"/>
              <a:t>emplate di richiesta AD</a:t>
            </a:r>
            <a:endParaRPr lang="it-IT" sz="1400" dirty="0"/>
          </a:p>
        </p:txBody>
      </p:sp>
      <p:sp>
        <p:nvSpPr>
          <p:cNvPr id="16" name="Segnaposto contenuto 2"/>
          <p:cNvSpPr txBox="1">
            <a:spLocks/>
          </p:cNvSpPr>
          <p:nvPr/>
        </p:nvSpPr>
        <p:spPr>
          <a:xfrm>
            <a:off x="4444358" y="2833580"/>
            <a:ext cx="2139461" cy="4528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1800"/>
              </a:spcAft>
              <a:buFont typeface="Wingdings 3" charset="2"/>
              <a:buNone/>
            </a:pPr>
            <a:r>
              <a:rPr lang="it-IT" sz="2000" b="1" u="sng" dirty="0" smtClean="0"/>
              <a:t>2015</a:t>
            </a:r>
            <a:endParaRPr lang="it-IT" sz="2000" b="1" dirty="0" smtClean="0"/>
          </a:p>
        </p:txBody>
      </p:sp>
      <p:sp>
        <p:nvSpPr>
          <p:cNvPr id="18" name="Parentesi graffa aperta 17"/>
          <p:cNvSpPr/>
          <p:nvPr/>
        </p:nvSpPr>
        <p:spPr>
          <a:xfrm rot="5400000">
            <a:off x="4704664" y="2520061"/>
            <a:ext cx="220787" cy="1585391"/>
          </a:xfrm>
          <a:prstGeom prst="leftBrace">
            <a:avLst>
              <a:gd name="adj1" fmla="val 23070"/>
              <a:gd name="adj2" fmla="val 49173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>
              <a:ln w="28575">
                <a:solidFill>
                  <a:schemeClr val="tx1"/>
                </a:solidFill>
              </a:ln>
            </a:endParaRPr>
          </a:p>
        </p:txBody>
      </p:sp>
      <p:sp>
        <p:nvSpPr>
          <p:cNvPr id="19" name="Ovale 18"/>
          <p:cNvSpPr/>
          <p:nvPr/>
        </p:nvSpPr>
        <p:spPr>
          <a:xfrm>
            <a:off x="5832863" y="3251318"/>
            <a:ext cx="540000" cy="540000"/>
          </a:xfrm>
          <a:prstGeom prst="ellipse">
            <a:avLst/>
          </a:prstGeom>
          <a:solidFill>
            <a:srgbClr val="C0D94E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0" name="Segnaposto contenuto 2"/>
          <p:cNvSpPr txBox="1">
            <a:spLocks/>
          </p:cNvSpPr>
          <p:nvPr/>
        </p:nvSpPr>
        <p:spPr>
          <a:xfrm>
            <a:off x="5196324" y="3783568"/>
            <a:ext cx="2139461" cy="4528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1800"/>
              </a:spcAft>
              <a:buFont typeface="Wingdings 3" charset="2"/>
              <a:buNone/>
            </a:pPr>
            <a:r>
              <a:rPr lang="it-IT" sz="2000" b="1" u="sng" dirty="0" smtClean="0"/>
              <a:t>Febbraio 2016</a:t>
            </a:r>
            <a:endParaRPr lang="it-IT" sz="2000" b="1" dirty="0" smtClean="0"/>
          </a:p>
        </p:txBody>
      </p:sp>
      <p:sp>
        <p:nvSpPr>
          <p:cNvPr id="21" name="Rettangolo 20"/>
          <p:cNvSpPr/>
          <p:nvPr/>
        </p:nvSpPr>
        <p:spPr>
          <a:xfrm>
            <a:off x="4911826" y="4107896"/>
            <a:ext cx="248816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800"/>
              </a:spcAft>
            </a:pPr>
            <a:r>
              <a:rPr lang="it-IT" sz="1400" dirty="0" smtClean="0"/>
              <a:t>Incontri trilaterali CE/AdG/Regioni per valutare le basi dati</a:t>
            </a:r>
            <a:endParaRPr lang="it-IT" sz="1400" dirty="0"/>
          </a:p>
        </p:txBody>
      </p:sp>
      <p:sp>
        <p:nvSpPr>
          <p:cNvPr id="22" name="Ovale 21"/>
          <p:cNvSpPr/>
          <p:nvPr/>
        </p:nvSpPr>
        <p:spPr>
          <a:xfrm>
            <a:off x="7159935" y="3243568"/>
            <a:ext cx="540000" cy="540000"/>
          </a:xfrm>
          <a:prstGeom prst="ellipse">
            <a:avLst/>
          </a:prstGeom>
          <a:solidFill>
            <a:srgbClr val="C0D94E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3" name="Segnaposto contenuto 2"/>
          <p:cNvSpPr txBox="1">
            <a:spLocks/>
          </p:cNvSpPr>
          <p:nvPr/>
        </p:nvSpPr>
        <p:spPr>
          <a:xfrm>
            <a:off x="6720441" y="2825331"/>
            <a:ext cx="2139461" cy="4528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1800"/>
              </a:spcAft>
              <a:buFont typeface="Wingdings 3" charset="2"/>
              <a:buNone/>
            </a:pPr>
            <a:r>
              <a:rPr lang="it-IT" sz="2000" b="1" u="sng" dirty="0" smtClean="0"/>
              <a:t>Aprile 2016</a:t>
            </a:r>
            <a:endParaRPr lang="it-IT" sz="2000" b="1" dirty="0" smtClean="0"/>
          </a:p>
        </p:txBody>
      </p:sp>
      <p:sp>
        <p:nvSpPr>
          <p:cNvPr id="24" name="Rettangolo 23"/>
          <p:cNvSpPr/>
          <p:nvPr/>
        </p:nvSpPr>
        <p:spPr>
          <a:xfrm>
            <a:off x="6456003" y="1870076"/>
            <a:ext cx="1967627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800"/>
              </a:spcAft>
            </a:pPr>
            <a:r>
              <a:rPr lang="it-IT" sz="1400" dirty="0" smtClean="0"/>
              <a:t>Invio versione definitiva del Template</a:t>
            </a:r>
            <a:endParaRPr lang="it-IT" sz="1400" dirty="0"/>
          </a:p>
        </p:txBody>
      </p:sp>
      <p:sp>
        <p:nvSpPr>
          <p:cNvPr id="25" name="Ovale 24"/>
          <p:cNvSpPr/>
          <p:nvPr/>
        </p:nvSpPr>
        <p:spPr>
          <a:xfrm>
            <a:off x="8496833" y="3260327"/>
            <a:ext cx="540000" cy="540000"/>
          </a:xfrm>
          <a:prstGeom prst="ellipse">
            <a:avLst/>
          </a:prstGeom>
          <a:solidFill>
            <a:srgbClr val="C0D94E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Segnaposto contenuto 2"/>
          <p:cNvSpPr txBox="1">
            <a:spLocks/>
          </p:cNvSpPr>
          <p:nvPr/>
        </p:nvSpPr>
        <p:spPr>
          <a:xfrm>
            <a:off x="7865530" y="3713171"/>
            <a:ext cx="2139461" cy="11819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Wingdings 3" charset="2"/>
              <a:buNone/>
            </a:pPr>
            <a:r>
              <a:rPr lang="it-IT" sz="2000" b="1" u="sng" dirty="0" smtClean="0"/>
              <a:t>Ottobre 2016 -</a:t>
            </a:r>
          </a:p>
          <a:p>
            <a:pPr marL="0" indent="0">
              <a:spcBef>
                <a:spcPts val="0"/>
              </a:spcBef>
              <a:buFont typeface="Wingdings 3" charset="2"/>
              <a:buNone/>
            </a:pPr>
            <a:r>
              <a:rPr lang="it-IT" sz="2000" b="1" u="sng" dirty="0" smtClean="0"/>
              <a:t>Gennaio 2017</a:t>
            </a:r>
            <a:endParaRPr lang="it-IT" sz="2000" b="1" dirty="0" smtClean="0"/>
          </a:p>
        </p:txBody>
      </p:sp>
      <p:sp>
        <p:nvSpPr>
          <p:cNvPr id="27" name="Rettangolo 26"/>
          <p:cNvSpPr/>
          <p:nvPr/>
        </p:nvSpPr>
        <p:spPr>
          <a:xfrm>
            <a:off x="7661706" y="4304139"/>
            <a:ext cx="227870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800"/>
              </a:spcAft>
            </a:pPr>
            <a:r>
              <a:rPr lang="it-IT" sz="1400" dirty="0" smtClean="0"/>
              <a:t>Adozione e pubblicazione del Regolamento Delegato n.2017/90</a:t>
            </a:r>
            <a:endParaRPr lang="it-IT" sz="1400" dirty="0"/>
          </a:p>
        </p:txBody>
      </p:sp>
      <p:sp>
        <p:nvSpPr>
          <p:cNvPr id="29" name="Rettangolo 28"/>
          <p:cNvSpPr/>
          <p:nvPr/>
        </p:nvSpPr>
        <p:spPr>
          <a:xfrm>
            <a:off x="3902715" y="1815180"/>
            <a:ext cx="189839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800"/>
              </a:spcAft>
            </a:pPr>
            <a:r>
              <a:rPr lang="it-IT" sz="1400" dirty="0" smtClean="0"/>
              <a:t>Interlocuzioni formali ed informali tra CE, </a:t>
            </a:r>
            <a:r>
              <a:rPr lang="it-IT" sz="1400" dirty="0" err="1" smtClean="0"/>
              <a:t>AdG</a:t>
            </a:r>
            <a:r>
              <a:rPr lang="it-IT" sz="1400" dirty="0" smtClean="0"/>
              <a:t> e Regioni</a:t>
            </a:r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593713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77334" y="1147989"/>
            <a:ext cx="8596668" cy="937189"/>
          </a:xfrm>
        </p:spPr>
        <p:txBody>
          <a:bodyPr>
            <a:normAutofit/>
          </a:bodyPr>
          <a:lstStyle/>
          <a:p>
            <a:r>
              <a:rPr lang="en-GB" sz="2500" b="1" spc="-80" dirty="0" smtClean="0">
                <a:solidFill>
                  <a:srgbClr val="16206A"/>
                </a:solidFill>
              </a:rPr>
              <a:t>6. Le </a:t>
            </a:r>
            <a:r>
              <a:rPr lang="en-GB" sz="2500" b="1" spc="-80" dirty="0" err="1" smtClean="0">
                <a:solidFill>
                  <a:srgbClr val="16206A"/>
                </a:solidFill>
              </a:rPr>
              <a:t>difficoltà</a:t>
            </a:r>
            <a:r>
              <a:rPr lang="en-GB" sz="2500" b="1" spc="-80" dirty="0" smtClean="0">
                <a:solidFill>
                  <a:srgbClr val="16206A"/>
                </a:solidFill>
              </a:rPr>
              <a:t> </a:t>
            </a:r>
            <a:r>
              <a:rPr lang="en-GB" sz="2500" b="1" spc="-80" dirty="0" err="1" smtClean="0">
                <a:solidFill>
                  <a:srgbClr val="16206A"/>
                </a:solidFill>
              </a:rPr>
              <a:t>riscontrate</a:t>
            </a:r>
            <a:endParaRPr lang="it-IT" sz="2500" b="1" spc="-80" dirty="0">
              <a:solidFill>
                <a:srgbClr val="16206A"/>
              </a:solidFill>
            </a:endParaRPr>
          </a:p>
        </p:txBody>
      </p:sp>
      <p:sp>
        <p:nvSpPr>
          <p:cNvPr id="4" name="Segnaposto contenuto 2"/>
          <p:cNvSpPr>
            <a:spLocks noGrp="1"/>
          </p:cNvSpPr>
          <p:nvPr>
            <p:ph idx="1"/>
          </p:nvPr>
        </p:nvSpPr>
        <p:spPr>
          <a:xfrm>
            <a:off x="677334" y="2023856"/>
            <a:ext cx="8596668" cy="3880773"/>
          </a:xfrm>
        </p:spPr>
        <p:txBody>
          <a:bodyPr>
            <a:noAutofit/>
          </a:bodyPr>
          <a:lstStyle/>
          <a:p>
            <a:pPr algn="just">
              <a:spcAft>
                <a:spcPts val="600"/>
              </a:spcAft>
            </a:pPr>
            <a:r>
              <a:rPr lang="it-IT" b="1" u="sng" dirty="0"/>
              <a:t>Rapporti limitati con la CE all’avvio dell’iter</a:t>
            </a:r>
            <a:r>
              <a:rPr lang="it-IT" dirty="0"/>
              <a:t>:</a:t>
            </a:r>
          </a:p>
          <a:p>
            <a:pPr marL="800100" lvl="1" indent="-342900" algn="just">
              <a:spcAft>
                <a:spcPts val="600"/>
              </a:spcAft>
              <a:buFont typeface="+mj-lt"/>
              <a:buAutoNum type="alphaUcPeriod"/>
            </a:pPr>
            <a:r>
              <a:rPr lang="it-IT" dirty="0"/>
              <a:t>Comprensione parziale da parte della Commissione dei numerosi e complessi dati utilizzati per elaborare la </a:t>
            </a:r>
            <a:r>
              <a:rPr lang="it-IT" dirty="0" smtClean="0"/>
              <a:t>metodologia;</a:t>
            </a:r>
            <a:endParaRPr lang="it-IT" dirty="0"/>
          </a:p>
          <a:p>
            <a:pPr marL="800100" lvl="1" indent="-342900" algn="just">
              <a:spcAft>
                <a:spcPts val="600"/>
              </a:spcAft>
              <a:buFont typeface="+mj-lt"/>
              <a:buAutoNum type="alphaUcPeriod"/>
            </a:pPr>
            <a:r>
              <a:rPr lang="it-IT" dirty="0"/>
              <a:t>Necessità da parte del Ministero di maggiori informazioni e dettagli sulla corretta modalità di definizione della metodologia e presentazione della </a:t>
            </a:r>
            <a:r>
              <a:rPr lang="it-IT" dirty="0" smtClean="0"/>
              <a:t>richiesta.</a:t>
            </a:r>
            <a:endParaRPr lang="it-IT" dirty="0"/>
          </a:p>
          <a:p>
            <a:pPr algn="just">
              <a:spcAft>
                <a:spcPts val="600"/>
              </a:spcAft>
            </a:pPr>
            <a:r>
              <a:rPr lang="it-IT" b="1" u="sng" dirty="0"/>
              <a:t>Raccordo con le Regioni</a:t>
            </a:r>
            <a:r>
              <a:rPr lang="it-IT" dirty="0"/>
              <a:t>: necessità di un maggior coinvolgimento delle Regioni al fine di chiarire lo scopo finale delle richieste di dati da parte del </a:t>
            </a:r>
            <a:r>
              <a:rPr lang="it-IT" dirty="0" smtClean="0"/>
              <a:t>Ministero.</a:t>
            </a:r>
            <a:endParaRPr lang="it-IT" dirty="0"/>
          </a:p>
          <a:p>
            <a:pPr algn="just">
              <a:spcAft>
                <a:spcPts val="600"/>
              </a:spcAft>
            </a:pPr>
            <a:r>
              <a:rPr lang="it-IT" b="1" u="sng" dirty="0"/>
              <a:t>Mancanza di dati a consuntivo</a:t>
            </a:r>
            <a:r>
              <a:rPr lang="it-IT" dirty="0"/>
              <a:t>: in alcuni casi le UCS Regionali sono state definite a partire da dati a preventivo riferiti a progetti attuati per                       i POR </a:t>
            </a:r>
            <a:r>
              <a:rPr lang="it-IT" dirty="0" smtClean="0"/>
              <a:t>2007-2013.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47776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77334" y="1147989"/>
            <a:ext cx="8596668" cy="937189"/>
          </a:xfrm>
        </p:spPr>
        <p:txBody>
          <a:bodyPr>
            <a:normAutofit/>
          </a:bodyPr>
          <a:lstStyle/>
          <a:p>
            <a:r>
              <a:rPr lang="it-IT" sz="2500" b="1" spc="-80" dirty="0" smtClean="0">
                <a:solidFill>
                  <a:srgbClr val="16206A"/>
                </a:solidFill>
              </a:rPr>
              <a:t>7. Incontri </a:t>
            </a:r>
            <a:r>
              <a:rPr lang="it-IT" sz="2500" b="1" spc="-80" dirty="0">
                <a:solidFill>
                  <a:srgbClr val="16206A"/>
                </a:solidFill>
              </a:rPr>
              <a:t>t</a:t>
            </a:r>
            <a:r>
              <a:rPr lang="en-GB" sz="2500" b="1" spc="-80" dirty="0" err="1">
                <a:solidFill>
                  <a:srgbClr val="16206A"/>
                </a:solidFill>
              </a:rPr>
              <a:t>rilaterali</a:t>
            </a:r>
            <a:r>
              <a:rPr lang="en-GB" sz="2500" b="1" spc="-80" dirty="0">
                <a:solidFill>
                  <a:srgbClr val="16206A"/>
                </a:solidFill>
              </a:rPr>
              <a:t> MLPS – CE - </a:t>
            </a:r>
            <a:r>
              <a:rPr lang="en-GB" sz="2500" b="1" spc="-80" dirty="0" err="1">
                <a:solidFill>
                  <a:srgbClr val="16206A"/>
                </a:solidFill>
              </a:rPr>
              <a:t>Regioni</a:t>
            </a:r>
            <a:endParaRPr lang="it-IT" sz="2500" b="1" spc="-80" dirty="0">
              <a:solidFill>
                <a:srgbClr val="16206A"/>
              </a:solidFill>
            </a:endParaRPr>
          </a:p>
        </p:txBody>
      </p:sp>
      <p:sp>
        <p:nvSpPr>
          <p:cNvPr id="4" name="Segnaposto contenuto 2"/>
          <p:cNvSpPr>
            <a:spLocks noGrp="1"/>
          </p:cNvSpPr>
          <p:nvPr>
            <p:ph idx="1"/>
          </p:nvPr>
        </p:nvSpPr>
        <p:spPr>
          <a:xfrm>
            <a:off x="677334" y="2023856"/>
            <a:ext cx="5202356" cy="3880773"/>
          </a:xfrm>
        </p:spPr>
        <p:txBody>
          <a:bodyPr>
            <a:noAutofit/>
          </a:bodyPr>
          <a:lstStyle/>
          <a:p>
            <a:pPr algn="just">
              <a:buSzPct val="120000"/>
              <a:buFont typeface="Arial" panose="020B0604020202020204" pitchFamily="34" charset="0"/>
              <a:buChar char="•"/>
            </a:pPr>
            <a:r>
              <a:rPr lang="it-IT" dirty="0"/>
              <a:t>Gli </a:t>
            </a:r>
            <a:r>
              <a:rPr lang="it-IT" b="1" u="sng" dirty="0"/>
              <a:t>incontri trilaterali</a:t>
            </a:r>
            <a:r>
              <a:rPr lang="it-IT" dirty="0"/>
              <a:t> tra Ministero del Lavoro, Regioni e Commissione Europea sono stati finalizzati ad esaminare le diverse metodologie Regionali e le relative basi </a:t>
            </a:r>
            <a:r>
              <a:rPr lang="it-IT" dirty="0" smtClean="0"/>
              <a:t>dati;</a:t>
            </a:r>
            <a:endParaRPr lang="it-IT" dirty="0"/>
          </a:p>
          <a:p>
            <a:pPr algn="just">
              <a:buSzPct val="120000"/>
              <a:buFont typeface="Arial" panose="020B0604020202020204" pitchFamily="34" charset="0"/>
              <a:buChar char="•"/>
            </a:pPr>
            <a:r>
              <a:rPr lang="it-IT" dirty="0" smtClean="0"/>
              <a:t>A </a:t>
            </a:r>
            <a:r>
              <a:rPr lang="it-IT" dirty="0"/>
              <a:t>seguito dell’approfondimento, la CE ha suggerito l’esclusione di alcune basi dati Regionali ritenute non utilizzabili al fine del calcolo dei costi semplificati </a:t>
            </a:r>
            <a:r>
              <a:rPr lang="it-IT" dirty="0" smtClean="0"/>
              <a:t>nazionali; </a:t>
            </a:r>
            <a:endParaRPr lang="it-IT" dirty="0"/>
          </a:p>
          <a:p>
            <a:pPr algn="just">
              <a:buSzPct val="120000"/>
              <a:buFont typeface="Arial" panose="020B0604020202020204" pitchFamily="34" charset="0"/>
              <a:buChar char="•"/>
            </a:pPr>
            <a:r>
              <a:rPr lang="it-IT" b="1" u="sng" dirty="0" smtClean="0"/>
              <a:t>L’elevata </a:t>
            </a:r>
            <a:r>
              <a:rPr lang="it-IT" b="1" u="sng" dirty="0"/>
              <a:t>rappresentatività dei dati</a:t>
            </a:r>
            <a:r>
              <a:rPr lang="it-IT" dirty="0"/>
              <a:t> finale è stata garantita dall’inclusione delle UCS di Regioni che detengono complessivamente circa il 60% delle risorse attribuite al PON </a:t>
            </a:r>
            <a:r>
              <a:rPr lang="it-IT" dirty="0" smtClean="0"/>
              <a:t>IOG.</a:t>
            </a:r>
            <a:endParaRPr lang="it-IT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2579" y="1885656"/>
            <a:ext cx="3121423" cy="3932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259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faccettatura">
  <a:themeElements>
    <a:clrScheme name="Sfaccettatur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Sfaccettatur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faccettatur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8779</TotalTime>
  <Words>2081</Words>
  <Application>Microsoft Office PowerPoint</Application>
  <PresentationFormat>Widescreen</PresentationFormat>
  <Paragraphs>297</Paragraphs>
  <Slides>21</Slides>
  <Notes>21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8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21</vt:i4>
      </vt:variant>
    </vt:vector>
  </HeadingPairs>
  <TitlesOfParts>
    <vt:vector size="30" baseType="lpstr">
      <vt:lpstr>Arial</vt:lpstr>
      <vt:lpstr>Calibri</vt:lpstr>
      <vt:lpstr>Tahoma</vt:lpstr>
      <vt:lpstr>Times New Roman</vt:lpstr>
      <vt:lpstr>Trebuchet MS</vt:lpstr>
      <vt:lpstr>Verdana</vt:lpstr>
      <vt:lpstr>Wingdings</vt:lpstr>
      <vt:lpstr>Wingdings 3</vt:lpstr>
      <vt:lpstr>Sfaccettatura</vt:lpstr>
      <vt:lpstr>La definizione delle UCS per il PON Iniziativa Occupazione Giovani</vt:lpstr>
      <vt:lpstr>Indice</vt:lpstr>
      <vt:lpstr>1. Introduzione – il PON IOG</vt:lpstr>
      <vt:lpstr>2. Misure previste dal PON IOG</vt:lpstr>
      <vt:lpstr>3. Valutazioni preliminari per l’utilizzo di costi semplificati</vt:lpstr>
      <vt:lpstr>4. Metodologia utilizzata</vt:lpstr>
      <vt:lpstr>5. Principali tappe</vt:lpstr>
      <vt:lpstr>6. Le difficoltà riscontrate</vt:lpstr>
      <vt:lpstr>7. Incontri trilaterali MLPS – CE - Regioni</vt:lpstr>
      <vt:lpstr>8. Costi per tipologie di operazioni</vt:lpstr>
      <vt:lpstr>9. UCS basate sul processo</vt:lpstr>
      <vt:lpstr>10. UCS basate sul risultato</vt:lpstr>
      <vt:lpstr>Attività previste</vt:lpstr>
      <vt:lpstr>11. UCS formazione e accompagnamento basate sul processo e sul processo sottoposto a condizionalità</vt:lpstr>
      <vt:lpstr>Presentazione standard di PowerPoint</vt:lpstr>
      <vt:lpstr>Presentazione standard di PowerPoint</vt:lpstr>
      <vt:lpstr>Presentazione standard di PowerPoint</vt:lpstr>
      <vt:lpstr>12. Costi forfettari</vt:lpstr>
      <vt:lpstr>13. Documentazione da produrre ai fini del controllo</vt:lpstr>
      <vt:lpstr>14. Pubblicazione del Regolamento Delegato (UE) 2017/90 </vt:lpstr>
      <vt:lpstr>Presentazione standard di PowerPoint</vt:lpstr>
    </vt:vector>
  </TitlesOfParts>
  <Company>Ministero del Lavoro e delle Politiche Sociali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PERFORMANCE AUDIT «ESITO»   Programma Operativo Nazionale “Iniziativa Occupazione Giovani”  Riunione del Comitato Politiche Attive, Servizi per l’Impiego e Garanzia Giovani   SALA GUIDO ROSSA VIA FORNOVO, 8   Roma, 13 Ottobre 2015</dc:title>
  <dc:creator>Florio Luca</dc:creator>
  <cp:lastModifiedBy>Giuseppina Rizzo</cp:lastModifiedBy>
  <cp:revision>336</cp:revision>
  <cp:lastPrinted>2016-09-28T17:05:56Z</cp:lastPrinted>
  <dcterms:created xsi:type="dcterms:W3CDTF">2015-10-09T09:18:38Z</dcterms:created>
  <dcterms:modified xsi:type="dcterms:W3CDTF">2019-11-28T13:07:48Z</dcterms:modified>
</cp:coreProperties>
</file>