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2"/>
  </p:notesMasterIdLst>
  <p:sldIdLst>
    <p:sldId id="293" r:id="rId5"/>
    <p:sldId id="286" r:id="rId6"/>
    <p:sldId id="287" r:id="rId7"/>
    <p:sldId id="288" r:id="rId8"/>
    <p:sldId id="289" r:id="rId9"/>
    <p:sldId id="294" r:id="rId10"/>
    <p:sldId id="295" r:id="rId11"/>
  </p:sldIdLst>
  <p:sldSz cx="9144000" cy="6858000" type="screen4x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4">
          <p15:clr>
            <a:srgbClr val="A4A3A4"/>
          </p15:clr>
        </p15:guide>
        <p15:guide id="2" pos="19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4D4D4D"/>
    <a:srgbClr val="FF9900"/>
    <a:srgbClr val="807D05"/>
    <a:srgbClr val="777777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674"/>
        <p:guide pos="19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797675" cy="9926638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2051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54063"/>
            <a:ext cx="4959350" cy="37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4875"/>
            <a:ext cx="54356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7988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411163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3846513" y="0"/>
            <a:ext cx="29479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411163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29750"/>
            <a:ext cx="2947988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411163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3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46513" y="9429750"/>
            <a:ext cx="29479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411163" eaLnBrk="1">
              <a:lnSpc>
                <a:spcPct val="95000"/>
              </a:lnSpc>
              <a:buClrTx/>
              <a:buSzPct val="100000"/>
              <a:buFontTx/>
              <a:buNone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300">
                <a:solidFill>
                  <a:srgbClr val="000000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93E4EF6B-9809-49A1-A48A-62FCC70FB7B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138103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46BAD59-D217-4814-86DC-ED25CBB9B3A4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it-IT" altLang="it-IT" sz="1300" smtClean="0"/>
          </a:p>
        </p:txBody>
      </p:sp>
      <p:sp>
        <p:nvSpPr>
          <p:cNvPr id="4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10132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554BFB3-1EAD-4A14-AF39-2871A0743975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it-IT" altLang="it-IT" sz="1300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4036101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8BB1291-A897-46EA-A137-A6979EA115F7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it-IT" altLang="it-IT" sz="1300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7991073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9BE1AB3-FC2B-41A4-8F94-D456A1B27BC0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it-IT" altLang="it-IT" sz="1300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727616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DCEF965-7197-49E6-B4A3-0E2567773C38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it-IT" altLang="it-IT" sz="1300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3664003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D135088-06D5-4266-81BB-368C8F135A90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it-IT" altLang="it-IT" sz="1300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10608803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defTabSz="411163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111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09575" algn="l"/>
                <a:tab pos="822325" algn="l"/>
                <a:tab pos="1233488" algn="l"/>
                <a:tab pos="1644650" algn="l"/>
                <a:tab pos="2057400" algn="l"/>
                <a:tab pos="2468563" algn="l"/>
                <a:tab pos="2879725" algn="l"/>
                <a:tab pos="3292475" algn="l"/>
                <a:tab pos="3703638" algn="l"/>
                <a:tab pos="4114800" algn="l"/>
                <a:tab pos="4527550" algn="l"/>
                <a:tab pos="4938713" algn="l"/>
                <a:tab pos="5349875" algn="l"/>
                <a:tab pos="5761038" algn="l"/>
                <a:tab pos="6173788" algn="l"/>
                <a:tab pos="6584950" algn="l"/>
                <a:tab pos="6996113" algn="l"/>
                <a:tab pos="7408863" algn="l"/>
                <a:tab pos="7820025" algn="l"/>
                <a:tab pos="8231188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19C55C8-989D-455B-94E0-780C8DDC69A5}" type="slidenum">
              <a:rPr lang="it-IT" altLang="it-IT" sz="1300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it-IT" altLang="it-IT" sz="130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54063"/>
            <a:ext cx="4964112" cy="3722687"/>
          </a:xfrm>
          <a:ln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altLang="it-IT" smtClean="0"/>
          </a:p>
        </p:txBody>
      </p:sp>
    </p:spTree>
    <p:extLst>
      <p:ext uri="{BB962C8B-B14F-4D97-AF65-F5344CB8AC3E}">
        <p14:creationId xmlns:p14="http://schemas.microsoft.com/office/powerpoint/2010/main" val="2770756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73E24-3C1B-4701-A2DA-AEDD9021F63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7034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F1565-E5AB-4485-9972-026545F450E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93569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8D099-CFAD-4D67-99F7-20D5626D74A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771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8"/>
            <a:ext cx="8226425" cy="5848350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C3EF2-B757-4DC3-92E7-C95AFE40C2F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56918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0ED8C-58CC-4EDE-8DA8-592E2C9364B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97324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F64F3-D78E-4FC3-851F-85703E630A4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71388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7E11F-B7C9-42C1-882C-B96FEABDA89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784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761E1-2978-40B2-BD8B-D34388D2EFD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370391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E95E3-D942-4345-9531-A34C6F612E8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6054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989F8-552F-4180-9E5F-3B63C29A7F4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02725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C6BD2C-1075-4A96-87B9-E6B283454D4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67210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DC345-F271-4F61-9435-FAB76DC01211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7165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 smtClean="0"/>
              <a:t>Fate clic per modificare il formato del testo del titolo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it-IT" smtClean="0"/>
              <a:t>Fate clic per modificare il formato del testo della struttura</a:t>
            </a:r>
          </a:p>
          <a:p>
            <a:pPr lvl="1"/>
            <a:r>
              <a:rPr lang="en-GB" altLang="it-IT" smtClean="0"/>
              <a:t>Secondo livello struttura</a:t>
            </a:r>
          </a:p>
          <a:p>
            <a:pPr lvl="2"/>
            <a:r>
              <a:rPr lang="en-GB" altLang="it-IT" smtClean="0"/>
              <a:t>Terzo livello struttura</a:t>
            </a:r>
          </a:p>
          <a:p>
            <a:pPr lvl="3"/>
            <a:r>
              <a:rPr lang="en-GB" altLang="it-IT" smtClean="0"/>
              <a:t>Quarto livello struttura</a:t>
            </a:r>
          </a:p>
          <a:p>
            <a:pPr lvl="4"/>
            <a:r>
              <a:rPr lang="en-GB" altLang="it-IT" smtClean="0"/>
              <a:t>Quinto livello struttura</a:t>
            </a:r>
          </a:p>
          <a:p>
            <a:pPr lvl="4"/>
            <a:r>
              <a:rPr lang="en-GB" altLang="it-IT" smtClean="0"/>
              <a:t>Sesto livello struttura</a:t>
            </a:r>
          </a:p>
          <a:p>
            <a:pPr lvl="4"/>
            <a:r>
              <a:rPr lang="en-GB" altLang="it-IT" smtClean="0"/>
              <a:t>Settimo livello struttura</a:t>
            </a:r>
          </a:p>
          <a:p>
            <a:pPr lvl="4"/>
            <a:r>
              <a:rPr lang="en-GB" altLang="it-IT" smtClean="0"/>
              <a:t>Ottavo livello struttura</a:t>
            </a:r>
          </a:p>
          <a:p>
            <a:pPr lvl="4"/>
            <a:r>
              <a:rPr lang="en-GB" altLang="it-IT" smtClean="0"/>
              <a:t>Nono livello struttura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04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it-IT" altLang="it-IT"/>
              <a:t>01/12/15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04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25739D88-3ADD-418E-8331-95EDF13F834F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2pPr>
      <a:lvl3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3pPr>
      <a:lvl4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4pPr>
      <a:lvl5pPr algn="l" defTabSz="449263" rtl="0" eaLnBrk="0" fontAlgn="base" hangingPunct="0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4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4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88000"/>
            <a:ext cx="9144000" cy="130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900113" y="1790700"/>
            <a:ext cx="7127875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b="1" dirty="0">
                <a:solidFill>
                  <a:schemeClr val="accent2"/>
                </a:solidFill>
              </a:rPr>
              <a:t>La semplificazione dei costi in Regione Emilia Romagna</a:t>
            </a:r>
            <a:endParaRPr lang="it-IT" altLang="it-IT" sz="22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22375" y="5360988"/>
            <a:ext cx="3455988" cy="37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1800" dirty="0"/>
              <a:t>Bologna, 28 febbraio 2017</a:t>
            </a:r>
            <a:endParaRPr lang="it-IT" altLang="it-IT" sz="1800" dirty="0">
              <a:solidFill>
                <a:srgbClr val="666666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708400" y="3363913"/>
            <a:ext cx="4967288" cy="150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000" i="1" dirty="0">
                <a:solidFill>
                  <a:schemeClr val="tx1"/>
                </a:solidFill>
              </a:rPr>
              <a:t>Morena Diazzi</a:t>
            </a:r>
          </a:p>
          <a:p>
            <a:pPr algn="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altLang="it-IT" sz="1400" dirty="0">
                <a:solidFill>
                  <a:schemeClr val="tx1"/>
                </a:solidFill>
              </a:rPr>
              <a:t>Direttore Generale Economia della Conoscenza, </a:t>
            </a:r>
            <a:endParaRPr lang="it-IT" altLang="it-IT" sz="1400" dirty="0" smtClean="0">
              <a:solidFill>
                <a:schemeClr val="tx1"/>
              </a:solidFill>
            </a:endParaRPr>
          </a:p>
          <a:p>
            <a:pPr algn="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altLang="it-IT" sz="1400" dirty="0" smtClean="0">
                <a:solidFill>
                  <a:schemeClr val="tx1"/>
                </a:solidFill>
              </a:rPr>
              <a:t>del </a:t>
            </a:r>
            <a:r>
              <a:rPr lang="it-IT" altLang="it-IT" sz="1400" dirty="0">
                <a:solidFill>
                  <a:schemeClr val="tx1"/>
                </a:solidFill>
              </a:rPr>
              <a:t>Lavoro e dell’Impresa</a:t>
            </a:r>
          </a:p>
          <a:p>
            <a:pPr algn="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it-IT" altLang="it-IT" sz="1400" dirty="0">
              <a:solidFill>
                <a:schemeClr val="tx1"/>
              </a:solidFill>
            </a:endParaRPr>
          </a:p>
          <a:p>
            <a:pPr algn="r">
              <a:defRPr/>
            </a:pPr>
            <a:r>
              <a:rPr lang="en-US" altLang="ko-KR" sz="1400" i="1" dirty="0">
                <a:solidFill>
                  <a:schemeClr val="tx1"/>
                </a:solidFill>
                <a:cs typeface="Arial" panose="020B0604020202020204" pitchFamily="34" charset="0"/>
              </a:rPr>
              <a:t>Autorità di </a:t>
            </a:r>
            <a:r>
              <a:rPr lang="en-US" altLang="ko-KR" sz="1400" i="1" dirty="0" smtClean="0">
                <a:solidFill>
                  <a:schemeClr val="tx1"/>
                </a:solidFill>
                <a:cs typeface="Arial" panose="020B0604020202020204" pitchFamily="34" charset="0"/>
              </a:rPr>
              <a:t>Gestione </a:t>
            </a:r>
            <a:r>
              <a:rPr lang="en-US" altLang="ko-KR" sz="1400" i="1" dirty="0">
                <a:solidFill>
                  <a:schemeClr val="tx1"/>
                </a:solidFill>
                <a:cs typeface="Arial" panose="020B0604020202020204" pitchFamily="34" charset="0"/>
              </a:rPr>
              <a:t>POR FESR e POR FSE 2014-2020, </a:t>
            </a:r>
            <a:br>
              <a:rPr lang="en-US" altLang="ko-KR" sz="1400" i="1" dirty="0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en-US" altLang="ko-KR" sz="1400" i="1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Regione</a:t>
            </a:r>
            <a:r>
              <a:rPr lang="en-US" altLang="ko-KR" sz="1400" i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altLang="ko-KR" sz="1400" i="1" dirty="0">
                <a:solidFill>
                  <a:schemeClr val="tx1"/>
                </a:solidFill>
                <a:cs typeface="Arial" panose="020B0604020202020204" pitchFamily="34" charset="0"/>
              </a:rPr>
              <a:t>Emilia-Romagna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611188" y="981075"/>
            <a:ext cx="792162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b="1" dirty="0">
                <a:solidFill>
                  <a:schemeClr val="accent2"/>
                </a:solidFill>
              </a:rPr>
              <a:t>La semplificazione dei costi in Regione Emilia Romagna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00113" y="2028825"/>
            <a:ext cx="7127875" cy="170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dirty="0" smtClean="0"/>
              <a:t>è </a:t>
            </a:r>
            <a:r>
              <a:rPr lang="it-IT" sz="2600" dirty="0"/>
              <a:t>una delle iniziative messe in campo </a:t>
            </a:r>
            <a:r>
              <a:rPr lang="it-IT" sz="2600" dirty="0" smtClean="0"/>
              <a:t>dall’Amministrazione nell’ambito </a:t>
            </a:r>
            <a:r>
              <a:rPr lang="it-IT" sz="2600" dirty="0"/>
              <a:t>delle strategie più globali di </a:t>
            </a:r>
            <a:r>
              <a:rPr lang="it-IT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semplificazione e riduzione degli </a:t>
            </a:r>
          </a:p>
          <a:p>
            <a:pPr algn="ct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Oneri Amministrativi a carico dei beneficiari </a:t>
            </a:r>
            <a:endParaRPr lang="it-IT" altLang="it-IT" sz="2600" dirty="0">
              <a:solidFill>
                <a:srgbClr val="66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755650" y="981075"/>
            <a:ext cx="7716838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b="1" dirty="0">
                <a:solidFill>
                  <a:schemeClr val="accent2"/>
                </a:solidFill>
              </a:rPr>
              <a:t>La semplificazione dei costi in Regione Emilia Romagna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50888" y="2135188"/>
            <a:ext cx="7705725" cy="23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u="sng" dirty="0">
                <a:solidFill>
                  <a:schemeClr val="tx1"/>
                </a:solidFill>
              </a:rPr>
              <a:t>Obiettivo nel PRA della </a:t>
            </a:r>
            <a:r>
              <a:rPr lang="it-IT" sz="2600" u="sng" dirty="0" smtClean="0">
                <a:solidFill>
                  <a:schemeClr val="tx1"/>
                </a:solidFill>
              </a:rPr>
              <a:t>RER</a:t>
            </a:r>
            <a:endParaRPr lang="it-IT" sz="2600" dirty="0">
              <a:solidFill>
                <a:schemeClr val="tx1"/>
              </a:solidFill>
            </a:endParaRPr>
          </a:p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dirty="0">
                <a:solidFill>
                  <a:schemeClr val="tx1"/>
                </a:solidFill>
              </a:rPr>
              <a:t>estendere l’utilizzo della semplificazione dei costi fino al 100% del POR FSE e di sperimentare l’utilizzo di tassi forfettari nell’ambito di alcune procedure del POR FESR e del PSR 2014-2020 </a:t>
            </a:r>
          </a:p>
        </p:txBody>
      </p:sp>
      <p:sp>
        <p:nvSpPr>
          <p:cNvPr id="5127" name="Rettangolo 1"/>
          <p:cNvSpPr>
            <a:spLocks noChangeArrowheads="1"/>
          </p:cNvSpPr>
          <p:nvPr/>
        </p:nvSpPr>
        <p:spPr bwMode="auto">
          <a:xfrm>
            <a:off x="173038" y="4589463"/>
            <a:ext cx="865346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9263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1pPr>
            <a:lvl2pPr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2pPr>
            <a:lvl3pPr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3pPr>
            <a:lvl4pPr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4pPr>
            <a:lvl5pPr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9pPr>
          </a:lstStyle>
          <a:p>
            <a:pPr algn="ctr" eaLnBrk="1">
              <a:lnSpc>
                <a:spcPct val="107000"/>
              </a:lnSpc>
              <a:spcAft>
                <a:spcPct val="0"/>
              </a:spcAft>
              <a:defRPr/>
            </a:pPr>
            <a:r>
              <a:rPr lang="it-IT" altLang="it-IT" sz="2200" dirty="0">
                <a:solidFill>
                  <a:schemeClr val="accent2"/>
                </a:solidFill>
                <a:latin typeface="+mn-lt"/>
                <a:ea typeface="Calibri" pitchFamily="34" charset="0"/>
                <a:cs typeface="TimesNewRomanPSMT"/>
              </a:rPr>
              <a:t>A </a:t>
            </a:r>
            <a:r>
              <a:rPr lang="it-IT" altLang="it-IT" sz="2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NewRomanPSMT"/>
              </a:rPr>
              <a:t>dicembre 2016 </a:t>
            </a:r>
            <a:r>
              <a:rPr lang="it-IT" altLang="it-IT" sz="2200" dirty="0">
                <a:solidFill>
                  <a:schemeClr val="accent2"/>
                </a:solidFill>
                <a:latin typeface="+mn-lt"/>
                <a:ea typeface="Calibri" pitchFamily="34" charset="0"/>
                <a:cs typeface="TimesNewRomanPSMT"/>
              </a:rPr>
              <a:t>la semplificazione dei costi è applicata sul </a:t>
            </a:r>
            <a:r>
              <a:rPr lang="it-IT" altLang="it-IT" sz="2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NewRomanPSMT"/>
              </a:rPr>
              <a:t>75%</a:t>
            </a:r>
            <a:r>
              <a:rPr lang="it-IT" altLang="it-IT" sz="2200" dirty="0">
                <a:solidFill>
                  <a:schemeClr val="accent2"/>
                </a:solidFill>
                <a:latin typeface="+mn-lt"/>
                <a:ea typeface="Calibri" pitchFamily="34" charset="0"/>
                <a:cs typeface="TimesNewRomanPSMT"/>
              </a:rPr>
              <a:t> degli </a:t>
            </a:r>
            <a:r>
              <a:rPr lang="it-IT" altLang="it-IT" sz="2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NewRomanPSMT"/>
              </a:rPr>
              <a:t>interventi previsti nei tre programmi regionali</a:t>
            </a:r>
            <a:r>
              <a:rPr lang="it-IT" altLang="it-IT" sz="2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NewRomanPSMT"/>
              </a:rPr>
              <a:t> </a:t>
            </a:r>
            <a:endParaRPr lang="it-IT" altLang="it-IT" sz="2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755650" y="981075"/>
            <a:ext cx="7716838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b="1" dirty="0">
                <a:solidFill>
                  <a:schemeClr val="accent2"/>
                </a:solidFill>
              </a:rPr>
              <a:t>La semplificazione dei costi in Regione Emilia Romagna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9388" y="1824038"/>
            <a:ext cx="8785225" cy="122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400" dirty="0"/>
              <a:t>La RER è stata </a:t>
            </a:r>
            <a:r>
              <a:rPr lang="it-I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pioniera</a:t>
            </a:r>
            <a:r>
              <a:rPr lang="it-IT" sz="2400" dirty="0"/>
              <a:t> con l’in</a:t>
            </a:r>
            <a:r>
              <a:rPr lang="it-IT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troduzione delle opzioni di semplificazione dei costi</a:t>
            </a:r>
            <a:r>
              <a:rPr lang="it-IT" sz="2400" dirty="0"/>
              <a:t> già a partire </a:t>
            </a:r>
            <a:r>
              <a:rPr lang="it-IT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 2007-2013 </a:t>
            </a:r>
          </a:p>
          <a:p>
            <a:pPr algn="ctr" eaLnBrk="1">
              <a:spcAft>
                <a:spcPts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400" dirty="0" smtClean="0"/>
              <a:t>sia </a:t>
            </a:r>
            <a:r>
              <a:rPr lang="it-IT" sz="2400" dirty="0"/>
              <a:t>per il FSE che per il FESR </a:t>
            </a:r>
          </a:p>
        </p:txBody>
      </p:sp>
      <p:sp>
        <p:nvSpPr>
          <p:cNvPr id="2" name="Rettangolo 1"/>
          <p:cNvSpPr/>
          <p:nvPr/>
        </p:nvSpPr>
        <p:spPr>
          <a:xfrm>
            <a:off x="377825" y="3157538"/>
            <a:ext cx="8472488" cy="10366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200" i="1" dirty="0">
                <a:solidFill>
                  <a:schemeClr val="accent2"/>
                </a:solidFill>
                <a:latin typeface="+mn-lt"/>
              </a:rPr>
              <a:t>Per il FSE, nel </a:t>
            </a:r>
            <a:r>
              <a:rPr lang="it-IT" sz="2200" b="1" i="1" dirty="0">
                <a:solidFill>
                  <a:schemeClr val="accent2"/>
                </a:solidFill>
                <a:latin typeface="+mn-lt"/>
              </a:rPr>
              <a:t>2008</a:t>
            </a:r>
            <a:r>
              <a:rPr lang="it-IT" sz="2200" i="1" dirty="0">
                <a:solidFill>
                  <a:schemeClr val="accent2"/>
                </a:solidFill>
                <a:latin typeface="+mn-lt"/>
              </a:rPr>
              <a:t> finanziavamo il </a:t>
            </a:r>
            <a:r>
              <a:rPr lang="it-IT" sz="2200" b="1" i="1" dirty="0">
                <a:solidFill>
                  <a:schemeClr val="accent2"/>
                </a:solidFill>
                <a:latin typeface="+mn-lt"/>
              </a:rPr>
              <a:t>100%</a:t>
            </a:r>
            <a:r>
              <a:rPr lang="it-IT" sz="2200" i="1" dirty="0">
                <a:solidFill>
                  <a:schemeClr val="accent2"/>
                </a:solidFill>
                <a:latin typeface="+mn-lt"/>
              </a:rPr>
              <a:t> degli interventi a costi reali; </a:t>
            </a:r>
          </a:p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200" i="1" dirty="0">
                <a:solidFill>
                  <a:schemeClr val="accent2"/>
                </a:solidFill>
                <a:latin typeface="+mn-lt"/>
              </a:rPr>
              <a:t>oggi nel</a:t>
            </a:r>
            <a:r>
              <a:rPr lang="it-IT" sz="2200" dirty="0">
                <a:solidFill>
                  <a:schemeClr val="accent2"/>
                </a:solidFill>
                <a:latin typeface="+mn-lt"/>
              </a:rPr>
              <a:t> 2017, </a:t>
            </a:r>
            <a:r>
              <a:rPr lang="it-IT" sz="2200" i="1" dirty="0">
                <a:solidFill>
                  <a:schemeClr val="accent2"/>
                </a:solidFill>
                <a:latin typeface="+mn-lt"/>
              </a:rPr>
              <a:t>finanziamo poco più del </a:t>
            </a:r>
            <a:r>
              <a:rPr lang="it-IT" sz="2200" b="1" i="1" dirty="0">
                <a:solidFill>
                  <a:schemeClr val="accent2"/>
                </a:solidFill>
                <a:latin typeface="+mn-lt"/>
              </a:rPr>
              <a:t>5%</a:t>
            </a:r>
            <a:r>
              <a:rPr lang="it-IT" sz="2200" i="1" dirty="0">
                <a:solidFill>
                  <a:schemeClr val="accent2"/>
                </a:solidFill>
                <a:latin typeface="+mn-lt"/>
              </a:rPr>
              <a:t> </a:t>
            </a:r>
            <a:r>
              <a:rPr lang="it-IT" sz="2200" b="1" i="1" dirty="0">
                <a:solidFill>
                  <a:schemeClr val="accent2"/>
                </a:solidFill>
                <a:latin typeface="+mn-lt"/>
              </a:rPr>
              <a:t>a costi reali </a:t>
            </a:r>
            <a:r>
              <a:rPr lang="it-IT" sz="2200" i="1" dirty="0">
                <a:solidFill>
                  <a:schemeClr val="accent2"/>
                </a:solidFill>
                <a:latin typeface="+mn-lt"/>
              </a:rPr>
              <a:t>(di cui circa 8 mln di euro su ITS). </a:t>
            </a:r>
            <a:r>
              <a:rPr lang="it-IT" sz="2200" b="1" i="1" dirty="0">
                <a:solidFill>
                  <a:schemeClr val="accent2"/>
                </a:solidFill>
                <a:latin typeface="+mn-lt"/>
              </a:rPr>
              <a:t>Il restante è a costi standard</a:t>
            </a:r>
          </a:p>
        </p:txBody>
      </p:sp>
      <p:sp>
        <p:nvSpPr>
          <p:cNvPr id="7176" name="Rettangolo 2"/>
          <p:cNvSpPr>
            <a:spLocks noChangeArrowheads="1"/>
          </p:cNvSpPr>
          <p:nvPr/>
        </p:nvSpPr>
        <p:spPr bwMode="auto">
          <a:xfrm>
            <a:off x="4763" y="4305300"/>
            <a:ext cx="84963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9263"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1pPr>
            <a:lvl2pPr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2pPr>
            <a:lvl3pPr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3pPr>
            <a:lvl4pPr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4pPr>
            <a:lvl5pPr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itchFamily="34" charset="0"/>
                <a:ea typeface="Microsoft YaHei" panose="020B0503020204020204" pitchFamily="34" charset="-122"/>
              </a:defRPr>
            </a:lvl9pPr>
          </a:lstStyle>
          <a:p>
            <a:pPr algn="just" eaLnBrk="1">
              <a:lnSpc>
                <a:spcPct val="107000"/>
              </a:lnSpc>
              <a:spcAft>
                <a:spcPct val="0"/>
              </a:spcAft>
              <a:defRPr/>
            </a:pPr>
            <a:r>
              <a:rPr lang="it-IT" altLang="it-IT" sz="1800" dirty="0">
                <a:solidFill>
                  <a:schemeClr val="tx1"/>
                </a:solidFill>
                <a:latin typeface="+mn-lt"/>
                <a:ea typeface="Calibri" pitchFamily="34" charset="0"/>
                <a:cs typeface="TimesNewRomanPSMT"/>
              </a:rPr>
              <a:t>Presenza ai tavoli nazionali e interregionali sulla semplificazione dei costi. </a:t>
            </a:r>
            <a:r>
              <a:rPr lang="it-IT" altLang="it-IT" sz="1800" dirty="0" smtClean="0">
                <a:solidFill>
                  <a:schemeClr val="tx1"/>
                </a:solidFill>
                <a:latin typeface="+mn-lt"/>
                <a:ea typeface="Calibri" pitchFamily="34" charset="0"/>
                <a:cs typeface="TimesNewRomanPSMT"/>
              </a:rPr>
              <a:t>                               Stiamo </a:t>
            </a:r>
            <a:r>
              <a:rPr lang="it-IT" altLang="it-IT" sz="1800" dirty="0">
                <a:solidFill>
                  <a:schemeClr val="tx1"/>
                </a:solidFill>
                <a:latin typeface="+mn-lt"/>
                <a:ea typeface="Calibri" pitchFamily="34" charset="0"/>
                <a:cs typeface="TimesNewRomanPSMT"/>
              </a:rPr>
              <a:t>lavorando per ridurre ulteriormente la percentuale di operazioni finanziate a costi reali - partecipazione al gruppo ristretto per la definizione dei costi standard per il finanziamento degli ITS</a:t>
            </a:r>
            <a:endParaRPr lang="it-IT" altLang="it-IT" sz="1600" dirty="0">
              <a:solidFill>
                <a:schemeClr val="tx1"/>
              </a:solidFill>
              <a:latin typeface="+mn-lt"/>
              <a:ea typeface="Calibri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755650" y="981075"/>
            <a:ext cx="7716838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b="1" dirty="0">
                <a:solidFill>
                  <a:schemeClr val="accent2"/>
                </a:solidFill>
              </a:rPr>
              <a:t>La semplificazione dei costi in Regione Emilia Romagna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23850" y="1960563"/>
            <a:ext cx="8329613" cy="334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dirty="0">
                <a:solidFill>
                  <a:schemeClr val="tx1"/>
                </a:solidFill>
              </a:rPr>
              <a:t>N</a:t>
            </a:r>
            <a:r>
              <a:rPr lang="it-IT" sz="2600" dirty="0" smtClean="0">
                <a:solidFill>
                  <a:schemeClr val="tx1"/>
                </a:solidFill>
              </a:rPr>
              <a:t>ell’accompagnare </a:t>
            </a:r>
            <a:r>
              <a:rPr lang="it-IT" sz="2600" dirty="0">
                <a:solidFill>
                  <a:schemeClr val="tx1"/>
                </a:solidFill>
              </a:rPr>
              <a:t>il ricorso a costi semplificati, </a:t>
            </a:r>
            <a:br>
              <a:rPr lang="it-IT" sz="2600" dirty="0">
                <a:solidFill>
                  <a:schemeClr val="tx1"/>
                </a:solidFill>
              </a:rPr>
            </a:br>
            <a:r>
              <a:rPr lang="it-IT" sz="2600" dirty="0" smtClean="0">
                <a:solidFill>
                  <a:schemeClr val="tx1"/>
                </a:solidFill>
              </a:rPr>
              <a:t>la </a:t>
            </a:r>
            <a:r>
              <a:rPr lang="it-IT" sz="2600" dirty="0">
                <a:solidFill>
                  <a:schemeClr val="tx1"/>
                </a:solidFill>
              </a:rPr>
              <a:t>RER ha l’obiettivo di </a:t>
            </a:r>
            <a:r>
              <a:rPr lang="it-IT" sz="2600" u="sng" dirty="0">
                <a:solidFill>
                  <a:schemeClr val="tx1"/>
                </a:solidFill>
              </a:rPr>
              <a:t>migliorare l’efficacia delle forme di controllo</a:t>
            </a:r>
            <a:r>
              <a:rPr lang="it-IT" sz="2600" dirty="0">
                <a:solidFill>
                  <a:schemeClr val="tx1"/>
                </a:solidFill>
              </a:rPr>
              <a:t> nella direzione di </a:t>
            </a:r>
            <a:r>
              <a:rPr lang="it-IT" sz="2600" u="sng" dirty="0">
                <a:solidFill>
                  <a:schemeClr val="tx1"/>
                </a:solidFill>
              </a:rPr>
              <a:t>ridurre l’onerosità amministrativa </a:t>
            </a:r>
            <a:br>
              <a:rPr lang="it-IT" sz="2600" u="sng" dirty="0">
                <a:solidFill>
                  <a:schemeClr val="tx1"/>
                </a:solidFill>
              </a:rPr>
            </a:br>
            <a:r>
              <a:rPr lang="it-IT" sz="2600" dirty="0" smtClean="0">
                <a:solidFill>
                  <a:schemeClr val="tx1"/>
                </a:solidFill>
              </a:rPr>
              <a:t>a </a:t>
            </a:r>
            <a:r>
              <a:rPr lang="it-IT" sz="2600" dirty="0">
                <a:solidFill>
                  <a:schemeClr val="tx1"/>
                </a:solidFill>
              </a:rPr>
              <a:t>carico dei beneficiari e della PA ed intende, anche a tale fine, </a:t>
            </a:r>
            <a:r>
              <a:rPr lang="it-IT" sz="2600" u="sng" dirty="0">
                <a:solidFill>
                  <a:schemeClr val="tx1"/>
                </a:solidFill>
              </a:rPr>
              <a:t>avviare l’utilizzo del registro elettronico </a:t>
            </a:r>
            <a:r>
              <a:rPr lang="it-IT" sz="2600" dirty="0">
                <a:solidFill>
                  <a:schemeClr val="tx1"/>
                </a:solidFill>
              </a:rPr>
              <a:t>delle presenze per intervenire sull’abbattimento dei costi di archiviazione cartacea alle principali tipologie di attività finanziarie </a:t>
            </a:r>
            <a:br>
              <a:rPr lang="it-IT" sz="2600" dirty="0">
                <a:solidFill>
                  <a:schemeClr val="tx1"/>
                </a:solidFill>
              </a:rPr>
            </a:br>
            <a:r>
              <a:rPr lang="it-IT" sz="2600" dirty="0" smtClean="0">
                <a:solidFill>
                  <a:schemeClr val="tx1"/>
                </a:solidFill>
              </a:rPr>
              <a:t>entro </a:t>
            </a:r>
            <a:r>
              <a:rPr lang="it-IT" sz="2600" dirty="0">
                <a:solidFill>
                  <a:schemeClr val="tx1"/>
                </a:solidFill>
              </a:rPr>
              <a:t>il </a:t>
            </a:r>
            <a:r>
              <a:rPr lang="it-IT" sz="2600" dirty="0" smtClean="0">
                <a:solidFill>
                  <a:schemeClr val="tx1"/>
                </a:solidFill>
              </a:rPr>
              <a:t>2017.</a:t>
            </a:r>
            <a:endParaRPr lang="it-IT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755650" y="981075"/>
            <a:ext cx="7716838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sz="2600" b="1" dirty="0">
                <a:solidFill>
                  <a:schemeClr val="accent2"/>
                </a:solidFill>
              </a:rPr>
              <a:t>Oltre i costi standard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68313" y="1970088"/>
            <a:ext cx="8364537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marL="457200" indent="-457200" eaLnBrk="1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it-IT" sz="2600" dirty="0">
                <a:solidFill>
                  <a:schemeClr val="tx1"/>
                </a:solidFill>
              </a:rPr>
              <a:t>I costi standard sono una semplificazione importante</a:t>
            </a:r>
          </a:p>
          <a:p>
            <a:pPr marL="457200" indent="-457200" eaLnBrk="1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it-IT" sz="2600" dirty="0">
                <a:solidFill>
                  <a:schemeClr val="tx1"/>
                </a:solidFill>
              </a:rPr>
              <a:t>I registri elettronici delle presenze costituiscono un ulteriore elemento di semplificazione</a:t>
            </a:r>
          </a:p>
          <a:p>
            <a:pPr marL="457200" indent="-457200" eaLnBrk="1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it-IT" sz="2600" dirty="0">
                <a:solidFill>
                  <a:schemeClr val="tx1"/>
                </a:solidFill>
              </a:rPr>
              <a:t>I controlli on line potrebbero semplificare in modo significativo l’attività dell’Autorità di Gestione e dei soggetti beneficiari</a:t>
            </a:r>
          </a:p>
          <a:p>
            <a:pPr marL="457200" indent="-457200" algn="ctr" eaLnBrk="1">
              <a:buClr>
                <a:srgbClr val="000000"/>
              </a:buClr>
              <a:buSzPct val="100000"/>
              <a:buFontTx/>
              <a:buChar char="-"/>
              <a:defRPr/>
            </a:pPr>
            <a:endParaRPr lang="it-IT" sz="2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48313"/>
            <a:ext cx="9144000" cy="130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15888"/>
            <a:ext cx="2173287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104298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611188" y="2973388"/>
            <a:ext cx="7716837" cy="4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90000" tIns="45000" rIns="90000" bIns="45000">
            <a:spAutoFit/>
          </a:bodyPr>
          <a:lstStyle>
            <a:lvl1pPr defTabSz="457200">
              <a:lnSpc>
                <a:spcPct val="102000"/>
              </a:lnSpc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32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1pPr>
            <a:lvl2pPr defTabSz="457200">
              <a:lnSpc>
                <a:spcPct val="102000"/>
              </a:lnSpc>
              <a:spcAft>
                <a:spcPts val="113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2pPr>
            <a:lvl3pPr defTabSz="457200">
              <a:lnSpc>
                <a:spcPct val="102000"/>
              </a:lnSpc>
              <a:spcAft>
                <a:spcPts val="85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3pPr>
            <a:lvl4pPr defTabSz="457200">
              <a:lnSpc>
                <a:spcPct val="102000"/>
              </a:lnSpc>
              <a:spcAft>
                <a:spcPts val="57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4pPr>
            <a:lvl5pPr defTabSz="457200">
              <a:lnSpc>
                <a:spcPct val="102000"/>
              </a:lnSpc>
              <a:spcAft>
                <a:spcPts val="288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5pPr>
            <a:lvl6pPr marL="25146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6pPr>
            <a:lvl7pPr marL="29718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7pPr>
            <a:lvl8pPr marL="34290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8pPr>
            <a:lvl9pPr marL="3886200" indent="-228600" defTabSz="457200" fontAlgn="base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defRPr>
            </a:lvl9pPr>
          </a:lstStyle>
          <a:p>
            <a:pPr algn="ctr" eaLnBrk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it-IT" altLang="it-IT" sz="2600" dirty="0" smtClean="0">
                <a:solidFill>
                  <a:schemeClr val="accent2"/>
                </a:solidFill>
              </a:rPr>
              <a:t>Grazie per l’attenzione</a:t>
            </a:r>
            <a:endParaRPr lang="it-IT" altLang="it-IT" sz="26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Calibri"/>
        <a:ea typeface="Microsoft YaHei"/>
        <a:cs typeface=""/>
      </a:majorFont>
      <a:minorFont>
        <a:latin typeface="Calibri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altLang="it-IT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C303C391F075546B9891EDEF8735C9E" ma:contentTypeVersion="0" ma:contentTypeDescription="Creare un nuovo documento." ma:contentTypeScope="" ma:versionID="f6e5abfcc0101a4527d4148de98f539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8817DF-6700-4691-942C-D8E759A67E3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DAFE8E-FC7A-4AC1-AF46-84DE2F6689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D806093-8857-4227-84AD-63082C918823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314</Words>
  <Application>Microsoft Office PowerPoint</Application>
  <PresentationFormat>Presentazione su schermo (4:3)</PresentationFormat>
  <Paragraphs>34</Paragraphs>
  <Slides>7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5" baseType="lpstr">
      <vt:lpstr>Arial Unicode MS</vt:lpstr>
      <vt:lpstr>Microsoft YaHei</vt:lpstr>
      <vt:lpstr>Arial</vt:lpstr>
      <vt:lpstr>Calibri</vt:lpstr>
      <vt:lpstr>Times New Roman</vt:lpstr>
      <vt:lpstr>TimesNewRomanPSMT</vt:lpstr>
      <vt:lpstr>Wingdings</vt:lpstr>
      <vt:lpstr>Struttura predefinita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Scalambra Giovanni</dc:creator>
  <cp:lastModifiedBy>Giuseppina Rizzo</cp:lastModifiedBy>
  <cp:revision>33</cp:revision>
  <cp:lastPrinted>2017-02-27T16:02:59Z</cp:lastPrinted>
  <dcterms:created xsi:type="dcterms:W3CDTF">1601-01-01T00:00:00Z</dcterms:created>
  <dcterms:modified xsi:type="dcterms:W3CDTF">2019-11-28T13:06:14Z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0x0101007C303C391F075546B9891EDEF8735C9E</vt:lpwstr>
  </property>
</Properties>
</file>