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</p:sldMasterIdLst>
  <p:notesMasterIdLst>
    <p:notesMasterId r:id="rId16"/>
  </p:notesMasterIdLst>
  <p:handoutMasterIdLst>
    <p:handoutMasterId r:id="rId17"/>
  </p:handoutMasterIdLst>
  <p:sldIdLst>
    <p:sldId id="303" r:id="rId5"/>
    <p:sldId id="313" r:id="rId6"/>
    <p:sldId id="315" r:id="rId7"/>
    <p:sldId id="318" r:id="rId8"/>
    <p:sldId id="319" r:id="rId9"/>
    <p:sldId id="320" r:id="rId10"/>
    <p:sldId id="304" r:id="rId11"/>
    <p:sldId id="305" r:id="rId12"/>
    <p:sldId id="309" r:id="rId13"/>
    <p:sldId id="310" r:id="rId14"/>
    <p:sldId id="307" r:id="rId15"/>
  </p:sldIdLst>
  <p:sldSz cx="9144000" cy="6858000" type="screen4x3"/>
  <p:notesSz cx="6858000" cy="9947275"/>
  <p:custDataLst>
    <p:tags r:id="rId1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rgbClr val="00CC99"/>
        </a:solidFill>
        <a:latin typeface="Trebuchet M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rgbClr val="00CC99"/>
        </a:solidFill>
        <a:latin typeface="Trebuchet M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rgbClr val="00CC99"/>
        </a:solidFill>
        <a:latin typeface="Trebuchet M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rgbClr val="00CC99"/>
        </a:solidFill>
        <a:latin typeface="Trebuchet M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rgbClr val="00CC99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rgbClr val="00CC99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rgbClr val="00CC99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rgbClr val="00CC99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rgbClr val="00CC99"/>
        </a:solidFill>
        <a:latin typeface="Trebuchet M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3" userDrawn="1">
          <p15:clr>
            <a:srgbClr val="A4A3A4"/>
          </p15:clr>
        </p15:guide>
        <p15:guide id="2" pos="216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DDBB"/>
    <a:srgbClr val="FDBF59"/>
    <a:srgbClr val="FFFF79"/>
    <a:srgbClr val="FECF58"/>
    <a:srgbClr val="000066"/>
    <a:srgbClr val="00CC99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660" autoAdjust="0"/>
  </p:normalViewPr>
  <p:slideViewPr>
    <p:cSldViewPr>
      <p:cViewPr varScale="1">
        <p:scale>
          <a:sx n="106" d="100"/>
          <a:sy n="106" d="100"/>
        </p:scale>
        <p:origin x="131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1" d="100"/>
          <a:sy n="71" d="100"/>
        </p:scale>
        <p:origin x="-576" y="-84"/>
      </p:cViewPr>
      <p:guideLst>
        <p:guide orient="horz" pos="3133"/>
        <p:guide pos="21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800" dirty="0">
                <a:solidFill>
                  <a:srgbClr val="FF0000"/>
                </a:solidFill>
              </a:rPr>
              <a:t>Impegnato OSC</a:t>
            </a:r>
          </a:p>
        </c:rich>
      </c:tx>
      <c:overlay val="0"/>
      <c:spPr>
        <a:solidFill>
          <a:sysClr val="window" lastClr="FFFFFF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pieChart>
        <c:varyColors val="1"/>
        <c:ser>
          <c:idx val="0"/>
          <c:order val="0"/>
          <c:explosion val="5"/>
          <c:dPt>
            <c:idx val="0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Lbls>
            <c:dLbl>
              <c:idx val="0"/>
              <c:layout>
                <c:manualLayout>
                  <c:x val="2.4993438320209975E-3"/>
                  <c:y val="2.6567876932050077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/>
                      <a:t>
</a:t>
                    </a:r>
                    <a:fld id="{D1F63D71-F6F3-4586-82BC-38CD5BCCB460}" type="VALUE">
                      <a:rPr lang="en-US" sz="1100" baseline="0"/>
                      <a:pPr/>
                      <a:t>[VALORE]</a:t>
                    </a:fld>
                    <a:r>
                      <a:rPr lang="en-US" sz="1100" baseline="0" dirty="0"/>
                      <a:t>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5.4685914260717408E-2"/>
                  <c:y val="-8.3995698454359877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/>
                      <a:t>
</a:t>
                    </a:r>
                    <a:fld id="{37A4F529-1E4F-452A-8E20-3D3BFD83752C}" type="VALUE">
                      <a:rPr lang="en-US" sz="1100" baseline="0"/>
                      <a:pPr/>
                      <a:t>[VALORE]</a:t>
                    </a:fld>
                    <a:r>
                      <a:rPr lang="en-US" sz="1100" baseline="0" dirty="0"/>
                      <a:t>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5.1948818897637541E-3"/>
                  <c:y val="-1.3794838145231846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/>
                      <a:t>
</a:t>
                    </a:r>
                    <a:fld id="{74E2FD39-9485-4E5C-985E-EBECC461A301}" type="VALUE">
                      <a:rPr lang="en-US" sz="1100" baseline="0"/>
                      <a:pPr/>
                      <a:t>[VALORE]</a:t>
                    </a:fld>
                    <a:r>
                      <a:rPr lang="en-US" sz="1100" baseline="0" dirty="0"/>
                      <a:t>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8.8118985126859149E-3"/>
                  <c:y val="1.9448818897637794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/>
                      <a:t>
</a:t>
                    </a:r>
                    <a:fld id="{D0F062F0-BC9D-4F2B-B7B4-EE89FBC7C978}" type="VALUE">
                      <a:rPr lang="en-US" sz="1100" baseline="0"/>
                      <a:pPr/>
                      <a:t>[VALORE]</a:t>
                    </a:fld>
                    <a:r>
                      <a:rPr lang="en-US" sz="1100" baseline="0" dirty="0"/>
                      <a:t>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'OT 8'!$D$164:$D$167</c:f>
              <c:strCache>
                <c:ptCount val="4"/>
                <c:pt idx="0">
                  <c:v>OT 8 </c:v>
                </c:pt>
                <c:pt idx="1">
                  <c:v>OT 9 </c:v>
                </c:pt>
                <c:pt idx="2">
                  <c:v>OT 10</c:v>
                </c:pt>
                <c:pt idx="3">
                  <c:v>OT 11 </c:v>
                </c:pt>
              </c:strCache>
            </c:strRef>
          </c:cat>
          <c:val>
            <c:numRef>
              <c:f>'OT 8'!$E$164:$E$167</c:f>
              <c:numCache>
                <c:formatCode>General</c:formatCode>
                <c:ptCount val="4"/>
                <c:pt idx="0">
                  <c:v>43.79</c:v>
                </c:pt>
                <c:pt idx="1">
                  <c:v>17.170000000000002</c:v>
                </c:pt>
                <c:pt idx="2">
                  <c:v>38.950000000000003</c:v>
                </c:pt>
                <c:pt idx="3">
                  <c:v>0.1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800" b="0" i="0" baseline="0">
                <a:solidFill>
                  <a:srgbClr val="FF0000"/>
                </a:solidFill>
                <a:effectLst/>
              </a:rPr>
              <a:t>Incidenza uso OSC in termini finanziari, per PI </a:t>
            </a:r>
            <a:endParaRPr lang="it-IT">
              <a:solidFill>
                <a:srgbClr val="FF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'OT 8'!$B$171</c:f>
              <c:strCache>
                <c:ptCount val="1"/>
                <c:pt idx="0">
                  <c:v>Programmato 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'OT 8'!$A$172:$A$178</c:f>
              <c:strCache>
                <c:ptCount val="7"/>
                <c:pt idx="0">
                  <c:v>8.i</c:v>
                </c:pt>
                <c:pt idx="1">
                  <c:v>8.ii</c:v>
                </c:pt>
                <c:pt idx="2">
                  <c:v>8.iii</c:v>
                </c:pt>
                <c:pt idx="3">
                  <c:v>8.iv</c:v>
                </c:pt>
                <c:pt idx="4">
                  <c:v>8.v</c:v>
                </c:pt>
                <c:pt idx="5">
                  <c:v>8.vi</c:v>
                </c:pt>
                <c:pt idx="6">
                  <c:v>8.vii</c:v>
                </c:pt>
              </c:strCache>
            </c:strRef>
          </c:cat>
          <c:val>
            <c:numRef>
              <c:f>'OT 8'!$B$172:$B$178</c:f>
              <c:numCache>
                <c:formatCode>#,##0</c:formatCode>
                <c:ptCount val="7"/>
                <c:pt idx="0">
                  <c:v>669907127.09000003</c:v>
                </c:pt>
                <c:pt idx="1">
                  <c:v>412471210</c:v>
                </c:pt>
                <c:pt idx="2">
                  <c:v>22240000</c:v>
                </c:pt>
                <c:pt idx="3">
                  <c:v>66249313</c:v>
                </c:pt>
                <c:pt idx="4">
                  <c:v>162144049.59999999</c:v>
                </c:pt>
                <c:pt idx="5">
                  <c:v>0</c:v>
                </c:pt>
                <c:pt idx="6">
                  <c:v>131042413.29000001</c:v>
                </c:pt>
              </c:numCache>
            </c:numRef>
          </c:val>
        </c:ser>
        <c:ser>
          <c:idx val="1"/>
          <c:order val="1"/>
          <c:tx>
            <c:strRef>
              <c:f>'OT 8'!$C$171</c:f>
              <c:strCache>
                <c:ptCount val="1"/>
                <c:pt idx="0">
                  <c:v>Impegnato OSC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'OT 8'!$A$172:$A$178</c:f>
              <c:strCache>
                <c:ptCount val="7"/>
                <c:pt idx="0">
                  <c:v>8.i</c:v>
                </c:pt>
                <c:pt idx="1">
                  <c:v>8.ii</c:v>
                </c:pt>
                <c:pt idx="2">
                  <c:v>8.iii</c:v>
                </c:pt>
                <c:pt idx="3">
                  <c:v>8.iv</c:v>
                </c:pt>
                <c:pt idx="4">
                  <c:v>8.v</c:v>
                </c:pt>
                <c:pt idx="5">
                  <c:v>8.vi</c:v>
                </c:pt>
                <c:pt idx="6">
                  <c:v>8.vii</c:v>
                </c:pt>
              </c:strCache>
            </c:strRef>
          </c:cat>
          <c:val>
            <c:numRef>
              <c:f>'OT 8'!$C$172:$C$178</c:f>
              <c:numCache>
                <c:formatCode>#,##0</c:formatCode>
                <c:ptCount val="7"/>
                <c:pt idx="0">
                  <c:v>259629864.09</c:v>
                </c:pt>
                <c:pt idx="1">
                  <c:v>174022820</c:v>
                </c:pt>
                <c:pt idx="2">
                  <c:v>11396000</c:v>
                </c:pt>
                <c:pt idx="3">
                  <c:v>9671277</c:v>
                </c:pt>
                <c:pt idx="4">
                  <c:v>73378078.900000006</c:v>
                </c:pt>
                <c:pt idx="5">
                  <c:v>0</c:v>
                </c:pt>
                <c:pt idx="6">
                  <c:v>4800000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4666432"/>
        <c:axId val="379071072"/>
      </c:barChart>
      <c:catAx>
        <c:axId val="284666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79071072"/>
        <c:crosses val="autoZero"/>
        <c:auto val="1"/>
        <c:lblAlgn val="ctr"/>
        <c:lblOffset val="100"/>
        <c:noMultiLvlLbl val="0"/>
      </c:catAx>
      <c:valAx>
        <c:axId val="379071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84666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solidFill>
        <a:srgbClr val="C00000"/>
      </a:solidFill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800" b="0" i="0" baseline="0">
                <a:solidFill>
                  <a:srgbClr val="FF0000"/>
                </a:solidFill>
                <a:effectLst/>
              </a:rPr>
              <a:t>Numero di Regioni che utilizzano OSC, per PI</a:t>
            </a:r>
            <a:endParaRPr lang="it-IT" b="0">
              <a:solidFill>
                <a:srgbClr val="FF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'OT 8'!$B$182</c:f>
              <c:strCache>
                <c:ptCount val="1"/>
                <c:pt idx="0">
                  <c:v>OSC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'OT 8'!$A$183:$A$189</c:f>
              <c:strCache>
                <c:ptCount val="7"/>
                <c:pt idx="0">
                  <c:v>8.i</c:v>
                </c:pt>
                <c:pt idx="1">
                  <c:v>8.ii</c:v>
                </c:pt>
                <c:pt idx="2">
                  <c:v>8.iii</c:v>
                </c:pt>
                <c:pt idx="3">
                  <c:v>8.iv</c:v>
                </c:pt>
                <c:pt idx="4">
                  <c:v>8.v</c:v>
                </c:pt>
                <c:pt idx="5">
                  <c:v>8.vi</c:v>
                </c:pt>
                <c:pt idx="6">
                  <c:v>8.vii</c:v>
                </c:pt>
              </c:strCache>
            </c:strRef>
          </c:cat>
          <c:val>
            <c:numRef>
              <c:f>'OT 8'!$B$183:$B$189</c:f>
              <c:numCache>
                <c:formatCode>General</c:formatCode>
                <c:ptCount val="7"/>
                <c:pt idx="0">
                  <c:v>13</c:v>
                </c:pt>
                <c:pt idx="1">
                  <c:v>12</c:v>
                </c:pt>
                <c:pt idx="2">
                  <c:v>1</c:v>
                </c:pt>
                <c:pt idx="3">
                  <c:v>3</c:v>
                </c:pt>
                <c:pt idx="4">
                  <c:v>8</c:v>
                </c:pt>
                <c:pt idx="5">
                  <c:v>0</c:v>
                </c:pt>
                <c:pt idx="6">
                  <c:v>2</c:v>
                </c:pt>
              </c:numCache>
            </c:numRef>
          </c:val>
        </c:ser>
        <c:ser>
          <c:idx val="1"/>
          <c:order val="1"/>
          <c:tx>
            <c:strRef>
              <c:f>'OT 8'!$C$182</c:f>
              <c:strCache>
                <c:ptCount val="1"/>
                <c:pt idx="0">
                  <c:v>UCS</c:v>
                </c:pt>
              </c:strCache>
            </c:strRef>
          </c:tx>
          <c:spPr>
            <a:solidFill>
              <a:srgbClr val="C03E16"/>
            </a:solidFill>
            <a:ln>
              <a:noFill/>
            </a:ln>
            <a:effectLst/>
          </c:spPr>
          <c:invertIfNegative val="0"/>
          <c:cat>
            <c:strRef>
              <c:f>'OT 8'!$A$183:$A$189</c:f>
              <c:strCache>
                <c:ptCount val="7"/>
                <c:pt idx="0">
                  <c:v>8.i</c:v>
                </c:pt>
                <c:pt idx="1">
                  <c:v>8.ii</c:v>
                </c:pt>
                <c:pt idx="2">
                  <c:v>8.iii</c:v>
                </c:pt>
                <c:pt idx="3">
                  <c:v>8.iv</c:v>
                </c:pt>
                <c:pt idx="4">
                  <c:v>8.v</c:v>
                </c:pt>
                <c:pt idx="5">
                  <c:v>8.vi</c:v>
                </c:pt>
                <c:pt idx="6">
                  <c:v>8.vii</c:v>
                </c:pt>
              </c:strCache>
            </c:strRef>
          </c:cat>
          <c:val>
            <c:numRef>
              <c:f>'OT 8'!$C$183:$C$189</c:f>
              <c:numCache>
                <c:formatCode>General</c:formatCode>
                <c:ptCount val="7"/>
                <c:pt idx="0">
                  <c:v>10</c:v>
                </c:pt>
                <c:pt idx="1">
                  <c:v>9</c:v>
                </c:pt>
                <c:pt idx="2">
                  <c:v>1</c:v>
                </c:pt>
                <c:pt idx="3">
                  <c:v>3</c:v>
                </c:pt>
                <c:pt idx="4">
                  <c:v>5</c:v>
                </c:pt>
                <c:pt idx="5">
                  <c:v>0</c:v>
                </c:pt>
                <c:pt idx="6">
                  <c:v>2</c:v>
                </c:pt>
              </c:numCache>
            </c:numRef>
          </c:val>
        </c:ser>
        <c:ser>
          <c:idx val="2"/>
          <c:order val="2"/>
          <c:tx>
            <c:strRef>
              <c:f>'OT 8'!$D$182</c:f>
              <c:strCache>
                <c:ptCount val="1"/>
                <c:pt idx="0">
                  <c:v>Somme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'OT 8'!$A$183:$A$189</c:f>
              <c:strCache>
                <c:ptCount val="7"/>
                <c:pt idx="0">
                  <c:v>8.i</c:v>
                </c:pt>
                <c:pt idx="1">
                  <c:v>8.ii</c:v>
                </c:pt>
                <c:pt idx="2">
                  <c:v>8.iii</c:v>
                </c:pt>
                <c:pt idx="3">
                  <c:v>8.iv</c:v>
                </c:pt>
                <c:pt idx="4">
                  <c:v>8.v</c:v>
                </c:pt>
                <c:pt idx="5">
                  <c:v>8.vi</c:v>
                </c:pt>
                <c:pt idx="6">
                  <c:v>8.vii</c:v>
                </c:pt>
              </c:strCache>
            </c:strRef>
          </c:cat>
          <c:val>
            <c:numRef>
              <c:f>'OT 8'!$D$183:$D$189</c:f>
              <c:numCache>
                <c:formatCode>General</c:formatCode>
                <c:ptCount val="7"/>
                <c:pt idx="0">
                  <c:v>3</c:v>
                </c:pt>
                <c:pt idx="1">
                  <c:v>3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3"/>
          <c:order val="3"/>
          <c:tx>
            <c:strRef>
              <c:f>'OT 8'!$E$182</c:f>
              <c:strCache>
                <c:ptCount val="1"/>
                <c:pt idx="0">
                  <c:v>Tassi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'OT 8'!$A$183:$A$189</c:f>
              <c:strCache>
                <c:ptCount val="7"/>
                <c:pt idx="0">
                  <c:v>8.i</c:v>
                </c:pt>
                <c:pt idx="1">
                  <c:v>8.ii</c:v>
                </c:pt>
                <c:pt idx="2">
                  <c:v>8.iii</c:v>
                </c:pt>
                <c:pt idx="3">
                  <c:v>8.iv</c:v>
                </c:pt>
                <c:pt idx="4">
                  <c:v>8.v</c:v>
                </c:pt>
                <c:pt idx="5">
                  <c:v>8.vi</c:v>
                </c:pt>
                <c:pt idx="6">
                  <c:v>8.vii</c:v>
                </c:pt>
              </c:strCache>
            </c:strRef>
          </c:cat>
          <c:val>
            <c:numRef>
              <c:f>'OT 8'!$E$183:$E$189</c:f>
              <c:numCache>
                <c:formatCode>General</c:formatCode>
                <c:ptCount val="7"/>
                <c:pt idx="0">
                  <c:v>5</c:v>
                </c:pt>
                <c:pt idx="1">
                  <c:v>4</c:v>
                </c:pt>
                <c:pt idx="2">
                  <c:v>0</c:v>
                </c:pt>
                <c:pt idx="3">
                  <c:v>1</c:v>
                </c:pt>
                <c:pt idx="4">
                  <c:v>4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9071464"/>
        <c:axId val="379071856"/>
      </c:barChart>
      <c:catAx>
        <c:axId val="379071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79071856"/>
        <c:crosses val="autoZero"/>
        <c:auto val="1"/>
        <c:lblAlgn val="ctr"/>
        <c:lblOffset val="100"/>
        <c:noMultiLvlLbl val="0"/>
      </c:catAx>
      <c:valAx>
        <c:axId val="379071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7907146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solidFill>
        <a:srgbClr val="C00000"/>
      </a:solidFill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800" b="0" i="0" baseline="0">
                <a:solidFill>
                  <a:srgbClr val="FF0000"/>
                </a:solidFill>
                <a:effectLst/>
              </a:rPr>
              <a:t>Incidenza uso OSC in termini finanziari, per PI </a:t>
            </a:r>
            <a:endParaRPr lang="it-IT">
              <a:solidFill>
                <a:srgbClr val="FF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'OT 9'!$D$140</c:f>
              <c:strCache>
                <c:ptCount val="1"/>
                <c:pt idx="0">
                  <c:v>Programmato 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'OT 9'!$C$141:$C$146</c:f>
              <c:strCache>
                <c:ptCount val="6"/>
                <c:pt idx="0">
                  <c:v>9, i)</c:v>
                </c:pt>
                <c:pt idx="1">
                  <c:v>9, ii)</c:v>
                </c:pt>
                <c:pt idx="2">
                  <c:v>9, iii)</c:v>
                </c:pt>
                <c:pt idx="3">
                  <c:v>9, iv)</c:v>
                </c:pt>
                <c:pt idx="4">
                  <c:v>9, v)</c:v>
                </c:pt>
                <c:pt idx="5">
                  <c:v>9, vi)</c:v>
                </c:pt>
              </c:strCache>
            </c:strRef>
          </c:cat>
          <c:val>
            <c:numRef>
              <c:f>'OT 9'!$D$141:$D$146</c:f>
              <c:numCache>
                <c:formatCode>#,##0</c:formatCode>
                <c:ptCount val="6"/>
                <c:pt idx="0">
                  <c:v>404027597.13999999</c:v>
                </c:pt>
                <c:pt idx="1">
                  <c:v>4100000</c:v>
                </c:pt>
                <c:pt idx="2">
                  <c:v>0</c:v>
                </c:pt>
                <c:pt idx="3">
                  <c:v>107769951</c:v>
                </c:pt>
                <c:pt idx="4">
                  <c:v>4539861</c:v>
                </c:pt>
                <c:pt idx="5">
                  <c:v>2387000</c:v>
                </c:pt>
              </c:numCache>
            </c:numRef>
          </c:val>
        </c:ser>
        <c:ser>
          <c:idx val="1"/>
          <c:order val="1"/>
          <c:tx>
            <c:strRef>
              <c:f>'OT 9'!$E$140</c:f>
              <c:strCache>
                <c:ptCount val="1"/>
                <c:pt idx="0">
                  <c:v>Impegnato OSC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'OT 9'!$C$141:$C$146</c:f>
              <c:strCache>
                <c:ptCount val="6"/>
                <c:pt idx="0">
                  <c:v>9, i)</c:v>
                </c:pt>
                <c:pt idx="1">
                  <c:v>9, ii)</c:v>
                </c:pt>
                <c:pt idx="2">
                  <c:v>9, iii)</c:v>
                </c:pt>
                <c:pt idx="3">
                  <c:v>9, iv)</c:v>
                </c:pt>
                <c:pt idx="4">
                  <c:v>9, v)</c:v>
                </c:pt>
                <c:pt idx="5">
                  <c:v>9, vi)</c:v>
                </c:pt>
              </c:strCache>
            </c:strRef>
          </c:cat>
          <c:val>
            <c:numRef>
              <c:f>'OT 9'!$E$141:$E$146</c:f>
              <c:numCache>
                <c:formatCode>#,##0</c:formatCode>
                <c:ptCount val="6"/>
                <c:pt idx="0">
                  <c:v>189283167.13999999</c:v>
                </c:pt>
                <c:pt idx="1">
                  <c:v>0</c:v>
                </c:pt>
                <c:pt idx="2">
                  <c:v>0</c:v>
                </c:pt>
                <c:pt idx="3">
                  <c:v>17237119</c:v>
                </c:pt>
                <c:pt idx="4">
                  <c:v>0</c:v>
                </c:pt>
                <c:pt idx="5">
                  <c:v>2387000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9072248"/>
        <c:axId val="379074600"/>
      </c:barChart>
      <c:catAx>
        <c:axId val="379072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79074600"/>
        <c:crosses val="autoZero"/>
        <c:auto val="1"/>
        <c:lblAlgn val="ctr"/>
        <c:lblOffset val="100"/>
        <c:noMultiLvlLbl val="0"/>
      </c:catAx>
      <c:valAx>
        <c:axId val="379074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79072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solidFill>
        <a:srgbClr val="C00000"/>
      </a:solidFill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800" b="0" dirty="0">
                <a:solidFill>
                  <a:srgbClr val="FF0000"/>
                </a:solidFill>
              </a:rPr>
              <a:t>Numero di Regioni che utilizzano OSC, per PI</a:t>
            </a:r>
          </a:p>
        </c:rich>
      </c:tx>
      <c:layout>
        <c:manualLayout>
          <c:xMode val="edge"/>
          <c:yMode val="edge"/>
          <c:x val="0.15262874355679557"/>
          <c:y val="4.629629629629629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'OT 9'!$D$149</c:f>
              <c:strCache>
                <c:ptCount val="1"/>
                <c:pt idx="0">
                  <c:v>OSC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'OT 9'!$C$150:$C$155</c:f>
              <c:strCache>
                <c:ptCount val="6"/>
                <c:pt idx="0">
                  <c:v>9, i)</c:v>
                </c:pt>
                <c:pt idx="1">
                  <c:v>9, ii)</c:v>
                </c:pt>
                <c:pt idx="2">
                  <c:v>9, iii)</c:v>
                </c:pt>
                <c:pt idx="3">
                  <c:v>9, iv)</c:v>
                </c:pt>
                <c:pt idx="4">
                  <c:v>9, v)</c:v>
                </c:pt>
                <c:pt idx="5">
                  <c:v>9, vi)</c:v>
                </c:pt>
              </c:strCache>
            </c:strRef>
          </c:cat>
          <c:val>
            <c:numRef>
              <c:f>'OT 9'!$D$150:$D$155</c:f>
              <c:numCache>
                <c:formatCode>General</c:formatCode>
                <c:ptCount val="6"/>
                <c:pt idx="0">
                  <c:v>11</c:v>
                </c:pt>
                <c:pt idx="1">
                  <c:v>1</c:v>
                </c:pt>
                <c:pt idx="2">
                  <c:v>0</c:v>
                </c:pt>
                <c:pt idx="3">
                  <c:v>3</c:v>
                </c:pt>
                <c:pt idx="4">
                  <c:v>1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'OT 9'!$E$149</c:f>
              <c:strCache>
                <c:ptCount val="1"/>
                <c:pt idx="0">
                  <c:v>UCS</c:v>
                </c:pt>
              </c:strCache>
            </c:strRef>
          </c:tx>
          <c:spPr>
            <a:solidFill>
              <a:srgbClr val="C03E16"/>
            </a:solidFill>
            <a:ln>
              <a:noFill/>
            </a:ln>
            <a:effectLst/>
          </c:spPr>
          <c:invertIfNegative val="0"/>
          <c:cat>
            <c:strRef>
              <c:f>'OT 9'!$C$150:$C$155</c:f>
              <c:strCache>
                <c:ptCount val="6"/>
                <c:pt idx="0">
                  <c:v>9, i)</c:v>
                </c:pt>
                <c:pt idx="1">
                  <c:v>9, ii)</c:v>
                </c:pt>
                <c:pt idx="2">
                  <c:v>9, iii)</c:v>
                </c:pt>
                <c:pt idx="3">
                  <c:v>9, iv)</c:v>
                </c:pt>
                <c:pt idx="4">
                  <c:v>9, v)</c:v>
                </c:pt>
                <c:pt idx="5">
                  <c:v>9, vi)</c:v>
                </c:pt>
              </c:strCache>
            </c:strRef>
          </c:cat>
          <c:val>
            <c:numRef>
              <c:f>'OT 9'!$E$150:$E$155</c:f>
              <c:numCache>
                <c:formatCode>General</c:formatCode>
                <c:ptCount val="6"/>
                <c:pt idx="0">
                  <c:v>9</c:v>
                </c:pt>
                <c:pt idx="1">
                  <c:v>0</c:v>
                </c:pt>
                <c:pt idx="2">
                  <c:v>0</c:v>
                </c:pt>
                <c:pt idx="3">
                  <c:v>2</c:v>
                </c:pt>
                <c:pt idx="4">
                  <c:v>1</c:v>
                </c:pt>
                <c:pt idx="5">
                  <c:v>0</c:v>
                </c:pt>
              </c:numCache>
            </c:numRef>
          </c:val>
        </c:ser>
        <c:ser>
          <c:idx val="2"/>
          <c:order val="2"/>
          <c:tx>
            <c:strRef>
              <c:f>'OT 9'!$F$149</c:f>
              <c:strCache>
                <c:ptCount val="1"/>
                <c:pt idx="0">
                  <c:v>Somme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'OT 9'!$C$150:$C$155</c:f>
              <c:strCache>
                <c:ptCount val="6"/>
                <c:pt idx="0">
                  <c:v>9, i)</c:v>
                </c:pt>
                <c:pt idx="1">
                  <c:v>9, ii)</c:v>
                </c:pt>
                <c:pt idx="2">
                  <c:v>9, iii)</c:v>
                </c:pt>
                <c:pt idx="3">
                  <c:v>9, iv)</c:v>
                </c:pt>
                <c:pt idx="4">
                  <c:v>9, v)</c:v>
                </c:pt>
                <c:pt idx="5">
                  <c:v>9, vi)</c:v>
                </c:pt>
              </c:strCache>
            </c:strRef>
          </c:cat>
          <c:val>
            <c:numRef>
              <c:f>'OT 9'!$F$150:$F$155</c:f>
              <c:numCache>
                <c:formatCode>General</c:formatCode>
                <c:ptCount val="6"/>
                <c:pt idx="0">
                  <c:v>2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1</c:v>
                </c:pt>
                <c:pt idx="5">
                  <c:v>0</c:v>
                </c:pt>
              </c:numCache>
            </c:numRef>
          </c:val>
        </c:ser>
        <c:ser>
          <c:idx val="3"/>
          <c:order val="3"/>
          <c:tx>
            <c:strRef>
              <c:f>'OT 9'!$G$149</c:f>
              <c:strCache>
                <c:ptCount val="1"/>
                <c:pt idx="0">
                  <c:v>Tassi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'OT 9'!$C$150:$C$155</c:f>
              <c:strCache>
                <c:ptCount val="6"/>
                <c:pt idx="0">
                  <c:v>9, i)</c:v>
                </c:pt>
                <c:pt idx="1">
                  <c:v>9, ii)</c:v>
                </c:pt>
                <c:pt idx="2">
                  <c:v>9, iii)</c:v>
                </c:pt>
                <c:pt idx="3">
                  <c:v>9, iv)</c:v>
                </c:pt>
                <c:pt idx="4">
                  <c:v>9, v)</c:v>
                </c:pt>
                <c:pt idx="5">
                  <c:v>9, vi)</c:v>
                </c:pt>
              </c:strCache>
            </c:strRef>
          </c:cat>
          <c:val>
            <c:numRef>
              <c:f>'OT 9'!$G$150:$G$155</c:f>
              <c:numCache>
                <c:formatCode>General</c:formatCode>
                <c:ptCount val="6"/>
                <c:pt idx="0">
                  <c:v>4</c:v>
                </c:pt>
                <c:pt idx="1">
                  <c:v>1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0406816"/>
        <c:axId val="380406032"/>
      </c:barChart>
      <c:catAx>
        <c:axId val="380406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80406032"/>
        <c:crosses val="autoZero"/>
        <c:auto val="1"/>
        <c:lblAlgn val="ctr"/>
        <c:lblOffset val="100"/>
        <c:noMultiLvlLbl val="0"/>
      </c:catAx>
      <c:valAx>
        <c:axId val="380406032"/>
        <c:scaling>
          <c:orientation val="minMax"/>
          <c:max val="1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8040681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solidFill>
        <a:srgbClr val="C00000"/>
      </a:solidFill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800" b="0" i="0" baseline="0">
                <a:solidFill>
                  <a:srgbClr val="FF0000"/>
                </a:solidFill>
                <a:effectLst/>
              </a:rPr>
              <a:t>Incidenza uso OSC in termini finanziari, per PI </a:t>
            </a:r>
            <a:endParaRPr lang="it-IT">
              <a:solidFill>
                <a:srgbClr val="FF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'OT 10'!$D$98</c:f>
              <c:strCache>
                <c:ptCount val="1"/>
                <c:pt idx="0">
                  <c:v>Programmato 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'OT 10'!$C$99:$C$102</c:f>
              <c:strCache>
                <c:ptCount val="4"/>
                <c:pt idx="0">
                  <c:v>10, i)</c:v>
                </c:pt>
                <c:pt idx="1">
                  <c:v>10, ii)</c:v>
                </c:pt>
                <c:pt idx="2">
                  <c:v>10, iii)</c:v>
                </c:pt>
                <c:pt idx="3">
                  <c:v>10, iv)</c:v>
                </c:pt>
              </c:strCache>
            </c:strRef>
          </c:cat>
          <c:val>
            <c:numRef>
              <c:f>'OT 10'!$D$99:$D$102</c:f>
              <c:numCache>
                <c:formatCode>#,##0.00</c:formatCode>
                <c:ptCount val="4"/>
                <c:pt idx="0">
                  <c:v>534543606.81999999</c:v>
                </c:pt>
                <c:pt idx="1">
                  <c:v>281931238</c:v>
                </c:pt>
                <c:pt idx="2">
                  <c:v>87914565</c:v>
                </c:pt>
                <c:pt idx="3">
                  <c:v>307900799.65999997</c:v>
                </c:pt>
              </c:numCache>
            </c:numRef>
          </c:val>
        </c:ser>
        <c:ser>
          <c:idx val="1"/>
          <c:order val="1"/>
          <c:tx>
            <c:strRef>
              <c:f>'OT 10'!$E$98</c:f>
              <c:strCache>
                <c:ptCount val="1"/>
                <c:pt idx="0">
                  <c:v>Impegnato OSC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'OT 10'!$C$99:$C$102</c:f>
              <c:strCache>
                <c:ptCount val="4"/>
                <c:pt idx="0">
                  <c:v>10, i)</c:v>
                </c:pt>
                <c:pt idx="1">
                  <c:v>10, ii)</c:v>
                </c:pt>
                <c:pt idx="2">
                  <c:v>10, iii)</c:v>
                </c:pt>
                <c:pt idx="3">
                  <c:v>10, iv)</c:v>
                </c:pt>
              </c:strCache>
            </c:strRef>
          </c:cat>
          <c:val>
            <c:numRef>
              <c:f>'OT 10'!$E$99:$E$102</c:f>
              <c:numCache>
                <c:formatCode>#,##0.00</c:formatCode>
                <c:ptCount val="4"/>
                <c:pt idx="0">
                  <c:v>257767765</c:v>
                </c:pt>
                <c:pt idx="1">
                  <c:v>42323214</c:v>
                </c:pt>
                <c:pt idx="2">
                  <c:v>14883545</c:v>
                </c:pt>
                <c:pt idx="3">
                  <c:v>159031302.66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0404464"/>
        <c:axId val="380406424"/>
      </c:barChart>
      <c:catAx>
        <c:axId val="380404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80406424"/>
        <c:crosses val="autoZero"/>
        <c:auto val="1"/>
        <c:lblAlgn val="ctr"/>
        <c:lblOffset val="100"/>
        <c:noMultiLvlLbl val="0"/>
      </c:catAx>
      <c:valAx>
        <c:axId val="380406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80404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solidFill>
        <a:srgbClr val="C00000"/>
      </a:solidFill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800" b="0" i="0" baseline="0" dirty="0">
                <a:solidFill>
                  <a:srgbClr val="FF0000"/>
                </a:solidFill>
                <a:effectLst/>
              </a:rPr>
              <a:t>Numero di Regioni che utilizzano OSC, per PI</a:t>
            </a:r>
            <a:endParaRPr lang="it-IT" b="0" dirty="0">
              <a:solidFill>
                <a:srgbClr val="FF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'OT 10'!$D$105</c:f>
              <c:strCache>
                <c:ptCount val="1"/>
                <c:pt idx="0">
                  <c:v>OSC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'OT 10'!$C$106:$C$109</c:f>
              <c:strCache>
                <c:ptCount val="4"/>
                <c:pt idx="0">
                  <c:v>10, i)</c:v>
                </c:pt>
                <c:pt idx="1">
                  <c:v>10, ii)</c:v>
                </c:pt>
                <c:pt idx="2">
                  <c:v>10, iii)</c:v>
                </c:pt>
                <c:pt idx="3">
                  <c:v>10, iv)</c:v>
                </c:pt>
              </c:strCache>
            </c:strRef>
          </c:cat>
          <c:val>
            <c:numRef>
              <c:f>'OT 10'!$D$106:$D$109</c:f>
              <c:numCache>
                <c:formatCode>General</c:formatCode>
                <c:ptCount val="4"/>
                <c:pt idx="0">
                  <c:v>10</c:v>
                </c:pt>
                <c:pt idx="1">
                  <c:v>5</c:v>
                </c:pt>
                <c:pt idx="2">
                  <c:v>5</c:v>
                </c:pt>
                <c:pt idx="3">
                  <c:v>13</c:v>
                </c:pt>
              </c:numCache>
            </c:numRef>
          </c:val>
        </c:ser>
        <c:ser>
          <c:idx val="1"/>
          <c:order val="1"/>
          <c:tx>
            <c:strRef>
              <c:f>'OT 10'!$E$105</c:f>
              <c:strCache>
                <c:ptCount val="1"/>
                <c:pt idx="0">
                  <c:v>UCS</c:v>
                </c:pt>
              </c:strCache>
            </c:strRef>
          </c:tx>
          <c:spPr>
            <a:solidFill>
              <a:srgbClr val="C03E16"/>
            </a:solidFill>
            <a:ln>
              <a:noFill/>
            </a:ln>
            <a:effectLst/>
          </c:spPr>
          <c:invertIfNegative val="0"/>
          <c:cat>
            <c:strRef>
              <c:f>'OT 10'!$C$106:$C$109</c:f>
              <c:strCache>
                <c:ptCount val="4"/>
                <c:pt idx="0">
                  <c:v>10, i)</c:v>
                </c:pt>
                <c:pt idx="1">
                  <c:v>10, ii)</c:v>
                </c:pt>
                <c:pt idx="2">
                  <c:v>10, iii)</c:v>
                </c:pt>
                <c:pt idx="3">
                  <c:v>10, iv)</c:v>
                </c:pt>
              </c:strCache>
            </c:strRef>
          </c:cat>
          <c:val>
            <c:numRef>
              <c:f>'OT 10'!$E$106:$E$109</c:f>
              <c:numCache>
                <c:formatCode>General</c:formatCode>
                <c:ptCount val="4"/>
                <c:pt idx="0">
                  <c:v>7</c:v>
                </c:pt>
                <c:pt idx="1">
                  <c:v>4</c:v>
                </c:pt>
                <c:pt idx="2">
                  <c:v>4</c:v>
                </c:pt>
                <c:pt idx="3">
                  <c:v>9</c:v>
                </c:pt>
              </c:numCache>
            </c:numRef>
          </c:val>
        </c:ser>
        <c:ser>
          <c:idx val="2"/>
          <c:order val="2"/>
          <c:tx>
            <c:strRef>
              <c:f>'OT 10'!$F$105</c:f>
              <c:strCache>
                <c:ptCount val="1"/>
                <c:pt idx="0">
                  <c:v>Somme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'OT 10'!$C$106:$C$109</c:f>
              <c:strCache>
                <c:ptCount val="4"/>
                <c:pt idx="0">
                  <c:v>10, i)</c:v>
                </c:pt>
                <c:pt idx="1">
                  <c:v>10, ii)</c:v>
                </c:pt>
                <c:pt idx="2">
                  <c:v>10, iii)</c:v>
                </c:pt>
                <c:pt idx="3">
                  <c:v>10, iv)</c:v>
                </c:pt>
              </c:strCache>
            </c:strRef>
          </c:cat>
          <c:val>
            <c:numRef>
              <c:f>'OT 10'!$F$106:$F$109</c:f>
              <c:numCache>
                <c:formatCode>General</c:formatCode>
                <c:ptCount val="4"/>
                <c:pt idx="0">
                  <c:v>2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</c:numCache>
            </c:numRef>
          </c:val>
        </c:ser>
        <c:ser>
          <c:idx val="3"/>
          <c:order val="3"/>
          <c:tx>
            <c:strRef>
              <c:f>'OT 10'!$G$105</c:f>
              <c:strCache>
                <c:ptCount val="1"/>
                <c:pt idx="0">
                  <c:v>Tassi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'OT 10'!$C$106:$C$109</c:f>
              <c:strCache>
                <c:ptCount val="4"/>
                <c:pt idx="0">
                  <c:v>10, i)</c:v>
                </c:pt>
                <c:pt idx="1">
                  <c:v>10, ii)</c:v>
                </c:pt>
                <c:pt idx="2">
                  <c:v>10, iii)</c:v>
                </c:pt>
                <c:pt idx="3">
                  <c:v>10, iv)</c:v>
                </c:pt>
              </c:strCache>
            </c:strRef>
          </c:cat>
          <c:val>
            <c:numRef>
              <c:f>'OT 10'!$G$106:$G$109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1</c:v>
                </c:pt>
                <c:pt idx="3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0405640"/>
        <c:axId val="380407208"/>
      </c:barChart>
      <c:catAx>
        <c:axId val="380405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80407208"/>
        <c:crosses val="autoZero"/>
        <c:auto val="1"/>
        <c:lblAlgn val="ctr"/>
        <c:lblOffset val="100"/>
        <c:noMultiLvlLbl val="0"/>
      </c:catAx>
      <c:valAx>
        <c:axId val="380407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8040564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solidFill>
        <a:srgbClr val="C00000"/>
      </a:solidFill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800" b="0" i="0" baseline="0">
                <a:solidFill>
                  <a:srgbClr val="FF0000"/>
                </a:solidFill>
                <a:effectLst/>
              </a:rPr>
              <a:t>Incidenza uso OSC in termini finanziari, per PI </a:t>
            </a:r>
            <a:endParaRPr lang="it-IT">
              <a:solidFill>
                <a:srgbClr val="FF0000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'OT 11'!$D$50</c:f>
              <c:strCache>
                <c:ptCount val="1"/>
                <c:pt idx="0">
                  <c:v>Programmato 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'OT 11'!$C$51:$C$52</c:f>
              <c:strCache>
                <c:ptCount val="2"/>
                <c:pt idx="0">
                  <c:v>11, i)</c:v>
                </c:pt>
                <c:pt idx="1">
                  <c:v>11, ii)</c:v>
                </c:pt>
              </c:strCache>
            </c:strRef>
          </c:cat>
          <c:val>
            <c:numRef>
              <c:f>'OT 11'!$D$51:$D$52</c:f>
              <c:numCache>
                <c:formatCode>#,##0.00</c:formatCode>
                <c:ptCount val="2"/>
                <c:pt idx="0">
                  <c:v>55739845.540000007</c:v>
                </c:pt>
                <c:pt idx="1">
                  <c:v>7497421</c:v>
                </c:pt>
              </c:numCache>
            </c:numRef>
          </c:val>
        </c:ser>
        <c:ser>
          <c:idx val="1"/>
          <c:order val="1"/>
          <c:tx>
            <c:strRef>
              <c:f>'OT 11'!$E$50</c:f>
              <c:strCache>
                <c:ptCount val="1"/>
                <c:pt idx="0">
                  <c:v>Impegnato OSC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'OT 11'!$C$51:$C$52</c:f>
              <c:strCache>
                <c:ptCount val="2"/>
                <c:pt idx="0">
                  <c:v>11, i)</c:v>
                </c:pt>
                <c:pt idx="1">
                  <c:v>11, ii)</c:v>
                </c:pt>
              </c:strCache>
            </c:strRef>
          </c:cat>
          <c:val>
            <c:numRef>
              <c:f>'OT 11'!$E$51:$E$52</c:f>
              <c:numCache>
                <c:formatCode>#,##0.00</c:formatCode>
                <c:ptCount val="2"/>
                <c:pt idx="0">
                  <c:v>626232</c:v>
                </c:pt>
                <c:pt idx="1">
                  <c:v>535404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1524928"/>
        <c:axId val="381524144"/>
      </c:barChart>
      <c:catAx>
        <c:axId val="381524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81524144"/>
        <c:crosses val="autoZero"/>
        <c:auto val="1"/>
        <c:lblAlgn val="ctr"/>
        <c:lblOffset val="100"/>
        <c:noMultiLvlLbl val="0"/>
      </c:catAx>
      <c:valAx>
        <c:axId val="381524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81524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solidFill>
        <a:srgbClr val="C00000"/>
      </a:solidFill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800">
                <a:solidFill>
                  <a:srgbClr val="FF0000"/>
                </a:solidFill>
              </a:rPr>
              <a:t>Numero di Regioni che utilizzano OSC, per</a:t>
            </a:r>
            <a:r>
              <a:rPr lang="it-IT" sz="1800" baseline="0">
                <a:solidFill>
                  <a:srgbClr val="FF0000"/>
                </a:solidFill>
              </a:rPr>
              <a:t> PI</a:t>
            </a:r>
            <a:endParaRPr lang="it-IT" sz="1800">
              <a:solidFill>
                <a:srgbClr val="FF0000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'OT 11'!$D$55</c:f>
              <c:strCache>
                <c:ptCount val="1"/>
                <c:pt idx="0">
                  <c:v>OSC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'OT 11'!$C$56:$C$57</c:f>
              <c:strCache>
                <c:ptCount val="2"/>
                <c:pt idx="0">
                  <c:v>11, i)</c:v>
                </c:pt>
                <c:pt idx="1">
                  <c:v>11, ii)</c:v>
                </c:pt>
              </c:strCache>
            </c:strRef>
          </c:cat>
          <c:val>
            <c:numRef>
              <c:f>'OT 11'!$D$56:$D$57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'OT 11'!$E$55</c:f>
              <c:strCache>
                <c:ptCount val="1"/>
                <c:pt idx="0">
                  <c:v>UCS</c:v>
                </c:pt>
              </c:strCache>
            </c:strRef>
          </c:tx>
          <c:spPr>
            <a:solidFill>
              <a:srgbClr val="C03E16"/>
            </a:solidFill>
            <a:ln>
              <a:noFill/>
            </a:ln>
            <a:effectLst/>
          </c:spPr>
          <c:invertIfNegative val="0"/>
          <c:cat>
            <c:strRef>
              <c:f>'OT 11'!$C$56:$C$57</c:f>
              <c:strCache>
                <c:ptCount val="2"/>
                <c:pt idx="0">
                  <c:v>11, i)</c:v>
                </c:pt>
                <c:pt idx="1">
                  <c:v>11, ii)</c:v>
                </c:pt>
              </c:strCache>
            </c:strRef>
          </c:cat>
          <c:val>
            <c:numRef>
              <c:f>'OT 11'!$E$56:$E$57</c:f>
              <c:numCache>
                <c:formatCode>General</c:formatCode>
                <c:ptCount val="2"/>
                <c:pt idx="0">
                  <c:v>0</c:v>
                </c:pt>
                <c:pt idx="1">
                  <c:v>1</c:v>
                </c:pt>
              </c:numCache>
            </c:numRef>
          </c:val>
        </c:ser>
        <c:ser>
          <c:idx val="2"/>
          <c:order val="2"/>
          <c:tx>
            <c:strRef>
              <c:f>'OT 11'!$F$55</c:f>
              <c:strCache>
                <c:ptCount val="1"/>
                <c:pt idx="0">
                  <c:v>Somme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'OT 11'!$C$56:$C$57</c:f>
              <c:strCache>
                <c:ptCount val="2"/>
                <c:pt idx="0">
                  <c:v>11, i)</c:v>
                </c:pt>
                <c:pt idx="1">
                  <c:v>11, ii)</c:v>
                </c:pt>
              </c:strCache>
            </c:strRef>
          </c:cat>
          <c:val>
            <c:numRef>
              <c:f>'OT 11'!$F$56:$F$57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</c:ser>
        <c:ser>
          <c:idx val="3"/>
          <c:order val="3"/>
          <c:tx>
            <c:strRef>
              <c:f>'OT 11'!$G$55</c:f>
              <c:strCache>
                <c:ptCount val="1"/>
                <c:pt idx="0">
                  <c:v>Tassi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'OT 11'!$C$56:$C$57</c:f>
              <c:strCache>
                <c:ptCount val="2"/>
                <c:pt idx="0">
                  <c:v>11, i)</c:v>
                </c:pt>
                <c:pt idx="1">
                  <c:v>11, ii)</c:v>
                </c:pt>
              </c:strCache>
            </c:strRef>
          </c:cat>
          <c:val>
            <c:numRef>
              <c:f>'OT 11'!$G$56:$G$57</c:f>
              <c:numCache>
                <c:formatCode>General</c:formatCode>
                <c:ptCount val="2"/>
                <c:pt idx="0">
                  <c:v>2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1521792"/>
        <c:axId val="381525320"/>
      </c:barChart>
      <c:catAx>
        <c:axId val="381521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81525320"/>
        <c:crosses val="autoZero"/>
        <c:auto val="1"/>
        <c:lblAlgn val="ctr"/>
        <c:lblOffset val="100"/>
        <c:noMultiLvlLbl val="0"/>
      </c:catAx>
      <c:valAx>
        <c:axId val="381525320"/>
        <c:scaling>
          <c:orientation val="minMax"/>
          <c:max val="1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38152179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solidFill>
        <a:srgbClr val="C00000"/>
      </a:solidFill>
    </a:ln>
    <a:effectLst/>
  </c:spPr>
  <c:txPr>
    <a:bodyPr/>
    <a:lstStyle/>
    <a:p>
      <a:pPr>
        <a:defRPr/>
      </a:pPr>
      <a:endParaRPr lang="it-IT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3299" cy="494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91" tIns="47994" rIns="95991" bIns="47994" numCol="1" anchor="t" anchorCtr="0" compatLnSpc="1">
            <a:prstTxWarp prst="textNoShape">
              <a:avLst/>
            </a:prstTxWarp>
          </a:bodyPr>
          <a:lstStyle>
            <a:lvl1pPr algn="l" defTabSz="961858">
              <a:spcBef>
                <a:spcPct val="0"/>
              </a:spcBef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701" y="1"/>
            <a:ext cx="2973299" cy="494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91" tIns="47994" rIns="95991" bIns="47994" numCol="1" anchor="t" anchorCtr="0" compatLnSpc="1">
            <a:prstTxWarp prst="textNoShape">
              <a:avLst/>
            </a:prstTxWarp>
          </a:bodyPr>
          <a:lstStyle>
            <a:lvl1pPr algn="r" defTabSz="961858">
              <a:spcBef>
                <a:spcPct val="0"/>
              </a:spcBef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413EC687-572F-41D5-B901-933299799C33}" type="datetime1">
              <a:rPr lang="it-IT"/>
              <a:pPr>
                <a:defRPr/>
              </a:pPr>
              <a:t>28/11/2019</a:t>
            </a:fld>
            <a:endParaRPr lang="it-IT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52468"/>
            <a:ext cx="2973299" cy="49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91" tIns="47994" rIns="95991" bIns="47994" numCol="1" anchor="b" anchorCtr="0" compatLnSpc="1">
            <a:prstTxWarp prst="textNoShape">
              <a:avLst/>
            </a:prstTxWarp>
          </a:bodyPr>
          <a:lstStyle>
            <a:lvl1pPr algn="l" defTabSz="961858">
              <a:spcBef>
                <a:spcPct val="0"/>
              </a:spcBef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701" y="9452468"/>
            <a:ext cx="2973299" cy="49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91" tIns="47994" rIns="95991" bIns="47994" numCol="1" anchor="b" anchorCtr="0" compatLnSpc="1">
            <a:prstTxWarp prst="textNoShape">
              <a:avLst/>
            </a:prstTxWarp>
          </a:bodyPr>
          <a:lstStyle>
            <a:lvl1pPr algn="r" defTabSz="961858">
              <a:lnSpc>
                <a:spcPct val="100000"/>
              </a:lnSpc>
              <a:spcBef>
                <a:spcPct val="0"/>
              </a:spcBef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1EC9EEF9-394A-447F-9824-43787070F28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55195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3299" cy="494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91" tIns="47994" rIns="95991" bIns="47994" numCol="1" anchor="t" anchorCtr="0" compatLnSpc="1">
            <a:prstTxWarp prst="textNoShape">
              <a:avLst/>
            </a:prstTxWarp>
          </a:bodyPr>
          <a:lstStyle>
            <a:lvl1pPr algn="l" defTabSz="961858">
              <a:spcBef>
                <a:spcPct val="0"/>
              </a:spcBef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701" y="1"/>
            <a:ext cx="2973299" cy="494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91" tIns="47994" rIns="95991" bIns="47994" numCol="1" anchor="t" anchorCtr="0" compatLnSpc="1">
            <a:prstTxWarp prst="textNoShape">
              <a:avLst/>
            </a:prstTxWarp>
          </a:bodyPr>
          <a:lstStyle>
            <a:lvl1pPr algn="r" defTabSz="961858">
              <a:spcBef>
                <a:spcPct val="0"/>
              </a:spcBef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B06D616-FEB7-4275-862E-5186FCBC58D0}" type="datetime1">
              <a:rPr lang="it-IT"/>
              <a:pPr>
                <a:defRPr/>
              </a:pPr>
              <a:t>28/11/2019</a:t>
            </a:fld>
            <a:endParaRPr lang="it-IT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2975" y="747713"/>
            <a:ext cx="4972050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2499" y="4725072"/>
            <a:ext cx="5033002" cy="4474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91" tIns="47994" rIns="95991" bIns="479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52468"/>
            <a:ext cx="2973299" cy="49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91" tIns="47994" rIns="95991" bIns="47994" numCol="1" anchor="b" anchorCtr="0" compatLnSpc="1">
            <a:prstTxWarp prst="textNoShape">
              <a:avLst/>
            </a:prstTxWarp>
          </a:bodyPr>
          <a:lstStyle>
            <a:lvl1pPr algn="l" defTabSz="961858">
              <a:spcBef>
                <a:spcPct val="0"/>
              </a:spcBef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701" y="9452468"/>
            <a:ext cx="2973299" cy="49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91" tIns="47994" rIns="95991" bIns="47994" numCol="1" anchor="b" anchorCtr="0" compatLnSpc="1">
            <a:prstTxWarp prst="textNoShape">
              <a:avLst/>
            </a:prstTxWarp>
          </a:bodyPr>
          <a:lstStyle>
            <a:lvl1pPr algn="r" defTabSz="961858">
              <a:lnSpc>
                <a:spcPct val="100000"/>
              </a:lnSpc>
              <a:spcBef>
                <a:spcPct val="0"/>
              </a:spcBef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E8AF2A1D-2959-4676-A75D-108FBA849A5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77433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77DF0F-1E74-43FA-A7F7-3ECB371EFE87}" type="slidenum">
              <a:rPr lang="it-IT" smtClean="0"/>
              <a:pPr/>
              <a:t>1</a:t>
            </a:fld>
            <a:endParaRPr lang="it-IT" smtClean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t-IT" smtClean="0"/>
          </a:p>
        </p:txBody>
      </p:sp>
    </p:spTree>
    <p:extLst>
      <p:ext uri="{BB962C8B-B14F-4D97-AF65-F5344CB8AC3E}">
        <p14:creationId xmlns:p14="http://schemas.microsoft.com/office/powerpoint/2010/main" val="337744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AF2A1D-2959-4676-A75D-108FBA849A5C}" type="slidenum">
              <a:rPr lang="it-IT" smtClean="0"/>
              <a:pPr>
                <a:defRPr/>
              </a:pPr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97016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AF2A1D-2959-4676-A75D-108FBA849A5C}" type="slidenum">
              <a:rPr lang="it-IT" smtClean="0"/>
              <a:pPr>
                <a:defRPr/>
              </a:pPr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9664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AF2A1D-2959-4676-A75D-108FBA849A5C}" type="slidenum">
              <a:rPr lang="it-IT" smtClean="0"/>
              <a:pPr>
                <a:defRPr/>
              </a:pPr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0094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AF2A1D-2959-4676-A75D-108FBA849A5C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6582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AF2A1D-2959-4676-A75D-108FBA849A5C}" type="slidenum">
              <a:rPr lang="it-IT" smtClean="0"/>
              <a:pPr>
                <a:defRPr/>
              </a:pPr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47711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AF2A1D-2959-4676-A75D-108FBA849A5C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664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AF2A1D-2959-4676-A75D-108FBA849A5C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61837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AF2A1D-2959-4676-A75D-108FBA849A5C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2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AF2A1D-2959-4676-A75D-108FBA849A5C}" type="slidenum">
              <a:rPr lang="it-IT" smtClean="0"/>
              <a:pPr>
                <a:defRPr/>
              </a:pPr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81866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AF2A1D-2959-4676-A75D-108FBA849A5C}" type="slidenum">
              <a:rPr lang="it-IT" smtClean="0"/>
              <a:pPr>
                <a:defRPr/>
              </a:pPr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5681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p:transition spd="med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10350" y="990600"/>
            <a:ext cx="1771650" cy="54102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1295400" y="990600"/>
            <a:ext cx="5162550" cy="54102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p:transition spd="med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p:transition spd="med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  <p:transition spd="med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2667000" y="1752600"/>
            <a:ext cx="27813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600700" y="1752600"/>
            <a:ext cx="27813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p:transition spd="med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p:transition spd="med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</p:cSld>
  <p:clrMapOvr>
    <a:masterClrMapping/>
  </p:clrMapOvr>
  <p:transition spd="med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  <p:transition spd="med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  <p:transition spd="med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67000" y="1752600"/>
            <a:ext cx="5715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Testo semplice</a:t>
            </a:r>
          </a:p>
          <a:p>
            <a:pPr lvl="0"/>
            <a:endParaRPr lang="it-IT" smtClean="0"/>
          </a:p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</p:txBody>
      </p:sp>
      <p:sp>
        <p:nvSpPr>
          <p:cNvPr id="1027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990600"/>
            <a:ext cx="7086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 dello schema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3" r:id="rId3"/>
    <p:sldLayoutId id="2147483662" r:id="rId4"/>
    <p:sldLayoutId id="2147483661" r:id="rId5"/>
    <p:sldLayoutId id="2147483660" r:id="rId6"/>
    <p:sldLayoutId id="2147483659" r:id="rId7"/>
    <p:sldLayoutId id="2147483658" r:id="rId8"/>
    <p:sldLayoutId id="2147483657" r:id="rId9"/>
    <p:sldLayoutId id="2147483656" r:id="rId10"/>
    <p:sldLayoutId id="2147483655" r:id="rId11"/>
  </p:sldLayoutIdLst>
  <p:transition spd="med" advClick="0"/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2400" b="1">
          <a:solidFill>
            <a:srgbClr val="00235A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2400" b="1">
          <a:solidFill>
            <a:srgbClr val="00235A"/>
          </a:solidFill>
          <a:latin typeface="Arial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2400" b="1">
          <a:solidFill>
            <a:srgbClr val="00235A"/>
          </a:solidFill>
          <a:latin typeface="Arial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2400" b="1">
          <a:solidFill>
            <a:srgbClr val="00235A"/>
          </a:solidFill>
          <a:latin typeface="Arial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sz="2400" b="1">
          <a:solidFill>
            <a:srgbClr val="00235A"/>
          </a:solidFill>
          <a:latin typeface="Arial" charset="0"/>
        </a:defRPr>
      </a:lvl5pPr>
      <a:lvl6pPr marL="457200" algn="l" rtl="0" fontAlgn="base">
        <a:lnSpc>
          <a:spcPct val="70000"/>
        </a:lnSpc>
        <a:spcBef>
          <a:spcPct val="0"/>
        </a:spcBef>
        <a:spcAft>
          <a:spcPct val="0"/>
        </a:spcAft>
        <a:defRPr sz="2400" b="1">
          <a:solidFill>
            <a:srgbClr val="00235A"/>
          </a:solidFill>
          <a:latin typeface="Arial" charset="0"/>
        </a:defRPr>
      </a:lvl6pPr>
      <a:lvl7pPr marL="914400" algn="l" rtl="0" fontAlgn="base">
        <a:lnSpc>
          <a:spcPct val="70000"/>
        </a:lnSpc>
        <a:spcBef>
          <a:spcPct val="0"/>
        </a:spcBef>
        <a:spcAft>
          <a:spcPct val="0"/>
        </a:spcAft>
        <a:defRPr sz="2400" b="1">
          <a:solidFill>
            <a:srgbClr val="00235A"/>
          </a:solidFill>
          <a:latin typeface="Arial" charset="0"/>
        </a:defRPr>
      </a:lvl7pPr>
      <a:lvl8pPr marL="1371600" algn="l" rtl="0" fontAlgn="base">
        <a:lnSpc>
          <a:spcPct val="70000"/>
        </a:lnSpc>
        <a:spcBef>
          <a:spcPct val="0"/>
        </a:spcBef>
        <a:spcAft>
          <a:spcPct val="0"/>
        </a:spcAft>
        <a:defRPr sz="2400" b="1">
          <a:solidFill>
            <a:srgbClr val="00235A"/>
          </a:solidFill>
          <a:latin typeface="Arial" charset="0"/>
        </a:defRPr>
      </a:lvl8pPr>
      <a:lvl9pPr marL="1828800" algn="l" rtl="0" fontAlgn="base">
        <a:lnSpc>
          <a:spcPct val="70000"/>
        </a:lnSpc>
        <a:spcBef>
          <a:spcPct val="0"/>
        </a:spcBef>
        <a:spcAft>
          <a:spcPct val="0"/>
        </a:spcAft>
        <a:defRPr sz="2400" b="1">
          <a:solidFill>
            <a:srgbClr val="00235A"/>
          </a:solidFill>
          <a:latin typeface="Arial" charset="0"/>
        </a:defRPr>
      </a:lvl9pPr>
    </p:titleStyle>
    <p:bodyStyle>
      <a:lvl1pPr marL="190500" indent="-190500" algn="l" rtl="0" eaLnBrk="0" fontAlgn="base" hangingPunct="0">
        <a:spcBef>
          <a:spcPct val="20000"/>
        </a:spcBef>
        <a:spcAft>
          <a:spcPct val="0"/>
        </a:spcAft>
        <a:buClr>
          <a:srgbClr val="FF9900"/>
        </a:buClr>
        <a:buSzPct val="75000"/>
        <a:buFont typeface="Wingdings" pitchFamily="2" charset="2"/>
        <a:buChar char="n"/>
        <a:defRPr sz="2400">
          <a:solidFill>
            <a:srgbClr val="00235A"/>
          </a:solidFill>
          <a:latin typeface="+mn-lt"/>
          <a:ea typeface="+mn-ea"/>
          <a:cs typeface="+mn-cs"/>
        </a:defRPr>
      </a:lvl1pPr>
      <a:lvl2pPr marL="7683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sz="2000">
          <a:solidFill>
            <a:srgbClr val="00235A"/>
          </a:solidFill>
          <a:latin typeface="+mn-lt"/>
        </a:defRPr>
      </a:lvl2pPr>
      <a:lvl3pPr marL="118745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2400">
          <a:solidFill>
            <a:srgbClr val="00235A"/>
          </a:solidFill>
          <a:latin typeface="+mn-lt"/>
        </a:defRPr>
      </a:lvl3pPr>
      <a:lvl4pPr marL="160655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sz="2000">
          <a:solidFill>
            <a:srgbClr val="00235A"/>
          </a:solidFill>
          <a:latin typeface="+mn-lt"/>
        </a:defRPr>
      </a:lvl4pPr>
      <a:lvl5pPr marL="20256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1400">
          <a:solidFill>
            <a:srgbClr val="00235A"/>
          </a:solidFill>
          <a:latin typeface="+mn-lt"/>
        </a:defRPr>
      </a:lvl5pPr>
      <a:lvl6pPr marL="248285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1400">
          <a:solidFill>
            <a:srgbClr val="00235A"/>
          </a:solidFill>
          <a:latin typeface="+mn-lt"/>
        </a:defRPr>
      </a:lvl6pPr>
      <a:lvl7pPr marL="294005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1400">
          <a:solidFill>
            <a:srgbClr val="00235A"/>
          </a:solidFill>
          <a:latin typeface="+mn-lt"/>
        </a:defRPr>
      </a:lvl7pPr>
      <a:lvl8pPr marL="339725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1400">
          <a:solidFill>
            <a:srgbClr val="00235A"/>
          </a:solidFill>
          <a:latin typeface="+mn-lt"/>
        </a:defRPr>
      </a:lvl8pPr>
      <a:lvl9pPr marL="385445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1400">
          <a:solidFill>
            <a:srgbClr val="00235A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ChangeArrowheads="1"/>
          </p:cNvSpPr>
          <p:nvPr/>
        </p:nvSpPr>
        <p:spPr bwMode="auto">
          <a:xfrm>
            <a:off x="1258888" y="1052513"/>
            <a:ext cx="73088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it-IT" sz="240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258888" y="2276475"/>
            <a:ext cx="720090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6700" indent="-266700" algn="ctr" eaLnBrk="0" hangingPunct="0">
              <a:lnSpc>
                <a:spcPct val="80000"/>
              </a:lnSpc>
              <a:spcBef>
                <a:spcPct val="20000"/>
              </a:spcBef>
              <a:buClr>
                <a:srgbClr val="FF9900"/>
              </a:buClr>
              <a:buSzPct val="75000"/>
              <a:buFont typeface="Wingdings" pitchFamily="2" charset="2"/>
              <a:buNone/>
            </a:pPr>
            <a:endParaRPr lang="it-IT" sz="2000">
              <a:solidFill>
                <a:srgbClr val="00235A"/>
              </a:solidFill>
              <a:latin typeface="Arial" charset="0"/>
            </a:endParaRPr>
          </a:p>
        </p:txBody>
      </p:sp>
      <p:sp>
        <p:nvSpPr>
          <p:cNvPr id="162823" name="Rectangle 7"/>
          <p:cNvSpPr>
            <a:spLocks noChangeArrowheads="1"/>
          </p:cNvSpPr>
          <p:nvPr/>
        </p:nvSpPr>
        <p:spPr bwMode="auto">
          <a:xfrm>
            <a:off x="1042988" y="5084763"/>
            <a:ext cx="7632700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70000"/>
              </a:lnSpc>
              <a:defRPr/>
            </a:pPr>
            <a:r>
              <a:rPr lang="it-IT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/>
            </a:r>
            <a:br>
              <a:rPr lang="it-IT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</a:br>
            <a:r>
              <a:rPr lang="it-IT" sz="1200" dirty="0" smtClean="0">
                <a:solidFill>
                  <a:schemeClr val="accent2"/>
                </a:solidFill>
                <a:latin typeface="Arial Black" pitchFamily="34" charset="0"/>
              </a:rPr>
              <a:t> </a:t>
            </a:r>
            <a:r>
              <a:rPr lang="it-IT" sz="1200" dirty="0">
                <a:solidFill>
                  <a:schemeClr val="accent2"/>
                </a:solidFill>
                <a:latin typeface="Arial Black" pitchFamily="34" charset="0"/>
              </a:rPr>
              <a:t/>
            </a:r>
            <a:br>
              <a:rPr lang="it-IT" sz="1200" dirty="0">
                <a:solidFill>
                  <a:schemeClr val="accent2"/>
                </a:solidFill>
                <a:latin typeface="Arial Black" pitchFamily="34" charset="0"/>
              </a:rPr>
            </a:br>
            <a:r>
              <a:rPr lang="it-IT" b="1" dirty="0" smtClean="0">
                <a:solidFill>
                  <a:schemeClr val="accent2"/>
                </a:solidFill>
                <a:latin typeface="+mj-lt"/>
              </a:rPr>
              <a:t>Elena Calistri</a:t>
            </a:r>
          </a:p>
          <a:p>
            <a:pPr algn="ctr" eaLnBrk="0" hangingPunct="0">
              <a:lnSpc>
                <a:spcPct val="70000"/>
              </a:lnSpc>
              <a:defRPr/>
            </a:pPr>
            <a:r>
              <a:rPr lang="it-IT" sz="1200" b="1" dirty="0" smtClean="0">
                <a:solidFill>
                  <a:schemeClr val="accent2"/>
                </a:solidFill>
                <a:latin typeface="+mj-lt"/>
              </a:rPr>
              <a:t>Coordinamento tecnico FSE</a:t>
            </a:r>
            <a:endParaRPr lang="it-IT" sz="12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62824" name="Rectangle 8"/>
          <p:cNvSpPr>
            <a:spLocks noChangeArrowheads="1"/>
          </p:cNvSpPr>
          <p:nvPr/>
        </p:nvSpPr>
        <p:spPr bwMode="auto">
          <a:xfrm>
            <a:off x="1321197" y="2133600"/>
            <a:ext cx="713018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rgbClr val="FF9900"/>
              </a:buClr>
              <a:buSzPct val="75000"/>
              <a:buFont typeface="Wingdings" pitchFamily="2" charset="2"/>
              <a:buNone/>
              <a:defRPr/>
            </a:pPr>
            <a:r>
              <a:rPr lang="it-IT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Uso delle OSC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  <a:buClr>
                <a:srgbClr val="FF9900"/>
              </a:buClr>
              <a:buSzPct val="75000"/>
              <a:buFont typeface="Wingdings" pitchFamily="2" charset="2"/>
              <a:buNone/>
              <a:defRPr/>
            </a:pPr>
            <a:r>
              <a:rPr lang="it-IT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</a:t>
            </a:r>
            <a:r>
              <a:rPr lang="it-IT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 parte delle Regioni</a:t>
            </a: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 bwMode="auto">
          <a:xfrm>
            <a:off x="1187624" y="908720"/>
            <a:ext cx="7344816" cy="5400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4000" b="0" i="0" u="none" strike="noStrike" cap="none" normalizeH="0" baseline="0" smtClean="0">
              <a:ln>
                <a:noFill/>
              </a:ln>
              <a:solidFill>
                <a:srgbClr val="00235A"/>
              </a:solidFill>
              <a:effectLst/>
              <a:latin typeface="Arial Black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187624" y="908720"/>
            <a:ext cx="734481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500" b="1" cap="all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OBIETTIVO TEMATICO </a:t>
            </a:r>
            <a:r>
              <a:rPr lang="it-IT" sz="3500" b="1" cap="all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11</a:t>
            </a:r>
            <a:r>
              <a:rPr lang="it-IT" sz="3500" b="1" cap="all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it-IT" sz="3500" b="1" cap="all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it-IT" sz="3500" b="1" cap="all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graphicFrame>
        <p:nvGraphicFramePr>
          <p:cNvPr id="4" name="Gra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0564211"/>
              </p:ext>
            </p:extLst>
          </p:nvPr>
        </p:nvGraphicFramePr>
        <p:xfrm>
          <a:off x="1161483" y="2101405"/>
          <a:ext cx="3698549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8050696"/>
              </p:ext>
            </p:extLst>
          </p:nvPr>
        </p:nvGraphicFramePr>
        <p:xfrm>
          <a:off x="5004048" y="2078271"/>
          <a:ext cx="345638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03351692"/>
      </p:ext>
    </p:extLst>
  </p:cSld>
  <p:clrMapOvr>
    <a:masterClrMapping/>
  </p:clrMapOvr>
  <p:transition spd="med"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1187624" y="980728"/>
            <a:ext cx="7344816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500" b="1" cap="all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j-ea"/>
                <a:cs typeface="+mj-cs"/>
              </a:rPr>
              <a:t>conclusioni</a:t>
            </a:r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1835696" y="2132856"/>
            <a:ext cx="590465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algn="just" eaLnBrk="0" hangingPunct="0">
              <a:spcBef>
                <a:spcPct val="20000"/>
              </a:spcBef>
              <a:spcAft>
                <a:spcPts val="0"/>
              </a:spcAft>
              <a:buSzPct val="75000"/>
              <a:buFont typeface="Wingdings" panose="05000000000000000000" pitchFamily="2" charset="2"/>
              <a:buChar char="q"/>
            </a:pPr>
            <a:r>
              <a:rPr lang="it-IT" sz="2000" dirty="0">
                <a:solidFill>
                  <a:schemeClr val="accent2"/>
                </a:solidFill>
                <a:latin typeface="Berlin Sans FB" pitchFamily="34" charset="0"/>
              </a:rPr>
              <a:t>le Regioni confermano l’importanza attribuita alle opzioni di semplificazione</a:t>
            </a:r>
          </a:p>
          <a:p>
            <a:pPr indent="-342900" algn="just" eaLnBrk="0" hangingPunct="0">
              <a:spcBef>
                <a:spcPct val="20000"/>
              </a:spcBef>
              <a:spcAft>
                <a:spcPts val="0"/>
              </a:spcAft>
              <a:buSzPct val="75000"/>
              <a:buFont typeface="Wingdings" panose="05000000000000000000" pitchFamily="2" charset="2"/>
              <a:buChar char="q"/>
            </a:pPr>
            <a:endParaRPr lang="it-IT" sz="2000" dirty="0">
              <a:solidFill>
                <a:schemeClr val="accent2"/>
              </a:solidFill>
              <a:latin typeface="Berlin Sans FB" pitchFamily="34" charset="0"/>
            </a:endParaRPr>
          </a:p>
          <a:p>
            <a:pPr indent="-342900" algn="just" eaLnBrk="0" hangingPunct="0">
              <a:spcBef>
                <a:spcPct val="20000"/>
              </a:spcBef>
              <a:spcAft>
                <a:spcPts val="0"/>
              </a:spcAft>
              <a:buSzPct val="75000"/>
              <a:buFont typeface="Wingdings" panose="05000000000000000000" pitchFamily="2" charset="2"/>
              <a:buChar char="q"/>
            </a:pPr>
            <a:r>
              <a:rPr lang="it-IT" sz="2000" dirty="0">
                <a:solidFill>
                  <a:schemeClr val="accent2"/>
                </a:solidFill>
                <a:latin typeface="Berlin Sans FB" pitchFamily="34" charset="0"/>
              </a:rPr>
              <a:t>le “novità” introdotte dai Regolamenti europei hanno trovato forte riscontro tra le Regioni/PA</a:t>
            </a:r>
          </a:p>
          <a:p>
            <a:pPr indent="-342900" algn="just" eaLnBrk="0" hangingPunct="0">
              <a:spcBef>
                <a:spcPct val="20000"/>
              </a:spcBef>
              <a:spcAft>
                <a:spcPts val="0"/>
              </a:spcAft>
              <a:buSzPct val="75000"/>
              <a:buFont typeface="Wingdings" panose="05000000000000000000" pitchFamily="2" charset="2"/>
              <a:buChar char="q"/>
            </a:pPr>
            <a:endParaRPr lang="it-IT" sz="2000" dirty="0">
              <a:solidFill>
                <a:schemeClr val="accent2"/>
              </a:solidFill>
              <a:latin typeface="Berlin Sans FB" pitchFamily="34" charset="0"/>
            </a:endParaRPr>
          </a:p>
          <a:p>
            <a:pPr indent="-342900" algn="just" eaLnBrk="0" hangingPunct="0">
              <a:spcBef>
                <a:spcPct val="20000"/>
              </a:spcBef>
              <a:spcAft>
                <a:spcPts val="0"/>
              </a:spcAft>
              <a:buSzPct val="75000"/>
              <a:buFont typeface="Wingdings" panose="05000000000000000000" pitchFamily="2" charset="2"/>
              <a:buChar char="q"/>
            </a:pPr>
            <a:r>
              <a:rPr lang="it-IT" sz="2000" dirty="0">
                <a:solidFill>
                  <a:schemeClr val="accent2"/>
                </a:solidFill>
                <a:latin typeface="Berlin Sans FB" pitchFamily="34" charset="0"/>
              </a:rPr>
              <a:t>Importanza del confronto con la Commissione europea per la certezza giuridica</a:t>
            </a:r>
          </a:p>
        </p:txBody>
      </p:sp>
    </p:spTree>
    <p:extLst>
      <p:ext uri="{BB962C8B-B14F-4D97-AF65-F5344CB8AC3E}">
        <p14:creationId xmlns:p14="http://schemas.microsoft.com/office/powerpoint/2010/main" val="1582941697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1170013" y="1678008"/>
            <a:ext cx="7740599" cy="288032"/>
          </a:xfrm>
        </p:spPr>
        <p:txBody>
          <a:bodyPr/>
          <a:lstStyle/>
          <a:p>
            <a:r>
              <a:rPr lang="it-IT" sz="3500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Progetto interregionale</a:t>
            </a:r>
            <a:endParaRPr lang="it-IT" sz="3500" kern="12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+mn-ea"/>
              <a:cs typeface="+mn-cs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5461" y="2083233"/>
            <a:ext cx="3744416" cy="426119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5040313" y="2708920"/>
            <a:ext cx="3563937" cy="378025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tIns="91440" anchor="b"/>
          <a:lstStyle/>
          <a:p>
            <a:pPr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1500" b="1" dirty="0">
              <a:solidFill>
                <a:srgbClr val="243891"/>
              </a:solidFill>
            </a:endParaRPr>
          </a:p>
          <a:p>
            <a:pPr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1500" b="1" dirty="0">
              <a:solidFill>
                <a:srgbClr val="243891"/>
              </a:solidFill>
            </a:endParaRPr>
          </a:p>
          <a:p>
            <a:pPr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1500" b="1" dirty="0">
              <a:solidFill>
                <a:srgbClr val="243891"/>
              </a:solidFill>
            </a:endParaRPr>
          </a:p>
          <a:p>
            <a:pPr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1500" b="1" dirty="0">
              <a:solidFill>
                <a:srgbClr val="243891"/>
              </a:solidFill>
            </a:endParaRPr>
          </a:p>
          <a:p>
            <a:pPr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1500" b="1" dirty="0">
              <a:solidFill>
                <a:srgbClr val="243891"/>
              </a:solidFill>
            </a:endParaRPr>
          </a:p>
          <a:p>
            <a:pPr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1500" b="1" dirty="0">
              <a:solidFill>
                <a:srgbClr val="243891"/>
              </a:solidFill>
            </a:endParaRPr>
          </a:p>
          <a:p>
            <a:pPr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dirty="0">
                <a:solidFill>
                  <a:srgbClr val="FF6600"/>
                </a:solidFill>
                <a:latin typeface="Berlin Sans FB" pitchFamily="34" charset="0"/>
              </a:rPr>
              <a:t>Regioni/PA partecipanti al progetto: </a:t>
            </a:r>
            <a:r>
              <a:rPr lang="it-IT" altLang="it-IT" dirty="0">
                <a:solidFill>
                  <a:schemeClr val="accent2"/>
                </a:solidFill>
                <a:latin typeface="Berlin Sans FB" pitchFamily="34" charset="0"/>
              </a:rPr>
              <a:t>15</a:t>
            </a:r>
          </a:p>
          <a:p>
            <a:pPr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it-IT" altLang="it-IT" sz="1600" b="1" dirty="0">
              <a:solidFill>
                <a:srgbClr val="243891"/>
              </a:solidFill>
            </a:endParaRPr>
          </a:p>
          <a:p>
            <a:pPr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1600" dirty="0">
                <a:solidFill>
                  <a:srgbClr val="FF6600"/>
                </a:solidFill>
                <a:latin typeface="Berlin Sans FB" pitchFamily="34" charset="0"/>
              </a:rPr>
              <a:t>Regione Capofila:</a:t>
            </a:r>
            <a:r>
              <a:rPr lang="it-IT" altLang="it-IT" sz="1600" dirty="0">
                <a:solidFill>
                  <a:schemeClr val="accent2"/>
                </a:solidFill>
                <a:latin typeface="Berlin Sans FB" pitchFamily="34" charset="0"/>
              </a:rPr>
              <a:t> Toscana</a:t>
            </a:r>
            <a:r>
              <a:rPr lang="it-IT" altLang="it-IT" sz="1600" dirty="0">
                <a:solidFill>
                  <a:srgbClr val="243891"/>
                </a:solidFill>
              </a:rPr>
              <a:t/>
            </a:r>
            <a:br>
              <a:rPr lang="it-IT" altLang="it-IT" sz="1600" dirty="0">
                <a:solidFill>
                  <a:srgbClr val="243891"/>
                </a:solidFill>
              </a:rPr>
            </a:br>
            <a:r>
              <a:rPr lang="it-IT" altLang="it-IT" sz="1600" dirty="0">
                <a:solidFill>
                  <a:srgbClr val="243891"/>
                </a:solidFill>
              </a:rPr>
              <a:t/>
            </a:r>
            <a:br>
              <a:rPr lang="it-IT" altLang="it-IT" sz="1600" dirty="0">
                <a:solidFill>
                  <a:srgbClr val="243891"/>
                </a:solidFill>
              </a:rPr>
            </a:br>
            <a:r>
              <a:rPr lang="it-IT" altLang="it-IT" sz="1600" dirty="0">
                <a:solidFill>
                  <a:srgbClr val="FF6600"/>
                </a:solidFill>
                <a:latin typeface="Berlin Sans FB" pitchFamily="34" charset="0"/>
              </a:rPr>
              <a:t>Regioni/PA aderenti: </a:t>
            </a:r>
          </a:p>
          <a:p>
            <a:pPr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1600" dirty="0" smtClean="0">
                <a:solidFill>
                  <a:schemeClr val="accent2"/>
                </a:solidFill>
                <a:latin typeface="Berlin Sans FB" pitchFamily="34" charset="0"/>
              </a:rPr>
              <a:t/>
            </a:r>
            <a:br>
              <a:rPr lang="it-IT" altLang="it-IT" sz="1600" dirty="0" smtClean="0">
                <a:solidFill>
                  <a:schemeClr val="accent2"/>
                </a:solidFill>
                <a:latin typeface="Berlin Sans FB" pitchFamily="34" charset="0"/>
              </a:rPr>
            </a:br>
            <a:r>
              <a:rPr lang="it-IT" altLang="it-IT" sz="1600" dirty="0" smtClean="0">
                <a:solidFill>
                  <a:schemeClr val="accent2"/>
                </a:solidFill>
                <a:latin typeface="Berlin Sans FB" pitchFamily="34" charset="0"/>
              </a:rPr>
              <a:t>- Basilicata</a:t>
            </a:r>
            <a:br>
              <a:rPr lang="it-IT" altLang="it-IT" sz="1600" dirty="0" smtClean="0">
                <a:solidFill>
                  <a:schemeClr val="accent2"/>
                </a:solidFill>
                <a:latin typeface="Berlin Sans FB" pitchFamily="34" charset="0"/>
              </a:rPr>
            </a:br>
            <a:r>
              <a:rPr lang="it-IT" altLang="it-IT" sz="1600" dirty="0" smtClean="0">
                <a:solidFill>
                  <a:srgbClr val="243891"/>
                </a:solidFill>
                <a:latin typeface="Berlin Sans FB" pitchFamily="34" charset="0"/>
              </a:rPr>
              <a:t>- </a:t>
            </a:r>
            <a:r>
              <a:rPr lang="it-IT" altLang="it-IT" sz="1600" dirty="0" smtClean="0">
                <a:solidFill>
                  <a:srgbClr val="000000"/>
                </a:solidFill>
                <a:latin typeface="Berlin Sans FB" pitchFamily="34" charset="0"/>
              </a:rPr>
              <a:t>Bolzano</a:t>
            </a:r>
            <a:r>
              <a:rPr lang="it-IT" altLang="it-IT" sz="1600" dirty="0" smtClean="0">
                <a:solidFill>
                  <a:srgbClr val="243891"/>
                </a:solidFill>
                <a:latin typeface="Berlin Sans FB" pitchFamily="34" charset="0"/>
              </a:rPr>
              <a:t/>
            </a:r>
            <a:br>
              <a:rPr lang="it-IT" altLang="it-IT" sz="1600" dirty="0" smtClean="0">
                <a:solidFill>
                  <a:srgbClr val="243891"/>
                </a:solidFill>
                <a:latin typeface="Berlin Sans FB" pitchFamily="34" charset="0"/>
              </a:rPr>
            </a:br>
            <a:r>
              <a:rPr lang="it-IT" altLang="it-IT" sz="1600" dirty="0" smtClean="0">
                <a:solidFill>
                  <a:srgbClr val="243891"/>
                </a:solidFill>
                <a:latin typeface="Berlin Sans FB" pitchFamily="34" charset="0"/>
              </a:rPr>
              <a:t>- </a:t>
            </a:r>
            <a:r>
              <a:rPr lang="it-IT" altLang="it-IT" sz="1600" dirty="0" smtClean="0">
                <a:solidFill>
                  <a:schemeClr val="accent2"/>
                </a:solidFill>
                <a:latin typeface="Berlin Sans FB" pitchFamily="34" charset="0"/>
              </a:rPr>
              <a:t>Emilia Romagna</a:t>
            </a:r>
            <a:r>
              <a:rPr lang="it-IT" altLang="it-IT" sz="1600" dirty="0" smtClean="0">
                <a:solidFill>
                  <a:srgbClr val="243891"/>
                </a:solidFill>
                <a:latin typeface="Berlin Sans FB" pitchFamily="34" charset="0"/>
              </a:rPr>
              <a:t/>
            </a:r>
            <a:br>
              <a:rPr lang="it-IT" altLang="it-IT" sz="1600" dirty="0" smtClean="0">
                <a:solidFill>
                  <a:srgbClr val="243891"/>
                </a:solidFill>
                <a:latin typeface="Berlin Sans FB" pitchFamily="34" charset="0"/>
              </a:rPr>
            </a:br>
            <a:r>
              <a:rPr lang="it-IT" altLang="it-IT" sz="1600" dirty="0" smtClean="0">
                <a:solidFill>
                  <a:srgbClr val="243891"/>
                </a:solidFill>
                <a:latin typeface="Berlin Sans FB" pitchFamily="34" charset="0"/>
              </a:rPr>
              <a:t>- </a:t>
            </a:r>
            <a:r>
              <a:rPr lang="it-IT" altLang="it-IT" sz="1600" dirty="0" smtClean="0">
                <a:solidFill>
                  <a:srgbClr val="000000"/>
                </a:solidFill>
                <a:latin typeface="Berlin Sans FB" pitchFamily="34" charset="0"/>
              </a:rPr>
              <a:t>Friuli Venezia Giulia</a:t>
            </a:r>
            <a:r>
              <a:rPr lang="it-IT" altLang="it-IT" sz="1600" dirty="0" smtClean="0">
                <a:solidFill>
                  <a:srgbClr val="F75311"/>
                </a:solidFill>
                <a:latin typeface="Berlin Sans FB" pitchFamily="34" charset="0"/>
              </a:rPr>
              <a:t/>
            </a:r>
            <a:br>
              <a:rPr lang="it-IT" altLang="it-IT" sz="1600" dirty="0" smtClean="0">
                <a:solidFill>
                  <a:srgbClr val="F75311"/>
                </a:solidFill>
                <a:latin typeface="Berlin Sans FB" pitchFamily="34" charset="0"/>
              </a:rPr>
            </a:br>
            <a:r>
              <a:rPr lang="it-IT" altLang="it-IT" sz="1600" dirty="0" smtClean="0">
                <a:solidFill>
                  <a:srgbClr val="243891"/>
                </a:solidFill>
                <a:latin typeface="Berlin Sans FB" pitchFamily="34" charset="0"/>
              </a:rPr>
              <a:t>- </a:t>
            </a:r>
            <a:r>
              <a:rPr lang="it-IT" altLang="it-IT" sz="1600" dirty="0" smtClean="0">
                <a:solidFill>
                  <a:schemeClr val="accent2"/>
                </a:solidFill>
                <a:latin typeface="Berlin Sans FB" pitchFamily="34" charset="0"/>
              </a:rPr>
              <a:t>Liguria</a:t>
            </a:r>
            <a:r>
              <a:rPr lang="it-IT" altLang="it-IT" sz="1600" dirty="0" smtClean="0">
                <a:solidFill>
                  <a:srgbClr val="243891"/>
                </a:solidFill>
                <a:latin typeface="Berlin Sans FB" pitchFamily="34" charset="0"/>
              </a:rPr>
              <a:t/>
            </a:r>
            <a:br>
              <a:rPr lang="it-IT" altLang="it-IT" sz="1600" dirty="0" smtClean="0">
                <a:solidFill>
                  <a:srgbClr val="243891"/>
                </a:solidFill>
                <a:latin typeface="Berlin Sans FB" pitchFamily="34" charset="0"/>
              </a:rPr>
            </a:br>
            <a:r>
              <a:rPr lang="it-IT" altLang="it-IT" sz="1600" dirty="0" smtClean="0">
                <a:solidFill>
                  <a:srgbClr val="243891"/>
                </a:solidFill>
                <a:latin typeface="Berlin Sans FB" pitchFamily="34" charset="0"/>
              </a:rPr>
              <a:t>- </a:t>
            </a:r>
            <a:r>
              <a:rPr lang="it-IT" altLang="it-IT" sz="1600" dirty="0" smtClean="0">
                <a:solidFill>
                  <a:srgbClr val="000000"/>
                </a:solidFill>
                <a:latin typeface="Berlin Sans FB" pitchFamily="34" charset="0"/>
              </a:rPr>
              <a:t>Lombardia</a:t>
            </a:r>
            <a:r>
              <a:rPr lang="it-IT" altLang="it-IT" sz="1600" dirty="0" smtClean="0">
                <a:solidFill>
                  <a:srgbClr val="F75311"/>
                </a:solidFill>
                <a:latin typeface="Berlin Sans FB" pitchFamily="34" charset="0"/>
              </a:rPr>
              <a:t/>
            </a:r>
            <a:br>
              <a:rPr lang="it-IT" altLang="it-IT" sz="1600" dirty="0" smtClean="0">
                <a:solidFill>
                  <a:srgbClr val="F75311"/>
                </a:solidFill>
                <a:latin typeface="Berlin Sans FB" pitchFamily="34" charset="0"/>
              </a:rPr>
            </a:br>
            <a:r>
              <a:rPr lang="it-IT" altLang="it-IT" sz="1600" dirty="0" smtClean="0">
                <a:solidFill>
                  <a:srgbClr val="243891"/>
                </a:solidFill>
                <a:latin typeface="Berlin Sans FB" pitchFamily="34" charset="0"/>
              </a:rPr>
              <a:t>- </a:t>
            </a:r>
            <a:r>
              <a:rPr lang="it-IT" altLang="it-IT" sz="1600" dirty="0" smtClean="0">
                <a:solidFill>
                  <a:schemeClr val="accent2"/>
                </a:solidFill>
                <a:latin typeface="Berlin Sans FB" pitchFamily="34" charset="0"/>
              </a:rPr>
              <a:t>Marche</a:t>
            </a:r>
            <a:r>
              <a:rPr lang="it-IT" altLang="it-IT" sz="1600" dirty="0" smtClean="0">
                <a:solidFill>
                  <a:srgbClr val="243891"/>
                </a:solidFill>
                <a:latin typeface="Berlin Sans FB" pitchFamily="34" charset="0"/>
              </a:rPr>
              <a:t/>
            </a:r>
            <a:br>
              <a:rPr lang="it-IT" altLang="it-IT" sz="1600" dirty="0" smtClean="0">
                <a:solidFill>
                  <a:srgbClr val="243891"/>
                </a:solidFill>
                <a:latin typeface="Berlin Sans FB" pitchFamily="34" charset="0"/>
              </a:rPr>
            </a:br>
            <a:r>
              <a:rPr lang="it-IT" altLang="it-IT" sz="2000" b="1" dirty="0" smtClean="0">
                <a:solidFill>
                  <a:srgbClr val="243891"/>
                </a:solidFill>
                <a:latin typeface="Berlin Sans FB Demi" pitchFamily="32" charset="0"/>
              </a:rPr>
              <a:t/>
            </a:r>
            <a:br>
              <a:rPr lang="it-IT" altLang="it-IT" sz="2000" b="1" dirty="0" smtClean="0">
                <a:solidFill>
                  <a:srgbClr val="243891"/>
                </a:solidFill>
                <a:latin typeface="Berlin Sans FB Demi" pitchFamily="32" charset="0"/>
              </a:rPr>
            </a:br>
            <a:endParaRPr lang="it-IT" altLang="it-IT" sz="2000" b="1" dirty="0">
              <a:solidFill>
                <a:srgbClr val="243891"/>
              </a:solidFill>
              <a:latin typeface="Berlin Sans FB Demi" pitchFamily="32" charset="0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7020272" y="3465612"/>
            <a:ext cx="1512887" cy="248366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91440" rIns="90000" bIns="46800" anchor="b"/>
          <a:lstStyle/>
          <a:p>
            <a:pPr hangingPunct="1">
              <a:lnSpc>
                <a:spcPct val="1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1600" dirty="0">
                <a:solidFill>
                  <a:srgbClr val="243891"/>
                </a:solidFill>
                <a:latin typeface="Berlin Sans FB" pitchFamily="34" charset="0"/>
              </a:rPr>
              <a:t>- </a:t>
            </a:r>
            <a:r>
              <a:rPr lang="it-IT" altLang="it-IT" sz="1600" dirty="0">
                <a:solidFill>
                  <a:srgbClr val="000000"/>
                </a:solidFill>
                <a:latin typeface="Berlin Sans FB" pitchFamily="34" charset="0"/>
              </a:rPr>
              <a:t>Piemonte</a:t>
            </a:r>
            <a:r>
              <a:rPr lang="it-IT" altLang="it-IT" sz="1600" dirty="0">
                <a:solidFill>
                  <a:srgbClr val="243891"/>
                </a:solidFill>
                <a:latin typeface="Berlin Sans FB" pitchFamily="34" charset="0"/>
              </a:rPr>
              <a:t/>
            </a:r>
            <a:br>
              <a:rPr lang="it-IT" altLang="it-IT" sz="1600" dirty="0">
                <a:solidFill>
                  <a:srgbClr val="243891"/>
                </a:solidFill>
                <a:latin typeface="Berlin Sans FB" pitchFamily="34" charset="0"/>
              </a:rPr>
            </a:br>
            <a:r>
              <a:rPr lang="it-IT" altLang="it-IT" sz="1600" dirty="0">
                <a:solidFill>
                  <a:srgbClr val="243891"/>
                </a:solidFill>
                <a:latin typeface="Berlin Sans FB" pitchFamily="34" charset="0"/>
              </a:rPr>
              <a:t>- </a:t>
            </a:r>
            <a:r>
              <a:rPr lang="it-IT" altLang="it-IT" sz="1600" dirty="0">
                <a:solidFill>
                  <a:schemeClr val="accent2"/>
                </a:solidFill>
                <a:latin typeface="Berlin Sans FB" pitchFamily="34" charset="0"/>
              </a:rPr>
              <a:t>Puglia</a:t>
            </a:r>
            <a:r>
              <a:rPr lang="it-IT" altLang="it-IT" sz="1600" dirty="0">
                <a:solidFill>
                  <a:srgbClr val="243891"/>
                </a:solidFill>
                <a:latin typeface="Berlin Sans FB" pitchFamily="34" charset="0"/>
              </a:rPr>
              <a:t/>
            </a:r>
            <a:br>
              <a:rPr lang="it-IT" altLang="it-IT" sz="1600" dirty="0">
                <a:solidFill>
                  <a:srgbClr val="243891"/>
                </a:solidFill>
                <a:latin typeface="Berlin Sans FB" pitchFamily="34" charset="0"/>
              </a:rPr>
            </a:br>
            <a:r>
              <a:rPr lang="it-IT" altLang="it-IT" sz="1600" dirty="0">
                <a:solidFill>
                  <a:srgbClr val="243891"/>
                </a:solidFill>
                <a:latin typeface="Berlin Sans FB" pitchFamily="34" charset="0"/>
              </a:rPr>
              <a:t>- </a:t>
            </a:r>
            <a:r>
              <a:rPr lang="it-IT" altLang="it-IT" sz="1600" dirty="0">
                <a:solidFill>
                  <a:srgbClr val="000000"/>
                </a:solidFill>
                <a:latin typeface="Berlin Sans FB" pitchFamily="34" charset="0"/>
              </a:rPr>
              <a:t>Sardegna</a:t>
            </a:r>
            <a:r>
              <a:rPr lang="it-IT" altLang="it-IT" sz="1600" dirty="0">
                <a:solidFill>
                  <a:srgbClr val="F75311"/>
                </a:solidFill>
                <a:latin typeface="Berlin Sans FB" pitchFamily="34" charset="0"/>
              </a:rPr>
              <a:t/>
            </a:r>
            <a:br>
              <a:rPr lang="it-IT" altLang="it-IT" sz="1600" dirty="0">
                <a:solidFill>
                  <a:srgbClr val="F75311"/>
                </a:solidFill>
                <a:latin typeface="Berlin Sans FB" pitchFamily="34" charset="0"/>
              </a:rPr>
            </a:br>
            <a:r>
              <a:rPr lang="it-IT" altLang="it-IT" sz="1600" dirty="0">
                <a:solidFill>
                  <a:srgbClr val="243891"/>
                </a:solidFill>
                <a:latin typeface="Berlin Sans FB" pitchFamily="34" charset="0"/>
              </a:rPr>
              <a:t>- </a:t>
            </a:r>
            <a:r>
              <a:rPr lang="it-IT" altLang="it-IT" sz="1600" dirty="0">
                <a:solidFill>
                  <a:schemeClr val="accent2"/>
                </a:solidFill>
                <a:latin typeface="Berlin Sans FB" pitchFamily="34" charset="0"/>
              </a:rPr>
              <a:t>Sicilia</a:t>
            </a:r>
            <a:r>
              <a:rPr lang="it-IT" altLang="it-IT" sz="1600" dirty="0">
                <a:solidFill>
                  <a:srgbClr val="243891"/>
                </a:solidFill>
                <a:latin typeface="Berlin Sans FB" pitchFamily="34" charset="0"/>
              </a:rPr>
              <a:t> </a:t>
            </a:r>
            <a:br>
              <a:rPr lang="it-IT" altLang="it-IT" sz="1600" dirty="0">
                <a:solidFill>
                  <a:srgbClr val="243891"/>
                </a:solidFill>
                <a:latin typeface="Berlin Sans FB" pitchFamily="34" charset="0"/>
              </a:rPr>
            </a:br>
            <a:r>
              <a:rPr lang="it-IT" altLang="it-IT" sz="1600" dirty="0">
                <a:solidFill>
                  <a:srgbClr val="243891"/>
                </a:solidFill>
                <a:latin typeface="Berlin Sans FB" pitchFamily="34" charset="0"/>
              </a:rPr>
              <a:t>- </a:t>
            </a:r>
            <a:r>
              <a:rPr lang="it-IT" altLang="it-IT" sz="1600" dirty="0">
                <a:solidFill>
                  <a:srgbClr val="000000"/>
                </a:solidFill>
                <a:latin typeface="Berlin Sans FB" pitchFamily="34" charset="0"/>
              </a:rPr>
              <a:t>Trento</a:t>
            </a:r>
            <a:r>
              <a:rPr lang="it-IT" altLang="it-IT" sz="1600" dirty="0">
                <a:solidFill>
                  <a:srgbClr val="F75311"/>
                </a:solidFill>
                <a:latin typeface="Berlin Sans FB" pitchFamily="34" charset="0"/>
              </a:rPr>
              <a:t/>
            </a:r>
            <a:br>
              <a:rPr lang="it-IT" altLang="it-IT" sz="1600" dirty="0">
                <a:solidFill>
                  <a:srgbClr val="F75311"/>
                </a:solidFill>
                <a:latin typeface="Berlin Sans FB" pitchFamily="34" charset="0"/>
              </a:rPr>
            </a:br>
            <a:r>
              <a:rPr lang="it-IT" altLang="it-IT" sz="1600" dirty="0">
                <a:solidFill>
                  <a:srgbClr val="243891"/>
                </a:solidFill>
                <a:latin typeface="Berlin Sans FB" pitchFamily="34" charset="0"/>
              </a:rPr>
              <a:t>- </a:t>
            </a:r>
            <a:r>
              <a:rPr lang="it-IT" altLang="it-IT" sz="1600" dirty="0">
                <a:solidFill>
                  <a:schemeClr val="accent2"/>
                </a:solidFill>
                <a:latin typeface="Berlin Sans FB" pitchFamily="34" charset="0"/>
              </a:rPr>
              <a:t>Umbria</a:t>
            </a:r>
            <a:r>
              <a:rPr lang="it-IT" altLang="it-IT" sz="1600" dirty="0">
                <a:solidFill>
                  <a:srgbClr val="243891"/>
                </a:solidFill>
                <a:latin typeface="Berlin Sans FB" pitchFamily="34" charset="0"/>
              </a:rPr>
              <a:t/>
            </a:r>
            <a:br>
              <a:rPr lang="it-IT" altLang="it-IT" sz="1600" dirty="0">
                <a:solidFill>
                  <a:srgbClr val="243891"/>
                </a:solidFill>
                <a:latin typeface="Berlin Sans FB" pitchFamily="34" charset="0"/>
              </a:rPr>
            </a:br>
            <a:r>
              <a:rPr lang="it-IT" altLang="it-IT" sz="1600" dirty="0">
                <a:solidFill>
                  <a:srgbClr val="243891"/>
                </a:solidFill>
                <a:latin typeface="Berlin Sans FB" pitchFamily="34" charset="0"/>
              </a:rPr>
              <a:t>- </a:t>
            </a:r>
            <a:r>
              <a:rPr lang="it-IT" altLang="it-IT" sz="1600" dirty="0">
                <a:solidFill>
                  <a:srgbClr val="000000"/>
                </a:solidFill>
                <a:latin typeface="Berlin Sans FB" pitchFamily="34" charset="0"/>
              </a:rPr>
              <a:t>Veneto</a:t>
            </a:r>
          </a:p>
        </p:txBody>
      </p:sp>
      <p:sp>
        <p:nvSpPr>
          <p:cNvPr id="2" name="Rettangolo 1"/>
          <p:cNvSpPr/>
          <p:nvPr/>
        </p:nvSpPr>
        <p:spPr>
          <a:xfrm>
            <a:off x="1332359" y="987194"/>
            <a:ext cx="72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2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</a:rPr>
              <a:t>Le OSC nella programmazione 2007-2013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20130204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1403648" y="1412776"/>
            <a:ext cx="7735990" cy="360040"/>
          </a:xfrm>
        </p:spPr>
        <p:txBody>
          <a:bodyPr/>
          <a:lstStyle/>
          <a:p>
            <a:r>
              <a:rPr lang="it-IT" altLang="it-IT" sz="3600" dirty="0"/>
              <a:t/>
            </a:r>
            <a:br>
              <a:rPr lang="it-IT" altLang="it-IT" sz="3600" dirty="0"/>
            </a:br>
            <a:endParaRPr lang="it-IT" sz="3500" kern="12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7" name="Tabel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802007"/>
              </p:ext>
            </p:extLst>
          </p:nvPr>
        </p:nvGraphicFramePr>
        <p:xfrm>
          <a:off x="2195736" y="1844824"/>
          <a:ext cx="5040637" cy="4419180"/>
        </p:xfrm>
        <a:graphic>
          <a:graphicData uri="http://schemas.openxmlformats.org/drawingml/2006/table">
            <a:tbl>
              <a:tblPr firstRow="1" lastRow="1" bandRow="1">
                <a:tableStyleId>{10A1B5D5-9B99-4C35-A422-299274C87663}</a:tableStyleId>
              </a:tblPr>
              <a:tblGrid>
                <a:gridCol w="1260349"/>
                <a:gridCol w="1260096"/>
                <a:gridCol w="1260096"/>
                <a:gridCol w="1260096"/>
              </a:tblGrid>
              <a:tr h="309718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dirty="0" smtClean="0">
                          <a:effectLst/>
                          <a:latin typeface="Berlin Sans FB Demi" pitchFamily="34" charset="0"/>
                        </a:rPr>
                        <a:t>REGIONE/PA</a:t>
                      </a:r>
                      <a:endParaRPr lang="it-IT" sz="1200" b="1" i="0" u="none" strike="noStrike" dirty="0">
                        <a:solidFill>
                          <a:schemeClr val="accent2"/>
                        </a:solidFill>
                        <a:effectLst/>
                        <a:latin typeface="Berlin Sans FB Demi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Berlin Sans FB Demi" pitchFamily="34" charset="0"/>
                        </a:rPr>
                        <a:t>Costi indiretti</a:t>
                      </a:r>
                      <a:endParaRPr lang="it-IT" sz="1200" b="1" i="0" u="none" strike="noStrike" dirty="0">
                        <a:solidFill>
                          <a:schemeClr val="accent2"/>
                        </a:solidFill>
                        <a:effectLst/>
                        <a:latin typeface="Berlin Sans FB Demi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Berlin Sans FB Demi" pitchFamily="34" charset="0"/>
                        </a:rPr>
                        <a:t>UCS</a:t>
                      </a:r>
                      <a:endParaRPr lang="it-IT" sz="1200" b="1" i="0" u="none" strike="noStrike" dirty="0">
                        <a:solidFill>
                          <a:schemeClr val="accent2"/>
                        </a:solidFill>
                        <a:effectLst/>
                        <a:latin typeface="Berlin Sans FB Demi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Berlin Sans FB Demi" pitchFamily="34" charset="0"/>
                        </a:rPr>
                        <a:t>Somme </a:t>
                      </a:r>
                      <a:r>
                        <a:rPr lang="it-IT" sz="1200" u="none" strike="noStrike" dirty="0" smtClean="0">
                          <a:effectLst/>
                          <a:latin typeface="Berlin Sans FB Demi" pitchFamily="34" charset="0"/>
                        </a:rPr>
                        <a:t>forfettarie</a:t>
                      </a:r>
                      <a:endParaRPr lang="it-IT" sz="1200" b="1" i="0" u="none" strike="noStrike" dirty="0">
                        <a:solidFill>
                          <a:schemeClr val="accent2"/>
                        </a:solidFill>
                        <a:effectLst/>
                        <a:latin typeface="Berlin Sans FB Demi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ctr"/>
                </a:tc>
              </a:tr>
              <a:tr h="17309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BASILICATA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 smtClean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</a:tr>
              <a:tr h="17309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ER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</a:tr>
              <a:tr h="17309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FVG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 X</a:t>
                      </a:r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</a:tr>
              <a:tr h="17309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LIGURIA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</a:tr>
              <a:tr h="17309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LOMBARDIA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 X</a:t>
                      </a:r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 X</a:t>
                      </a:r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</a:tr>
              <a:tr h="17309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MARCHE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</a:tr>
              <a:tr h="17309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PIEMONTE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</a:tr>
              <a:tr h="17309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PUGLIA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b="0" i="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  <a:cs typeface="Calibri" pitchFamily="34" charset="0"/>
                        </a:rPr>
                        <a:t>X</a:t>
                      </a:r>
                      <a:endParaRPr lang="it-IT" sz="1200" b="0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</a:tr>
              <a:tr h="17309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SARDEGNA 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</a:tr>
              <a:tr h="17309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SICILIA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 X</a:t>
                      </a:r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</a:tr>
              <a:tr h="188876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TOSCANA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</a:tr>
              <a:tr h="17309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UMBRIA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</a:tr>
              <a:tr h="17309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VENETO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 X</a:t>
                      </a:r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 X</a:t>
                      </a:r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</a:tr>
              <a:tr h="17309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BOLZANO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</a:tr>
              <a:tr h="173095">
                <a:tc>
                  <a:txBody>
                    <a:bodyPr/>
                    <a:lstStyle/>
                    <a:p>
                      <a:pPr algn="l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TRENTO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 X</a:t>
                      </a:r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X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200" u="none" strike="noStrike" baseline="0" dirty="0">
                          <a:solidFill>
                            <a:schemeClr val="tx2"/>
                          </a:solidFill>
                          <a:effectLst/>
                          <a:latin typeface="Berlin Sans FB" pitchFamily="34" charset="0"/>
                        </a:rPr>
                        <a:t> </a:t>
                      </a:r>
                      <a:endParaRPr lang="it-IT" sz="1200" b="1" i="0" u="none" strike="noStrike" baseline="0" dirty="0">
                        <a:solidFill>
                          <a:schemeClr val="tx2"/>
                        </a:solidFill>
                        <a:effectLst/>
                        <a:latin typeface="Berlin Sans FB" pitchFamily="34" charset="0"/>
                        <a:cs typeface="Calibri" pitchFamily="34" charset="0"/>
                      </a:endParaRPr>
                    </a:p>
                  </a:txBody>
                  <a:tcPr marL="8947" marR="8947" marT="8940" marB="0" anchor="b"/>
                </a:tc>
              </a:tr>
              <a:tr h="1087797">
                <a:tc gridSpan="4">
                  <a:txBody>
                    <a:bodyPr/>
                    <a:lstStyle/>
                    <a:p>
                      <a:pPr algn="l" fontAlgn="b"/>
                      <a:r>
                        <a:rPr lang="it-IT" sz="1400" u="none" strike="noStrike" dirty="0" smtClean="0">
                          <a:solidFill>
                            <a:schemeClr val="accent2"/>
                          </a:solidFill>
                          <a:effectLst/>
                          <a:latin typeface="Berlin Sans FB Demi" pitchFamily="34" charset="0"/>
                        </a:rPr>
                        <a:t>Delle 15 Regioni/PA aderenti al progetto:</a:t>
                      </a:r>
                    </a:p>
                    <a:p>
                      <a:pPr marL="171450" indent="-171450" algn="l" fontAlgn="b">
                        <a:buFont typeface="Wingdings" pitchFamily="2" charset="2"/>
                        <a:buChar char="ü"/>
                      </a:pPr>
                      <a:r>
                        <a:rPr lang="it-IT" sz="1400" u="none" strike="noStrike" dirty="0" smtClean="0">
                          <a:solidFill>
                            <a:schemeClr val="accent2"/>
                          </a:solidFill>
                          <a:effectLst/>
                          <a:latin typeface="Berlin Sans FB Demi" pitchFamily="34" charset="0"/>
                        </a:rPr>
                        <a:t>10 hanno introdotto i costi indiretti</a:t>
                      </a:r>
                    </a:p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it-IT" sz="1400" u="none" strike="noStrike" dirty="0" smtClean="0">
                          <a:solidFill>
                            <a:schemeClr val="accent2"/>
                          </a:solidFill>
                          <a:effectLst/>
                          <a:latin typeface="Berlin Sans FB Demi" pitchFamily="34" charset="0"/>
                        </a:rPr>
                        <a:t>13 hanno introdotto le</a:t>
                      </a:r>
                      <a:r>
                        <a:rPr lang="it-IT" sz="1400" u="none" strike="noStrike" baseline="0" dirty="0" smtClean="0">
                          <a:solidFill>
                            <a:schemeClr val="accent2"/>
                          </a:solidFill>
                          <a:effectLst/>
                          <a:latin typeface="Berlin Sans FB Demi" pitchFamily="34" charset="0"/>
                        </a:rPr>
                        <a:t> unità di</a:t>
                      </a:r>
                      <a:r>
                        <a:rPr lang="it-IT" sz="1400" u="none" strike="noStrike" dirty="0" smtClean="0">
                          <a:solidFill>
                            <a:schemeClr val="accent2"/>
                          </a:solidFill>
                          <a:effectLst/>
                          <a:latin typeface="Berlin Sans FB Demi" pitchFamily="34" charset="0"/>
                        </a:rPr>
                        <a:t> costo</a:t>
                      </a:r>
                      <a:r>
                        <a:rPr lang="it-IT" sz="1400" u="none" strike="noStrike" baseline="0" dirty="0" smtClean="0">
                          <a:solidFill>
                            <a:schemeClr val="accent2"/>
                          </a:solidFill>
                          <a:effectLst/>
                          <a:latin typeface="Berlin Sans FB Demi" pitchFamily="34" charset="0"/>
                        </a:rPr>
                        <a:t> </a:t>
                      </a:r>
                      <a:r>
                        <a:rPr lang="it-IT" sz="1400" u="none" strike="noStrike" dirty="0" smtClean="0">
                          <a:solidFill>
                            <a:schemeClr val="accent2"/>
                          </a:solidFill>
                          <a:effectLst/>
                          <a:latin typeface="Berlin Sans FB Demi" pitchFamily="34" charset="0"/>
                        </a:rPr>
                        <a:t>standard</a:t>
                      </a:r>
                    </a:p>
                    <a:p>
                      <a:pPr marL="171450" marR="0" indent="-17145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it-IT" sz="1400" u="none" strike="noStrike" baseline="0" dirty="0" smtClean="0">
                          <a:solidFill>
                            <a:schemeClr val="accent2"/>
                          </a:solidFill>
                          <a:effectLst/>
                          <a:latin typeface="Berlin Sans FB Demi" pitchFamily="34" charset="0"/>
                        </a:rPr>
                        <a:t>8 </a:t>
                      </a:r>
                      <a:r>
                        <a:rPr lang="it-IT" sz="1400" u="none" strike="noStrike" dirty="0" smtClean="0">
                          <a:solidFill>
                            <a:schemeClr val="accent2"/>
                          </a:solidFill>
                          <a:effectLst/>
                          <a:latin typeface="Berlin Sans FB Demi" pitchFamily="34" charset="0"/>
                        </a:rPr>
                        <a:t>hanno introdotto le somme forfettarie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000" u="none" strike="noStrike" dirty="0" smtClean="0">
                        <a:effectLst/>
                        <a:latin typeface="Berlin Sans FB Demi" pitchFamily="34" charset="0"/>
                      </a:endParaRPr>
                    </a:p>
                    <a:p>
                      <a:pPr algn="l" fontAlgn="b"/>
                      <a:endParaRPr lang="it-IT" sz="1000" b="1" i="0" u="none" strike="noStrike" dirty="0">
                        <a:solidFill>
                          <a:schemeClr val="accent2"/>
                        </a:solidFill>
                        <a:effectLst/>
                        <a:latin typeface="Berlin Sans FB Demi" pitchFamily="34" charset="0"/>
                      </a:endParaRPr>
                    </a:p>
                  </a:txBody>
                  <a:tcPr marL="8947" marR="8947" marT="8940" marB="0" anchor="b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ttangolo 3"/>
          <p:cNvSpPr/>
          <p:nvPr/>
        </p:nvSpPr>
        <p:spPr>
          <a:xfrm>
            <a:off x="1332359" y="987194"/>
            <a:ext cx="7200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2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</a:rPr>
              <a:t>Le OSC nella programmazione 2007-2013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24079384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1115616" y="1916832"/>
            <a:ext cx="7735990" cy="288032"/>
          </a:xfrm>
        </p:spPr>
        <p:txBody>
          <a:bodyPr/>
          <a:lstStyle/>
          <a:p>
            <a:r>
              <a:rPr lang="it-IT" sz="2000" kern="12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Focus su UCS</a:t>
            </a:r>
            <a:endParaRPr lang="it-IT" sz="2000" kern="12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182885" y="1988840"/>
            <a:ext cx="7421563" cy="39857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3333CC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sz="1100" b="1" dirty="0">
                <a:solidFill>
                  <a:srgbClr val="F75311"/>
                </a:solidFill>
                <a:latin typeface="Berlin Sans FB Demi" pitchFamily="34" charset="0"/>
              </a:rPr>
              <a:t/>
            </a:r>
            <a:br>
              <a:rPr lang="it-IT" sz="1100" b="1" dirty="0">
                <a:solidFill>
                  <a:srgbClr val="F75311"/>
                </a:solidFill>
                <a:latin typeface="Berlin Sans FB Demi" pitchFamily="34" charset="0"/>
              </a:rPr>
            </a:br>
            <a:endParaRPr lang="it-IT" sz="1100" dirty="0">
              <a:solidFill>
                <a:schemeClr val="accent2"/>
              </a:solidFill>
              <a:latin typeface="Berlin Sans FB" pitchFamily="34" charset="0"/>
            </a:endParaRPr>
          </a:p>
          <a:p>
            <a:pPr>
              <a:buClr>
                <a:srgbClr val="3333CC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sz="2000" dirty="0">
                <a:solidFill>
                  <a:schemeClr val="accent2"/>
                </a:solidFill>
                <a:latin typeface="Berlin Sans FB" pitchFamily="34" charset="0"/>
              </a:rPr>
              <a:t>Le UCS definite hanno </a:t>
            </a:r>
            <a:r>
              <a:rPr lang="it-IT" sz="2000" dirty="0" smtClean="0">
                <a:solidFill>
                  <a:schemeClr val="accent2"/>
                </a:solidFill>
                <a:latin typeface="Berlin Sans FB" pitchFamily="34" charset="0"/>
              </a:rPr>
              <a:t>coperto:</a:t>
            </a:r>
          </a:p>
          <a:p>
            <a:pPr>
              <a:buClr>
                <a:srgbClr val="3333CC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it-IT" sz="2000" dirty="0">
              <a:solidFill>
                <a:schemeClr val="accent2"/>
              </a:solidFill>
              <a:latin typeface="Berlin Sans FB" pitchFamily="34" charset="0"/>
            </a:endParaRPr>
          </a:p>
          <a:p>
            <a:pPr marL="342900" indent="-342900">
              <a:buClr>
                <a:srgbClr val="3333CC"/>
              </a:buClr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sz="2400" b="1" dirty="0">
                <a:solidFill>
                  <a:srgbClr val="F75311"/>
                </a:solidFill>
                <a:latin typeface="Berlin Sans FB Demi" panose="020E0802020502020306" pitchFamily="32" charset="0"/>
              </a:rPr>
              <a:t>Ambiti di </a:t>
            </a:r>
            <a:r>
              <a:rPr lang="it-IT" sz="2400" b="1" dirty="0" smtClean="0">
                <a:solidFill>
                  <a:srgbClr val="F75311"/>
                </a:solidFill>
                <a:latin typeface="Berlin Sans FB Demi" panose="020E0802020502020306" pitchFamily="32" charset="0"/>
              </a:rPr>
              <a:t>attività: </a:t>
            </a:r>
            <a:r>
              <a:rPr lang="it-IT" sz="2000" dirty="0" smtClean="0">
                <a:solidFill>
                  <a:schemeClr val="accent2"/>
                </a:solidFill>
                <a:latin typeface="Berlin Sans FB" pitchFamily="34" charset="0"/>
              </a:rPr>
              <a:t>servizi </a:t>
            </a:r>
            <a:r>
              <a:rPr lang="it-IT" sz="2000" dirty="0">
                <a:solidFill>
                  <a:schemeClr val="accent2"/>
                </a:solidFill>
                <a:latin typeface="Berlin Sans FB" pitchFamily="34" charset="0"/>
              </a:rPr>
              <a:t>formativi o servizi al </a:t>
            </a:r>
            <a:r>
              <a:rPr lang="it-IT" sz="2000" dirty="0" smtClean="0">
                <a:solidFill>
                  <a:schemeClr val="accent2"/>
                </a:solidFill>
                <a:latin typeface="Berlin Sans FB" pitchFamily="34" charset="0"/>
              </a:rPr>
              <a:t>lavoro </a:t>
            </a:r>
            <a:endParaRPr lang="it-IT" sz="2000" dirty="0">
              <a:solidFill>
                <a:schemeClr val="accent2"/>
              </a:solidFill>
              <a:latin typeface="Berlin Sans FB" pitchFamily="34" charset="0"/>
            </a:endParaRPr>
          </a:p>
          <a:p>
            <a:pPr>
              <a:buClr>
                <a:srgbClr val="3333CC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it-IT" sz="2000" dirty="0">
              <a:solidFill>
                <a:schemeClr val="accent2"/>
              </a:solidFill>
              <a:latin typeface="Berlin Sans FB" pitchFamily="34" charset="0"/>
            </a:endParaRPr>
          </a:p>
          <a:p>
            <a:pPr marL="342900" indent="-342900">
              <a:buClr>
                <a:srgbClr val="3333CC"/>
              </a:buClr>
              <a:buFont typeface="Wingdings" panose="05000000000000000000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sz="2400" b="1" dirty="0">
                <a:solidFill>
                  <a:srgbClr val="F75311"/>
                </a:solidFill>
                <a:latin typeface="Berlin Sans FB Demi" panose="020E0802020502020306" pitchFamily="32" charset="0"/>
              </a:rPr>
              <a:t>Tipologie di </a:t>
            </a:r>
            <a:r>
              <a:rPr lang="it-IT" sz="2400" b="1" dirty="0" smtClean="0">
                <a:solidFill>
                  <a:srgbClr val="F75311"/>
                </a:solidFill>
                <a:latin typeface="Berlin Sans FB Demi" panose="020E0802020502020306" pitchFamily="32" charset="0"/>
              </a:rPr>
              <a:t>intervento</a:t>
            </a:r>
            <a:r>
              <a:rPr lang="it-IT" sz="2000" dirty="0" smtClean="0">
                <a:solidFill>
                  <a:schemeClr val="accent2"/>
                </a:solidFill>
                <a:latin typeface="Berlin Sans FB" pitchFamily="34" charset="0"/>
              </a:rPr>
              <a:t>: </a:t>
            </a:r>
            <a:r>
              <a:rPr lang="en-GB" sz="2000" dirty="0" smtClean="0">
                <a:solidFill>
                  <a:schemeClr val="accent2"/>
                </a:solidFill>
                <a:latin typeface="Berlin Sans FB" pitchFamily="34" charset="0"/>
              </a:rPr>
              <a:t>Formazione </a:t>
            </a:r>
            <a:r>
              <a:rPr lang="en-GB" sz="2000" dirty="0" err="1">
                <a:solidFill>
                  <a:schemeClr val="accent2"/>
                </a:solidFill>
                <a:latin typeface="Berlin Sans FB" pitchFamily="34" charset="0"/>
              </a:rPr>
              <a:t>iniziale</a:t>
            </a:r>
            <a:r>
              <a:rPr lang="en-GB" sz="2000" dirty="0">
                <a:solidFill>
                  <a:schemeClr val="accent2"/>
                </a:solidFill>
                <a:latin typeface="Berlin Sans FB" pitchFamily="34" charset="0"/>
              </a:rPr>
              <a:t> per </a:t>
            </a:r>
            <a:r>
              <a:rPr lang="en-GB" sz="2000" dirty="0" err="1">
                <a:solidFill>
                  <a:schemeClr val="accent2"/>
                </a:solidFill>
                <a:latin typeface="Berlin Sans FB" pitchFamily="34" charset="0"/>
              </a:rPr>
              <a:t>giovani</a:t>
            </a:r>
            <a:r>
              <a:rPr lang="en-GB" sz="2000" dirty="0">
                <a:solidFill>
                  <a:schemeClr val="accent2"/>
                </a:solidFill>
                <a:latin typeface="Berlin Sans FB" pitchFamily="34" charset="0"/>
              </a:rPr>
              <a:t>, </a:t>
            </a:r>
            <a:r>
              <a:rPr lang="en-GB" sz="2000" dirty="0" smtClean="0">
                <a:solidFill>
                  <a:schemeClr val="accent2"/>
                </a:solidFill>
                <a:latin typeface="Berlin Sans FB" pitchFamily="34" charset="0"/>
              </a:rPr>
              <a:t>Formazione </a:t>
            </a:r>
            <a:r>
              <a:rPr lang="en-GB" sz="2000" dirty="0">
                <a:solidFill>
                  <a:schemeClr val="accent2"/>
                </a:solidFill>
                <a:latin typeface="Berlin Sans FB" pitchFamily="34" charset="0"/>
              </a:rPr>
              <a:t>continua-</a:t>
            </a:r>
            <a:r>
              <a:rPr lang="en-GB" sz="2000" dirty="0" err="1">
                <a:solidFill>
                  <a:schemeClr val="accent2"/>
                </a:solidFill>
                <a:latin typeface="Berlin Sans FB" pitchFamily="34" charset="0"/>
              </a:rPr>
              <a:t>aziendale</a:t>
            </a:r>
            <a:r>
              <a:rPr lang="en-GB" sz="2000" dirty="0">
                <a:solidFill>
                  <a:schemeClr val="accent2"/>
                </a:solidFill>
                <a:latin typeface="Berlin Sans FB" pitchFamily="34" charset="0"/>
              </a:rPr>
              <a:t>, IFTS, </a:t>
            </a:r>
            <a:r>
              <a:rPr lang="en-GB" sz="2000" dirty="0" smtClean="0">
                <a:solidFill>
                  <a:schemeClr val="accent2"/>
                </a:solidFill>
                <a:latin typeface="Berlin Sans FB" pitchFamily="34" charset="0"/>
              </a:rPr>
              <a:t>Formazione </a:t>
            </a:r>
            <a:r>
              <a:rPr lang="en-GB" sz="2000" dirty="0" err="1" smtClean="0">
                <a:solidFill>
                  <a:schemeClr val="accent2"/>
                </a:solidFill>
                <a:latin typeface="Berlin Sans FB" pitchFamily="34" charset="0"/>
              </a:rPr>
              <a:t>iniziale</a:t>
            </a:r>
            <a:r>
              <a:rPr lang="en-GB" sz="2000" dirty="0" smtClean="0">
                <a:solidFill>
                  <a:schemeClr val="accent2"/>
                </a:solidFill>
                <a:latin typeface="Berlin Sans FB" pitchFamily="34" charset="0"/>
              </a:rPr>
              <a:t> </a:t>
            </a:r>
            <a:r>
              <a:rPr lang="en-GB" sz="2000" dirty="0">
                <a:solidFill>
                  <a:schemeClr val="accent2"/>
                </a:solidFill>
                <a:latin typeface="Berlin Sans FB" pitchFamily="34" charset="0"/>
              </a:rPr>
              <a:t>e </a:t>
            </a:r>
            <a:r>
              <a:rPr lang="en-GB" sz="2000" dirty="0" err="1">
                <a:solidFill>
                  <a:schemeClr val="accent2"/>
                </a:solidFill>
                <a:latin typeface="Berlin Sans FB" pitchFamily="34" charset="0"/>
              </a:rPr>
              <a:t>superiore</a:t>
            </a:r>
            <a:r>
              <a:rPr lang="en-GB" sz="2000" dirty="0">
                <a:solidFill>
                  <a:schemeClr val="accent2"/>
                </a:solidFill>
                <a:latin typeface="Berlin Sans FB" pitchFamily="34" charset="0"/>
              </a:rPr>
              <a:t> per </a:t>
            </a:r>
            <a:r>
              <a:rPr lang="en-GB" sz="2000" dirty="0" err="1">
                <a:solidFill>
                  <a:schemeClr val="accent2"/>
                </a:solidFill>
                <a:latin typeface="Berlin Sans FB" pitchFamily="34" charset="0"/>
              </a:rPr>
              <a:t>adulti</a:t>
            </a:r>
            <a:r>
              <a:rPr lang="en-GB" sz="2000" dirty="0">
                <a:solidFill>
                  <a:schemeClr val="accent2"/>
                </a:solidFill>
                <a:latin typeface="Berlin Sans FB" pitchFamily="34" charset="0"/>
              </a:rPr>
              <a:t>, </a:t>
            </a:r>
            <a:r>
              <a:rPr lang="en-GB" sz="2000" dirty="0" smtClean="0">
                <a:solidFill>
                  <a:schemeClr val="accent2"/>
                </a:solidFill>
                <a:latin typeface="Berlin Sans FB" pitchFamily="34" charset="0"/>
              </a:rPr>
              <a:t>Formazione </a:t>
            </a:r>
            <a:r>
              <a:rPr lang="en-GB" sz="2000" dirty="0" err="1" smtClean="0">
                <a:solidFill>
                  <a:schemeClr val="accent2"/>
                </a:solidFill>
                <a:latin typeface="Berlin Sans FB" pitchFamily="34" charset="0"/>
              </a:rPr>
              <a:t>permanente</a:t>
            </a:r>
            <a:endParaRPr lang="en-GB" sz="2000" dirty="0" smtClean="0">
              <a:solidFill>
                <a:schemeClr val="accent2"/>
              </a:solidFill>
              <a:latin typeface="Berlin Sans FB" pitchFamily="34" charset="0"/>
            </a:endParaRPr>
          </a:p>
          <a:p>
            <a:pPr>
              <a:buClr>
                <a:srgbClr val="3333CC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000" dirty="0" smtClean="0">
              <a:solidFill>
                <a:schemeClr val="accent2"/>
              </a:solidFill>
              <a:latin typeface="Berlin Sans FB" pitchFamily="34" charset="0"/>
            </a:endParaRPr>
          </a:p>
          <a:p>
            <a:pPr lvl="0">
              <a:buClr>
                <a:srgbClr val="3333CC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sz="2400" b="1" dirty="0">
                <a:solidFill>
                  <a:srgbClr val="F75311"/>
                </a:solidFill>
                <a:latin typeface="Berlin Sans FB Demi" pitchFamily="34" charset="0"/>
              </a:rPr>
              <a:t>Dati utilizzati per la </a:t>
            </a:r>
            <a:r>
              <a:rPr lang="it-IT" sz="2400" b="1" dirty="0" smtClean="0">
                <a:solidFill>
                  <a:srgbClr val="F75311"/>
                </a:solidFill>
                <a:latin typeface="Berlin Sans FB Demi" pitchFamily="34" charset="0"/>
              </a:rPr>
              <a:t>definizione</a:t>
            </a:r>
            <a:r>
              <a:rPr lang="it-IT" sz="1900" b="1" dirty="0" smtClean="0">
                <a:solidFill>
                  <a:srgbClr val="3333CC"/>
                </a:solidFill>
                <a:latin typeface="Berlin Sans FB" pitchFamily="34" charset="0"/>
              </a:rPr>
              <a:t>: serie </a:t>
            </a:r>
            <a:r>
              <a:rPr lang="it-IT" sz="1900" b="1" dirty="0">
                <a:solidFill>
                  <a:srgbClr val="3333CC"/>
                </a:solidFill>
                <a:latin typeface="Berlin Sans FB" pitchFamily="34" charset="0"/>
              </a:rPr>
              <a:t>storiche</a:t>
            </a:r>
            <a:r>
              <a:rPr lang="it-IT" sz="1900" dirty="0">
                <a:solidFill>
                  <a:srgbClr val="3333CC"/>
                </a:solidFill>
                <a:latin typeface="Berlin Sans FB" pitchFamily="34" charset="0"/>
              </a:rPr>
              <a:t> </a:t>
            </a:r>
            <a:r>
              <a:rPr lang="it-IT" sz="1900" dirty="0" smtClean="0">
                <a:solidFill>
                  <a:srgbClr val="3333CC"/>
                </a:solidFill>
                <a:latin typeface="Berlin Sans FB" pitchFamily="34" charset="0"/>
              </a:rPr>
              <a:t>per </a:t>
            </a:r>
            <a:r>
              <a:rPr lang="it-IT" sz="1900" b="1" dirty="0" smtClean="0">
                <a:solidFill>
                  <a:srgbClr val="3333CC"/>
                </a:solidFill>
                <a:latin typeface="Berlin Sans FB" pitchFamily="34" charset="0"/>
              </a:rPr>
              <a:t>almeno </a:t>
            </a:r>
            <a:r>
              <a:rPr lang="it-IT" sz="1900" b="1" dirty="0">
                <a:solidFill>
                  <a:srgbClr val="3333CC"/>
                </a:solidFill>
                <a:latin typeface="Berlin Sans FB" pitchFamily="34" charset="0"/>
              </a:rPr>
              <a:t>un </a:t>
            </a:r>
            <a:r>
              <a:rPr lang="it-IT" sz="1900" b="1" dirty="0" smtClean="0">
                <a:solidFill>
                  <a:srgbClr val="3333CC"/>
                </a:solidFill>
                <a:latin typeface="Berlin Sans FB" pitchFamily="34" charset="0"/>
              </a:rPr>
              <a:t>biennio </a:t>
            </a:r>
            <a:r>
              <a:rPr lang="it-IT" sz="1900" dirty="0" smtClean="0">
                <a:solidFill>
                  <a:srgbClr val="3333CC"/>
                </a:solidFill>
                <a:latin typeface="Berlin Sans FB" pitchFamily="34" charset="0"/>
              </a:rPr>
              <a:t>per </a:t>
            </a:r>
            <a:r>
              <a:rPr lang="it-IT" sz="1900" u="sng" dirty="0" smtClean="0">
                <a:solidFill>
                  <a:srgbClr val="3333CC"/>
                </a:solidFill>
                <a:latin typeface="Berlin Sans FB" pitchFamily="34" charset="0"/>
              </a:rPr>
              <a:t>attività formative</a:t>
            </a:r>
            <a:r>
              <a:rPr lang="it-IT" sz="1900" dirty="0" smtClean="0">
                <a:solidFill>
                  <a:srgbClr val="3333CC"/>
                </a:solidFill>
                <a:latin typeface="Berlin Sans FB" pitchFamily="34" charset="0"/>
              </a:rPr>
              <a:t>, </a:t>
            </a:r>
            <a:r>
              <a:rPr lang="it-IT" sz="1900" b="1" dirty="0" smtClean="0">
                <a:solidFill>
                  <a:srgbClr val="3333CC"/>
                </a:solidFill>
                <a:latin typeface="Berlin Sans FB" pitchFamily="34" charset="0"/>
              </a:rPr>
              <a:t>indagini </a:t>
            </a:r>
            <a:r>
              <a:rPr lang="it-IT" sz="1900" b="1" dirty="0">
                <a:solidFill>
                  <a:srgbClr val="3333CC"/>
                </a:solidFill>
                <a:latin typeface="Berlin Sans FB" pitchFamily="34" charset="0"/>
              </a:rPr>
              <a:t>di mercato </a:t>
            </a:r>
            <a:r>
              <a:rPr lang="it-IT" sz="1900" dirty="0" smtClean="0">
                <a:solidFill>
                  <a:srgbClr val="3333CC"/>
                </a:solidFill>
                <a:latin typeface="Berlin Sans FB" pitchFamily="34" charset="0"/>
              </a:rPr>
              <a:t>per</a:t>
            </a:r>
            <a:r>
              <a:rPr lang="it-IT" sz="1900" b="1" dirty="0" smtClean="0">
                <a:solidFill>
                  <a:srgbClr val="3333CC"/>
                </a:solidFill>
                <a:latin typeface="Berlin Sans FB" pitchFamily="34" charset="0"/>
              </a:rPr>
              <a:t> </a:t>
            </a:r>
            <a:r>
              <a:rPr lang="it-IT" sz="2000" u="sng" dirty="0" smtClean="0">
                <a:solidFill>
                  <a:srgbClr val="3333CC"/>
                </a:solidFill>
                <a:latin typeface="Berlin Sans FB" pitchFamily="34" charset="0"/>
              </a:rPr>
              <a:t>servizi </a:t>
            </a:r>
            <a:r>
              <a:rPr lang="it-IT" sz="2000" u="sng" dirty="0">
                <a:solidFill>
                  <a:srgbClr val="3333CC"/>
                </a:solidFill>
                <a:latin typeface="Berlin Sans FB" pitchFamily="34" charset="0"/>
              </a:rPr>
              <a:t>al lavoro</a:t>
            </a:r>
            <a:endParaRPr lang="it-IT" sz="2000" dirty="0">
              <a:solidFill>
                <a:schemeClr val="accent2"/>
              </a:solidFill>
              <a:latin typeface="Berlin Sans FB" pitchFamily="34" charset="0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1115616" y="980728"/>
            <a:ext cx="75757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3200" b="1" dirty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</a:rPr>
              <a:t>Le OSC nella programmazione 2007-2013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2482034257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1403648" y="1124744"/>
            <a:ext cx="7735990" cy="288032"/>
          </a:xfrm>
        </p:spPr>
        <p:txBody>
          <a:bodyPr/>
          <a:lstStyle/>
          <a:p>
            <a:r>
              <a:rPr lang="it-IT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</a:rPr>
              <a:t>Le OSC nella programmazione </a:t>
            </a:r>
            <a:r>
              <a:rPr lang="it-IT" sz="2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</a:rPr>
              <a:t>2014-2020</a:t>
            </a:r>
            <a:endParaRPr lang="it-IT" sz="2800" kern="1200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187624" y="1700808"/>
            <a:ext cx="7421563" cy="34024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Clr>
                <a:srgbClr val="3333CC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sz="2800" b="1" dirty="0" smtClean="0">
                <a:solidFill>
                  <a:srgbClr val="F75311"/>
                </a:solidFill>
                <a:latin typeface="Berlin Sans FB Demi" pitchFamily="34" charset="0"/>
              </a:rPr>
              <a:t>Esiti della ricognizione</a:t>
            </a:r>
            <a:r>
              <a:rPr lang="it-IT" sz="1100" b="1" dirty="0">
                <a:solidFill>
                  <a:srgbClr val="F75311"/>
                </a:solidFill>
                <a:latin typeface="Berlin Sans FB Demi" pitchFamily="34" charset="0"/>
              </a:rPr>
              <a:t/>
            </a:r>
            <a:br>
              <a:rPr lang="it-IT" sz="1100" b="1" dirty="0">
                <a:solidFill>
                  <a:srgbClr val="F75311"/>
                </a:solidFill>
                <a:latin typeface="Berlin Sans FB Demi" pitchFamily="34" charset="0"/>
              </a:rPr>
            </a:br>
            <a:endParaRPr lang="it-IT" sz="1100" dirty="0">
              <a:solidFill>
                <a:schemeClr val="accent2"/>
              </a:solidFill>
              <a:latin typeface="Berlin Sans FB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it-IT" sz="2000" dirty="0">
                <a:solidFill>
                  <a:schemeClr val="accent2"/>
                </a:solidFill>
                <a:latin typeface="Berlin Sans FB" pitchFamily="34" charset="0"/>
              </a:rPr>
              <a:t>Alla ricognizione hanno partecipato 18 Regioni/PA.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it-IT" sz="2000" dirty="0">
                <a:solidFill>
                  <a:schemeClr val="accent2"/>
                </a:solidFill>
                <a:latin typeface="Berlin Sans FB" pitchFamily="34" charset="0"/>
              </a:rPr>
              <a:t>Tutte hanno adottato almeno un’opzione di semplificazione </a:t>
            </a:r>
            <a:r>
              <a:rPr lang="it-IT" sz="2000" dirty="0" smtClean="0">
                <a:solidFill>
                  <a:schemeClr val="accent2"/>
                </a:solidFill>
                <a:latin typeface="Berlin Sans FB" pitchFamily="34" charset="0"/>
              </a:rPr>
              <a:t>e     </a:t>
            </a:r>
            <a:r>
              <a:rPr lang="it-IT" sz="2000" dirty="0">
                <a:solidFill>
                  <a:schemeClr val="accent2"/>
                </a:solidFill>
                <a:latin typeface="Berlin Sans FB" pitchFamily="34" charset="0"/>
              </a:rPr>
              <a:t>in particolare:</a:t>
            </a:r>
          </a:p>
          <a:p>
            <a:pPr marL="34290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2000" dirty="0">
                <a:solidFill>
                  <a:schemeClr val="accent2"/>
                </a:solidFill>
                <a:latin typeface="Berlin Sans FB" pitchFamily="34" charset="0"/>
              </a:rPr>
              <a:t>17 hanno adottato tabelle standard di costi unitari (UCS)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2000" dirty="0">
                <a:solidFill>
                  <a:schemeClr val="accent2"/>
                </a:solidFill>
                <a:latin typeface="Berlin Sans FB" pitchFamily="34" charset="0"/>
              </a:rPr>
              <a:t>12 hanno utilizzato i finanziamenti a tasso forfettario</a:t>
            </a:r>
          </a:p>
          <a:p>
            <a:pPr marL="800100" lvl="1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accent2"/>
                </a:solidFill>
                <a:latin typeface="Berlin Sans FB" pitchFamily="34" charset="0"/>
              </a:rPr>
              <a:t>9 staff +40% </a:t>
            </a:r>
          </a:p>
          <a:p>
            <a:pPr marL="800100" lvl="1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chemeClr val="accent2"/>
                </a:solidFill>
                <a:latin typeface="Berlin Sans FB" pitchFamily="34" charset="0"/>
              </a:rPr>
              <a:t>3 tasso fino al 15%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2000" dirty="0">
                <a:solidFill>
                  <a:schemeClr val="accent2"/>
                </a:solidFill>
                <a:latin typeface="Berlin Sans FB" pitchFamily="34" charset="0"/>
              </a:rPr>
              <a:t>4 hanno adottato le somme </a:t>
            </a:r>
            <a:r>
              <a:rPr lang="it-IT" sz="2000" dirty="0" smtClean="0">
                <a:solidFill>
                  <a:schemeClr val="accent2"/>
                </a:solidFill>
                <a:latin typeface="Berlin Sans FB" pitchFamily="34" charset="0"/>
              </a:rPr>
              <a:t>forfettarie</a:t>
            </a:r>
            <a:endParaRPr lang="it-IT" sz="2000" dirty="0">
              <a:solidFill>
                <a:schemeClr val="accent2"/>
              </a:solidFill>
              <a:latin typeface="Berlin Sans FB" pitchFamily="34" charset="0"/>
            </a:endParaRPr>
          </a:p>
          <a:p>
            <a:pPr>
              <a:buClr>
                <a:srgbClr val="3333CC"/>
              </a:buCl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it-IT" sz="1050" dirty="0">
              <a:solidFill>
                <a:schemeClr val="accent2"/>
              </a:solidFill>
              <a:latin typeface="Berlin Sans FB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46588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 bwMode="auto">
          <a:xfrm>
            <a:off x="1169878" y="935060"/>
            <a:ext cx="7344816" cy="527591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4000" b="0" i="0" u="none" strike="noStrike" cap="none" normalizeH="0" baseline="0" smtClean="0">
              <a:ln>
                <a:noFill/>
              </a:ln>
              <a:solidFill>
                <a:srgbClr val="00235A"/>
              </a:solidFill>
              <a:effectLst/>
              <a:latin typeface="Arial Black" pitchFamily="34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1403648" y="1124744"/>
            <a:ext cx="7735990" cy="288032"/>
          </a:xfrm>
        </p:spPr>
        <p:txBody>
          <a:bodyPr/>
          <a:lstStyle/>
          <a:p>
            <a:r>
              <a:rPr lang="it-IT" sz="3500" kern="1200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Dati finanziari complessivi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idx="1"/>
          </p:nvPr>
        </p:nvSpPr>
        <p:spPr>
          <a:xfrm>
            <a:off x="1187624" y="1556792"/>
            <a:ext cx="7488832" cy="2016224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kern="1200" dirty="0">
                <a:solidFill>
                  <a:schemeClr val="accent2"/>
                </a:solidFill>
                <a:latin typeface="Berlin Sans FB" pitchFamily="34" charset="0"/>
              </a:rPr>
              <a:t>Dotazione</a:t>
            </a:r>
            <a:r>
              <a:rPr lang="it-IT" kern="1200" dirty="0" smtClean="0">
                <a:solidFill>
                  <a:schemeClr val="accent2"/>
                </a:solidFill>
                <a:latin typeface="Berlin Sans FB" pitchFamily="34" charset="0"/>
              </a:rPr>
              <a:t> </a:t>
            </a:r>
            <a:r>
              <a:rPr lang="it-IT" kern="1200" dirty="0">
                <a:solidFill>
                  <a:schemeClr val="accent2"/>
                </a:solidFill>
                <a:latin typeface="Berlin Sans FB" pitchFamily="34" charset="0"/>
              </a:rPr>
              <a:t>POR : € 9.960.188.000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kern="1200" dirty="0">
                <a:solidFill>
                  <a:schemeClr val="accent2"/>
                </a:solidFill>
                <a:latin typeface="Berlin Sans FB" pitchFamily="34" charset="0"/>
              </a:rPr>
              <a:t>Programmato : € 3.236.477.000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kern="1200" dirty="0">
                <a:solidFill>
                  <a:schemeClr val="accent2"/>
                </a:solidFill>
                <a:latin typeface="Berlin Sans FB" pitchFamily="34" charset="0"/>
              </a:rPr>
              <a:t>Impegnato : € 2.432.672.000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it-IT" kern="1200" dirty="0">
                <a:solidFill>
                  <a:schemeClr val="accent2"/>
                </a:solidFill>
                <a:latin typeface="Berlin Sans FB" pitchFamily="34" charset="0"/>
              </a:rPr>
              <a:t>Impegnato OSC: € 1.216.973.000 </a:t>
            </a:r>
            <a:r>
              <a:rPr lang="it-IT" dirty="0" smtClean="0"/>
              <a:t>	</a:t>
            </a:r>
            <a:r>
              <a:rPr lang="it-IT" kern="1200" dirty="0">
                <a:solidFill>
                  <a:schemeClr val="accent2"/>
                </a:solidFill>
                <a:latin typeface="Berlin Sans FB" pitchFamily="34" charset="0"/>
              </a:rPr>
              <a:t>37,6% del programmato</a:t>
            </a:r>
          </a:p>
          <a:p>
            <a:endParaRPr lang="it-IT" dirty="0"/>
          </a:p>
        </p:txBody>
      </p:sp>
      <p:sp>
        <p:nvSpPr>
          <p:cNvPr id="6" name="Freccia a destra 5"/>
          <p:cNvSpPr/>
          <p:nvPr/>
        </p:nvSpPr>
        <p:spPr bwMode="auto">
          <a:xfrm>
            <a:off x="5436096" y="2852936"/>
            <a:ext cx="360040" cy="360040"/>
          </a:xfrm>
          <a:prstGeom prst="rightArrow">
            <a:avLst>
              <a:gd name="adj1" fmla="val 50000"/>
              <a:gd name="adj2" fmla="val 52268"/>
            </a:avLst>
          </a:prstGeom>
          <a:solidFill>
            <a:srgbClr val="FFC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4000" b="0" i="0" u="none" strike="noStrike" cap="none" normalizeH="0" baseline="0" smtClean="0">
              <a:ln>
                <a:noFill/>
              </a:ln>
              <a:solidFill>
                <a:srgbClr val="FFC000"/>
              </a:solidFill>
              <a:effectLst/>
              <a:latin typeface="Arial Black" pitchFamily="34" charset="0"/>
            </a:endParaRPr>
          </a:p>
        </p:txBody>
      </p:sp>
      <p:graphicFrame>
        <p:nvGraphicFramePr>
          <p:cNvPr id="9" name="Grafico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7004271"/>
              </p:ext>
            </p:extLst>
          </p:nvPr>
        </p:nvGraphicFramePr>
        <p:xfrm>
          <a:off x="2483768" y="335699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38038192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 bwMode="auto">
          <a:xfrm>
            <a:off x="1187624" y="980728"/>
            <a:ext cx="7344816" cy="532859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4000" b="0" i="0" u="none" strike="noStrike" cap="none" normalizeH="0" baseline="0" smtClean="0">
              <a:ln>
                <a:noFill/>
              </a:ln>
              <a:solidFill>
                <a:srgbClr val="00235A"/>
              </a:solidFill>
              <a:effectLst/>
              <a:latin typeface="Arial Black" pitchFamily="34" charset="0"/>
            </a:endParaRPr>
          </a:p>
        </p:txBody>
      </p:sp>
      <p:sp>
        <p:nvSpPr>
          <p:cNvPr id="2" name="Rettangolo 1"/>
          <p:cNvSpPr/>
          <p:nvPr/>
        </p:nvSpPr>
        <p:spPr bwMode="auto">
          <a:xfrm>
            <a:off x="1187624" y="980728"/>
            <a:ext cx="7344816" cy="5256584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4000" b="0" i="0" u="none" strike="noStrike" cap="none" normalizeH="0" baseline="0" smtClean="0">
              <a:ln>
                <a:noFill/>
              </a:ln>
              <a:solidFill>
                <a:srgbClr val="00235A"/>
              </a:solidFill>
              <a:effectLst/>
              <a:latin typeface="Arial Black" pitchFamily="34" charset="0"/>
            </a:endParaRPr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1187624" y="1124744"/>
            <a:ext cx="7344815" cy="648072"/>
          </a:xfrm>
        </p:spPr>
        <p:txBody>
          <a:bodyPr/>
          <a:lstStyle/>
          <a:p>
            <a:pPr algn="ctr"/>
            <a:r>
              <a:rPr lang="it-IT" sz="3500" kern="1200" cap="all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  <a:t>OBIETTIVO TEMATICO 8</a:t>
            </a:r>
            <a:br>
              <a:rPr lang="it-IT" sz="3500" kern="1200" cap="all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+mn-ea"/>
                <a:cs typeface="+mn-cs"/>
              </a:rPr>
            </a:br>
            <a:endParaRPr lang="it-IT" sz="3500" kern="1200" cap="all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10" name="Grafic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2295651"/>
              </p:ext>
            </p:extLst>
          </p:nvPr>
        </p:nvGraphicFramePr>
        <p:xfrm>
          <a:off x="1187624" y="2060848"/>
          <a:ext cx="352839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Grafico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999172"/>
              </p:ext>
            </p:extLst>
          </p:nvPr>
        </p:nvGraphicFramePr>
        <p:xfrm>
          <a:off x="4860032" y="2063621"/>
          <a:ext cx="365160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 bwMode="auto">
          <a:xfrm>
            <a:off x="1201114" y="908720"/>
            <a:ext cx="7331326" cy="5400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4000" b="0" i="0" u="none" strike="noStrike" cap="none" normalizeH="0" baseline="0" smtClean="0">
              <a:ln>
                <a:noFill/>
              </a:ln>
              <a:solidFill>
                <a:srgbClr val="00235A"/>
              </a:solidFill>
              <a:effectLst/>
              <a:latin typeface="Arial Black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187624" y="908720"/>
            <a:ext cx="734481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500" b="1" cap="all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OBIETTIVO TEMATICO </a:t>
            </a:r>
            <a:r>
              <a:rPr lang="it-IT" sz="3500" b="1" cap="all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9</a:t>
            </a:r>
            <a:r>
              <a:rPr lang="it-IT" sz="3500" b="1" cap="all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it-IT" sz="3500" b="1" cap="all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it-IT" sz="3500" b="1" cap="all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8988215"/>
              </p:ext>
            </p:extLst>
          </p:nvPr>
        </p:nvGraphicFramePr>
        <p:xfrm>
          <a:off x="1187624" y="2078271"/>
          <a:ext cx="345638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a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5980851"/>
              </p:ext>
            </p:extLst>
          </p:nvPr>
        </p:nvGraphicFramePr>
        <p:xfrm>
          <a:off x="4788024" y="2078271"/>
          <a:ext cx="367240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70271846"/>
      </p:ext>
    </p:extLst>
  </p:cSld>
  <p:clrMapOvr>
    <a:masterClrMapping/>
  </p:clrMapOvr>
  <p:transition spd="med"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 bwMode="auto">
          <a:xfrm>
            <a:off x="1187624" y="908720"/>
            <a:ext cx="7344816" cy="5400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4000" b="0" i="0" u="none" strike="noStrike" cap="none" normalizeH="0" baseline="0" smtClean="0">
              <a:ln>
                <a:noFill/>
              </a:ln>
              <a:solidFill>
                <a:srgbClr val="00235A"/>
              </a:solidFill>
              <a:effectLst/>
              <a:latin typeface="Arial Black" pitchFamily="34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187624" y="908720"/>
            <a:ext cx="734481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3500" b="1" cap="all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OBIETTIVO TEMATICO </a:t>
            </a:r>
            <a:r>
              <a:rPr lang="it-IT" sz="3500" b="1" cap="all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10</a:t>
            </a:r>
            <a:r>
              <a:rPr lang="it-IT" sz="3500" b="1" cap="all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/>
            </a:r>
            <a:br>
              <a:rPr lang="it-IT" sz="3500" b="1" cap="all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endParaRPr lang="it-IT" sz="3500" b="1" cap="all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graphicFrame>
        <p:nvGraphicFramePr>
          <p:cNvPr id="4" name="Gra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4306393"/>
              </p:ext>
            </p:extLst>
          </p:nvPr>
        </p:nvGraphicFramePr>
        <p:xfrm>
          <a:off x="1164841" y="2078271"/>
          <a:ext cx="347916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0618721"/>
              </p:ext>
            </p:extLst>
          </p:nvPr>
        </p:nvGraphicFramePr>
        <p:xfrm>
          <a:off x="4766200" y="2078271"/>
          <a:ext cx="371311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57537981"/>
      </p:ext>
    </p:extLst>
  </p:cSld>
  <p:clrMapOvr>
    <a:masterClrMapping/>
  </p:clrMapOvr>
  <p:transition spd="med" advClick="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True"/>
  <p:tag name="HOTSPOTTYPE" val="DefinedInNavigator"/>
  <p:tag name="BRANCHTO" val="262"/>
</p:tagLst>
</file>

<file path=ppt/theme/theme1.xml><?xml version="1.0" encoding="utf-8"?>
<a:theme xmlns:a="http://schemas.openxmlformats.org/drawingml/2006/main" name="Proporre una strategia">
  <a:themeElements>
    <a:clrScheme name="">
      <a:dk1>
        <a:srgbClr val="808080"/>
      </a:dk1>
      <a:lt1>
        <a:srgbClr val="FF6600"/>
      </a:lt1>
      <a:dk2>
        <a:srgbClr val="9966FF"/>
      </a:dk2>
      <a:lt2>
        <a:srgbClr val="000000"/>
      </a:lt2>
      <a:accent1>
        <a:srgbClr val="00CC99"/>
      </a:accent1>
      <a:accent2>
        <a:srgbClr val="3333CC"/>
      </a:accent2>
      <a:accent3>
        <a:srgbClr val="CAB8FF"/>
      </a:accent3>
      <a:accent4>
        <a:srgbClr val="DA56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oporre una strategi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rgbClr val="00235A"/>
            </a:solidFill>
            <a:effectLst/>
            <a:latin typeface="Arial Black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rgbClr val="00235A"/>
            </a:solidFill>
            <a:effectLst/>
            <a:latin typeface="Arial Black" pitchFamily="34" charset="0"/>
          </a:defRPr>
        </a:defPPr>
      </a:lstStyle>
    </a:lnDef>
  </a:objectDefaults>
  <a:extraClrSchemeLst>
    <a:extraClrScheme>
      <a:clrScheme name="Proporre una strategia 1">
        <a:dk1>
          <a:srgbClr val="009999"/>
        </a:dk1>
        <a:lt1>
          <a:srgbClr val="FFFFFF"/>
        </a:lt1>
        <a:dk2>
          <a:srgbClr val="000066"/>
        </a:dk2>
        <a:lt2>
          <a:srgbClr val="339966"/>
        </a:lt2>
        <a:accent1>
          <a:srgbClr val="00CC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E2CA"/>
        </a:accent5>
        <a:accent6>
          <a:srgbClr val="008AB9"/>
        </a:accent6>
        <a:hlink>
          <a:srgbClr val="33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porre una strategia 2">
        <a:dk1>
          <a:srgbClr val="000000"/>
        </a:dk1>
        <a:lt1>
          <a:srgbClr val="FFFFFF"/>
        </a:lt1>
        <a:dk2>
          <a:srgbClr val="009900"/>
        </a:dk2>
        <a:lt2>
          <a:srgbClr val="CC0000"/>
        </a:lt2>
        <a:accent1>
          <a:srgbClr val="CC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2D2DB9"/>
        </a:accent6>
        <a:hlink>
          <a:srgbClr val="00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porre una strategi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porre una strategia 4">
        <a:dk1>
          <a:srgbClr val="333399"/>
        </a:dk1>
        <a:lt1>
          <a:srgbClr val="FFFFCC"/>
        </a:lt1>
        <a:dk2>
          <a:srgbClr val="000000"/>
        </a:dk2>
        <a:lt2>
          <a:srgbClr val="0000FF"/>
        </a:lt2>
        <a:accent1>
          <a:srgbClr val="800000"/>
        </a:accent1>
        <a:accent2>
          <a:srgbClr val="3366CC"/>
        </a:accent2>
        <a:accent3>
          <a:srgbClr val="AAAAAA"/>
        </a:accent3>
        <a:accent4>
          <a:srgbClr val="DADAAE"/>
        </a:accent4>
        <a:accent5>
          <a:srgbClr val="C0AAAA"/>
        </a:accent5>
        <a:accent6>
          <a:srgbClr val="2D5C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porre una strategia 5">
        <a:dk1>
          <a:srgbClr val="CC3300"/>
        </a:dk1>
        <a:lt1>
          <a:srgbClr val="FFFFCC"/>
        </a:lt1>
        <a:dk2>
          <a:srgbClr val="000000"/>
        </a:dk2>
        <a:lt2>
          <a:srgbClr val="CC6600"/>
        </a:lt2>
        <a:accent1>
          <a:srgbClr val="993300"/>
        </a:accent1>
        <a:accent2>
          <a:srgbClr val="808000"/>
        </a:accent2>
        <a:accent3>
          <a:srgbClr val="AAAAAA"/>
        </a:accent3>
        <a:accent4>
          <a:srgbClr val="DADAAE"/>
        </a:accent4>
        <a:accent5>
          <a:srgbClr val="CAADAA"/>
        </a:accent5>
        <a:accent6>
          <a:srgbClr val="7373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porre una strategia 6">
        <a:dk1>
          <a:srgbClr val="66CCFF"/>
        </a:dk1>
        <a:lt1>
          <a:srgbClr val="CCECFF"/>
        </a:lt1>
        <a:dk2>
          <a:srgbClr val="000000"/>
        </a:dk2>
        <a:lt2>
          <a:srgbClr val="9999FF"/>
        </a:lt2>
        <a:accent1>
          <a:srgbClr val="FFFFFF"/>
        </a:accent1>
        <a:accent2>
          <a:srgbClr val="99CCFF"/>
        </a:accent2>
        <a:accent3>
          <a:srgbClr val="AAAAAA"/>
        </a:accent3>
        <a:accent4>
          <a:srgbClr val="AEC9DA"/>
        </a:accent4>
        <a:accent5>
          <a:srgbClr val="FFFFFF"/>
        </a:accent5>
        <a:accent6>
          <a:srgbClr val="8AB9E7"/>
        </a:accent6>
        <a:hlink>
          <a:srgbClr val="CCE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porre una strategia 7">
        <a:dk1>
          <a:srgbClr val="993366"/>
        </a:dk1>
        <a:lt1>
          <a:srgbClr val="FFFFCC"/>
        </a:lt1>
        <a:dk2>
          <a:srgbClr val="333399"/>
        </a:dk2>
        <a:lt2>
          <a:srgbClr val="0066FF"/>
        </a:lt2>
        <a:accent1>
          <a:srgbClr val="6600FF"/>
        </a:accent1>
        <a:accent2>
          <a:srgbClr val="0099CC"/>
        </a:accent2>
        <a:accent3>
          <a:srgbClr val="ADADCA"/>
        </a:accent3>
        <a:accent4>
          <a:srgbClr val="DADAAE"/>
        </a:accent4>
        <a:accent5>
          <a:srgbClr val="B8AAFF"/>
        </a:accent5>
        <a:accent6>
          <a:srgbClr val="008AB9"/>
        </a:accent6>
        <a:hlink>
          <a:srgbClr val="66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porre una strategia 8">
        <a:dk1>
          <a:srgbClr val="993366"/>
        </a:dk1>
        <a:lt1>
          <a:srgbClr val="EAEAEA"/>
        </a:lt1>
        <a:dk2>
          <a:srgbClr val="660066"/>
        </a:dk2>
        <a:lt2>
          <a:srgbClr val="CC0000"/>
        </a:lt2>
        <a:accent1>
          <a:srgbClr val="A50021"/>
        </a:accent1>
        <a:accent2>
          <a:srgbClr val="660033"/>
        </a:accent2>
        <a:accent3>
          <a:srgbClr val="B8AAB8"/>
        </a:accent3>
        <a:accent4>
          <a:srgbClr val="C8C8C8"/>
        </a:accent4>
        <a:accent5>
          <a:srgbClr val="CFAAAB"/>
        </a:accent5>
        <a:accent6>
          <a:srgbClr val="5C00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A5F8FD41AB7044997D720B9EF70CDDC" ma:contentTypeVersion="0" ma:contentTypeDescription="Creare un nuovo documento." ma:contentTypeScope="" ma:versionID="cdcd559d53462795f49cded67200a22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e2c2bff39701977361371fca1d1563b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F1B23FB-5DC1-4AD8-AC76-3FA8518F0E1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D6CCBC1-7CDE-4E6B-B23E-95B4320753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9CA4914-D090-4DE4-A10A-3DD357C7D697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C:\Programmi\Microsoft Office\Templates\1040\Proporre una strategia.pot</Template>
  <TotalTime>10062</TotalTime>
  <Words>287</Words>
  <Application>Microsoft Office PowerPoint</Application>
  <PresentationFormat>Presentazione su schermo (4:3)</PresentationFormat>
  <Paragraphs>143</Paragraphs>
  <Slides>11</Slides>
  <Notes>11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20" baseType="lpstr">
      <vt:lpstr>Arial</vt:lpstr>
      <vt:lpstr>Arial Black</vt:lpstr>
      <vt:lpstr>Berlin Sans FB</vt:lpstr>
      <vt:lpstr>Berlin Sans FB Demi</vt:lpstr>
      <vt:lpstr>Calibri</vt:lpstr>
      <vt:lpstr>Times New Roman</vt:lpstr>
      <vt:lpstr>Trebuchet MS</vt:lpstr>
      <vt:lpstr>Wingdings</vt:lpstr>
      <vt:lpstr>Proporre una strategia</vt:lpstr>
      <vt:lpstr>Presentazione standard di PowerPoint</vt:lpstr>
      <vt:lpstr>Progetto interregionale</vt:lpstr>
      <vt:lpstr> </vt:lpstr>
      <vt:lpstr>Focus su UCS</vt:lpstr>
      <vt:lpstr>Le OSC nella programmazione 2014-2020</vt:lpstr>
      <vt:lpstr>Dati finanziari complessivi</vt:lpstr>
      <vt:lpstr>OBIETTIVO TEMATICO 8 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Tecnostruttura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PPT</dc:title>
  <dc:creator>tcn1</dc:creator>
  <cp:lastModifiedBy>Giuseppina Rizzo</cp:lastModifiedBy>
  <cp:revision>795</cp:revision>
  <cp:lastPrinted>2017-02-27T11:39:45Z</cp:lastPrinted>
  <dcterms:created xsi:type="dcterms:W3CDTF">2000-12-16T16:36:33Z</dcterms:created>
  <dcterms:modified xsi:type="dcterms:W3CDTF">2019-11-28T13:08:35Z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0x0101002A5F8FD41AB7044997D720B9EF70CDDC</vt:lpwstr>
  </property>
</Properties>
</file>