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9"/>
  </p:notesMasterIdLst>
  <p:sldIdLst>
    <p:sldId id="256" r:id="rId2"/>
    <p:sldId id="292" r:id="rId3"/>
    <p:sldId id="278" r:id="rId4"/>
    <p:sldId id="279" r:id="rId5"/>
    <p:sldId id="281" r:id="rId6"/>
    <p:sldId id="269" r:id="rId7"/>
    <p:sldId id="289" r:id="rId8"/>
    <p:sldId id="280" r:id="rId9"/>
    <p:sldId id="275" r:id="rId10"/>
    <p:sldId id="277" r:id="rId11"/>
    <p:sldId id="291" r:id="rId12"/>
    <p:sldId id="276" r:id="rId13"/>
    <p:sldId id="285" r:id="rId14"/>
    <p:sldId id="286" r:id="rId15"/>
    <p:sldId id="288" r:id="rId16"/>
    <p:sldId id="290" r:id="rId17"/>
    <p:sldId id="274" r:id="rId18"/>
  </p:sldIdLst>
  <p:sldSz cx="9906000" cy="6858000" type="A4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Open Sans" panose="020B0604020202020204" charset="0"/>
      <p:regular r:id="rId24"/>
      <p:bold r:id="rId25"/>
      <p:italic r:id="rId26"/>
      <p:boldItalic r:id="rId27"/>
    </p:embeddedFont>
    <p:embeddedFont>
      <p:font typeface="Century Gothic" panose="020B0502020202020204" pitchFamily="34" charset="0"/>
      <p:regular r:id="rId28"/>
      <p:bold r:id="rId29"/>
      <p:italic r:id="rId30"/>
      <p:boldItalic r:id="rId31"/>
    </p:embeddedFont>
    <p:embeddedFont>
      <p:font typeface="Titillium Web" panose="020B060402020202020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310A"/>
    <a:srgbClr val="FC86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94676" autoAdjust="0"/>
  </p:normalViewPr>
  <p:slideViewPr>
    <p:cSldViewPr snapToGrid="0">
      <p:cViewPr varScale="1">
        <p:scale>
          <a:sx n="106" d="100"/>
          <a:sy n="106" d="100"/>
        </p:scale>
        <p:origin x="876" y="102"/>
      </p:cViewPr>
      <p:guideLst>
        <p:guide orient="horz" pos="2137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9123C-8740-4EBE-9684-0A63281728FA}" type="datetimeFigureOut">
              <a:rPr lang="en-US" smtClean="0"/>
              <a:t>11/28/2019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27F50-8CDB-4A53-936B-CD96BAFEED93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151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Dopo questa slide può partire il video tutorial preparato</a:t>
            </a:r>
            <a:r>
              <a:rPr lang="it-IT" baseline="0" dirty="0" smtClean="0"/>
              <a:t> per illustrare alle scuole il funzionamento della semplificazione dei costi ai sensi dell’art. 67.</a:t>
            </a:r>
          </a:p>
          <a:p>
            <a:r>
              <a:rPr lang="it-IT" baseline="0" dirty="0" smtClean="0"/>
              <a:t>Dopo il video, con le slide successive si descrive il passaggio dall’art. 67 all’art. 14.1.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6D13A-5923-4708-8FE6-C79B051EC1BB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2237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259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(*) Il</a:t>
            </a:r>
            <a:r>
              <a:rPr lang="it-IT" baseline="0" dirty="0" smtClean="0"/>
              <a:t> sistema di </a:t>
            </a:r>
            <a:r>
              <a:rPr lang="it-IT" b="1" baseline="0" dirty="0" smtClean="0">
                <a:solidFill>
                  <a:srgbClr val="C00000"/>
                </a:solidFill>
              </a:rPr>
              <a:t>UCS ai sensi dell’art. 67 </a:t>
            </a:r>
            <a:r>
              <a:rPr lang="it-IT" baseline="0" dirty="0" smtClean="0"/>
              <a:t>sarà applicato solo nell’eventualità che la prima circolare FSE sia pubblicata in tempi brevi.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6D13A-5923-4708-8FE6-C79B051EC1BB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3443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22DBB-A9FE-4D36-88ED-EEF87D4160C4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2466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27F50-8CDB-4A53-936B-CD96BAFEED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81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" y="0"/>
            <a:ext cx="9905777" cy="6929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4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8290" y="1070044"/>
            <a:ext cx="8891080" cy="2457379"/>
          </a:xfrm>
        </p:spPr>
        <p:txBody>
          <a:bodyPr>
            <a:normAutofit/>
          </a:bodyPr>
          <a:lstStyle>
            <a:lvl1pPr marL="0" indent="0">
              <a:buNone/>
              <a:defRPr lang="en-US" sz="18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 dolor sit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Proin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tellus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Pellentesque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placerat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augue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cursus.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eros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orci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vestibulum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ullamcorper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mollis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nibh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Fusce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tincidunt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dignissim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sodales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Vestibulum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volutpat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purus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et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tincidunt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lorem. </a:t>
            </a:r>
          </a:p>
          <a:p>
            <a:pPr lvl="0"/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luctus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odio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ac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pulvinar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efficitur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enim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sapien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aliquet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eros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sit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pretium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leo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orci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dolor pharetra,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egestas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lectus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efficitur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risus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Etiam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tempor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tristique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magna,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lacinia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ipsum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suscipit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a. Nunc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scelerisque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laoreet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sapien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viverra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ex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dapibus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in.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Pellentesque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elementum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et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sapien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vulputate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mattis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F9FB1-B00C-472C-904B-669C30562005}" type="slidenum">
              <a:rPr lang="en-US" smtClean="0"/>
              <a:t>‹N›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18290" y="4659549"/>
            <a:ext cx="8891080" cy="1284051"/>
          </a:xfrm>
        </p:spPr>
        <p:txBody>
          <a:bodyPr>
            <a:normAutofit/>
          </a:bodyPr>
          <a:lstStyle>
            <a:lvl1pPr marL="0" indent="0">
              <a:buNone/>
              <a:defRPr lang="en-US" sz="18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 dolor sit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Proin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tellus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Pellentesque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placerat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augue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cursus.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eros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orci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vestibulum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ullamcorper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mollis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nibh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 hasCustomPrompt="1"/>
          </p:nvPr>
        </p:nvSpPr>
        <p:spPr>
          <a:xfrm>
            <a:off x="417513" y="4015022"/>
            <a:ext cx="8891587" cy="463550"/>
          </a:xfrm>
        </p:spPr>
        <p:txBody>
          <a:bodyPr/>
          <a:lstStyle>
            <a:lvl1pPr marL="0" indent="0">
              <a:buNone/>
              <a:defRPr b="0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</a:t>
            </a:r>
            <a:r>
              <a:rPr lang="en-US" dirty="0" err="1" smtClean="0"/>
              <a:t>intermedio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330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2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F9FB1-B00C-472C-904B-669C30562005}" type="slidenum">
              <a:rPr lang="en-US" smtClean="0"/>
              <a:t>‹N›</a:t>
            </a:fld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22571" y="1157591"/>
            <a:ext cx="4406629" cy="478600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800" b="0" i="0" smtClean="0">
                <a:solidFill>
                  <a:schemeClr val="bg1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 dolor sit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Proin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tellus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Pellentesque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placerat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augue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cursus.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eros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orci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vestibulum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ullamcorper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mollis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nibh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 dolor sit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amet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adipiscing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elit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Proin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sed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tellus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Pellentesque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placerat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consectetur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augue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eget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cursus.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Donec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eros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orci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vestibulum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ullamcorper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mollis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vel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consequat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ut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 err="1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nibh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. </a:t>
            </a:r>
            <a:endParaRPr lang="en-US" dirty="0" smtClean="0"/>
          </a:p>
          <a:p>
            <a:pPr lvl="0"/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5526088" y="1468438"/>
            <a:ext cx="3783012" cy="3989387"/>
          </a:xfrm>
        </p:spPr>
        <p:txBody>
          <a:bodyPr/>
          <a:lstStyle/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330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953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Investiamo nel Vostro futuro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FF9FB1-B00C-472C-904B-669C30562005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72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 INTER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EFF9FB1-B00C-472C-904B-669C30562005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Investiamo nel Vostro futuro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1322962" y="1425575"/>
            <a:ext cx="7208194" cy="2003425"/>
          </a:xfrm>
        </p:spPr>
        <p:txBody>
          <a:bodyPr>
            <a:normAutofit/>
          </a:bodyPr>
          <a:lstStyle>
            <a:lvl1pPr marL="0" indent="0" algn="ctr">
              <a:buNone/>
              <a:defRPr sz="4400" b="1"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</a:t>
            </a:r>
            <a:r>
              <a:rPr lang="en-US" dirty="0" err="1" smtClean="0"/>
              <a:t>Copertina</a:t>
            </a:r>
            <a:r>
              <a:rPr lang="en-US" dirty="0" smtClean="0"/>
              <a:t> Intermedia</a:t>
            </a:r>
          </a:p>
        </p:txBody>
      </p:sp>
    </p:spTree>
    <p:extLst>
      <p:ext uri="{BB962C8B-B14F-4D97-AF65-F5344CB8AC3E}">
        <p14:creationId xmlns:p14="http://schemas.microsoft.com/office/powerpoint/2010/main" val="270940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B613E83-F1BB-44CF-B569-10758316234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28/11/2019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D003-A787-4030-94EC-07C698B6556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889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C58F77F-0935-48E5-ADFF-AB79B9F50B8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28/11/2019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D003-A787-4030-94EC-07C698B6556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440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94C05F61-65DD-46B8-AFCA-62330C139F08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28/11/2019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4D003-A787-4030-94EC-07C698B6556E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79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549" y="80808"/>
            <a:ext cx="8543925" cy="5950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253331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6330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53311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fld id="{FEFF9FB1-B00C-472C-904B-669C30562005}" type="slidenum">
              <a:rPr lang="en-US" smtClean="0"/>
              <a:pPr/>
              <a:t>‹N›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263" y="136744"/>
            <a:ext cx="1968230" cy="48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90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3" r:id="rId5"/>
    <p:sldLayoutId id="2147483666" r:id="rId6"/>
    <p:sldLayoutId id="2147483667" r:id="rId7"/>
    <p:sldLayoutId id="2147483668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chemeClr val="bg1"/>
          </a:solidFill>
          <a:latin typeface="Titillium Web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tillium Web" panose="000005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8.emf"/><Relationship Id="rId4" Type="http://schemas.openxmlformats.org/officeDocument/2006/relationships/package" Target="../embeddings/Microsoft_Excel_Worksheet1.xls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8"/>
          <p:cNvSpPr txBox="1">
            <a:spLocks/>
          </p:cNvSpPr>
          <p:nvPr/>
        </p:nvSpPr>
        <p:spPr>
          <a:xfrm>
            <a:off x="549613" y="3579778"/>
            <a:ext cx="9066989" cy="126506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593387" y="5068111"/>
            <a:ext cx="8667345" cy="145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549613" y="5437290"/>
            <a:ext cx="5121614" cy="12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6409426" y="5437290"/>
            <a:ext cx="2851306" cy="12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t-IT" sz="1800" dirty="0" smtClean="0"/>
              <a:t>Maria Onetti Muda </a:t>
            </a:r>
            <a:endParaRPr lang="en-US" sz="1800" dirty="0" smtClean="0"/>
          </a:p>
          <a:p>
            <a:pPr algn="r"/>
            <a:r>
              <a:rPr lang="en-US" sz="1800" b="0" dirty="0" smtClean="0"/>
              <a:t>28 </a:t>
            </a:r>
            <a:r>
              <a:rPr lang="en-US" sz="1800" b="0" dirty="0" err="1" smtClean="0"/>
              <a:t>Febbraio</a:t>
            </a:r>
            <a:r>
              <a:rPr lang="en-US" sz="1800" b="0" dirty="0" smtClean="0"/>
              <a:t> 2017</a:t>
            </a:r>
            <a:endParaRPr lang="en-US" sz="1800" b="0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711624" y="3579778"/>
            <a:ext cx="84308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kern="0" smtClean="0">
                <a:solidFill>
                  <a:schemeClr val="bg1"/>
                </a:solidFill>
                <a:latin typeface="Titillium Web" panose="00000500000000000000" pitchFamily="2" charset="0"/>
              </a:rPr>
              <a:t>FSE: LA </a:t>
            </a:r>
            <a:r>
              <a:rPr lang="it-IT" sz="3600" b="1" kern="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SEMPLIFICAZIONE </a:t>
            </a:r>
            <a:r>
              <a:rPr lang="it-IT" sz="3600" b="1" kern="0" smtClean="0">
                <a:solidFill>
                  <a:schemeClr val="bg1"/>
                </a:solidFill>
                <a:latin typeface="Titillium Web" panose="00000500000000000000" pitchFamily="2" charset="0"/>
              </a:rPr>
              <a:t>DEI COSTI</a:t>
            </a:r>
            <a:endParaRPr lang="it-IT" sz="3600" b="1" kern="0" dirty="0" smtClean="0">
              <a:solidFill>
                <a:schemeClr val="bg1"/>
              </a:solidFill>
              <a:latin typeface="Titillium Web" panose="00000500000000000000" pitchFamily="2" charset="0"/>
            </a:endParaRPr>
          </a:p>
          <a:p>
            <a:endParaRPr lang="it-IT" b="1" kern="0" dirty="0" smtClean="0">
              <a:solidFill>
                <a:schemeClr val="bg1"/>
              </a:solidFill>
              <a:latin typeface="Titillium Web" panose="00000500000000000000" pitchFamily="2" charset="0"/>
            </a:endParaRPr>
          </a:p>
          <a:p>
            <a:r>
              <a:rPr lang="it-IT" kern="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dall’art</a:t>
            </a:r>
            <a:r>
              <a:rPr lang="it-IT" kern="0" dirty="0">
                <a:solidFill>
                  <a:schemeClr val="bg1"/>
                </a:solidFill>
                <a:latin typeface="Titillium Web" panose="00000500000000000000" pitchFamily="2" charset="0"/>
              </a:rPr>
              <a:t>. 67 del Reg. </a:t>
            </a:r>
            <a:r>
              <a:rPr lang="it-IT" kern="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generale 1303/13 </a:t>
            </a:r>
          </a:p>
          <a:p>
            <a:r>
              <a:rPr lang="it-IT" kern="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all’art</a:t>
            </a:r>
            <a:r>
              <a:rPr lang="it-IT" kern="0" dirty="0">
                <a:solidFill>
                  <a:schemeClr val="bg1"/>
                </a:solidFill>
                <a:latin typeface="Titillium Web" panose="00000500000000000000" pitchFamily="2" charset="0"/>
              </a:rPr>
              <a:t>. 14.1 del Reg. FSE </a:t>
            </a:r>
            <a:r>
              <a:rPr lang="it-IT" kern="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1304/13</a:t>
            </a:r>
            <a:endParaRPr lang="it-IT" kern="0" dirty="0">
              <a:solidFill>
                <a:schemeClr val="bg1"/>
              </a:solidFill>
              <a:latin typeface="Titillium Web" panose="00000500000000000000" pitchFamily="2" charset="0"/>
            </a:endParaRPr>
          </a:p>
          <a:p>
            <a:endParaRPr lang="it-IT" dirty="0"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6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018393" y="3957791"/>
            <a:ext cx="82089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it-IT" altLang="en-US" sz="2400" b="1" dirty="0">
                <a:solidFill>
                  <a:srgbClr val="FFFFFF"/>
                </a:solidFill>
                <a:latin typeface="Optima LT Std DemiBold" charset="0"/>
              </a:rPr>
              <a:t> Le azioni realizzate grazie ai PON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139" y="755780"/>
            <a:ext cx="7196328" cy="550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206213" y="138224"/>
            <a:ext cx="6913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COME COSTRUIRE UN MODULO FORMATIVO</a:t>
            </a:r>
            <a:endParaRPr lang="it-IT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7" name="CasellaDiTesto 3"/>
          <p:cNvSpPr txBox="1"/>
          <p:nvPr/>
        </p:nvSpPr>
        <p:spPr>
          <a:xfrm>
            <a:off x="206213" y="138224"/>
            <a:ext cx="6913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COME AGGIORNARE GLI UCS</a:t>
            </a:r>
            <a:endParaRPr lang="it-IT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2" y="3600547"/>
            <a:ext cx="7877175" cy="19335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82351" y="1198917"/>
            <a:ext cx="78092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>
                <a:latin typeface="Titillium Web" panose="00000500000000000000" pitchFamily="2" charset="0"/>
              </a:rPr>
              <a:t>Il </a:t>
            </a:r>
            <a:r>
              <a:rPr lang="it-IT" smtClean="0">
                <a:latin typeface="Titillium Web" panose="00000500000000000000" pitchFamily="2" charset="0"/>
              </a:rPr>
              <a:t>finanziamento </a:t>
            </a:r>
            <a:r>
              <a:rPr lang="it-IT">
                <a:latin typeface="Titillium Web" panose="00000500000000000000" pitchFamily="2" charset="0"/>
              </a:rPr>
              <a:t>e rimborso basato sul concetto di </a:t>
            </a:r>
            <a:r>
              <a:rPr lang="it-IT" smtClean="0">
                <a:latin typeface="Titillium Web" panose="00000500000000000000" pitchFamily="2" charset="0"/>
              </a:rPr>
              <a:t>Costo </a:t>
            </a:r>
            <a:r>
              <a:rPr lang="it-IT">
                <a:latin typeface="Titillium Web" panose="00000500000000000000" pitchFamily="2" charset="0"/>
              </a:rPr>
              <a:t>Unitario Standard </a:t>
            </a:r>
            <a:r>
              <a:rPr lang="it-IT" smtClean="0">
                <a:latin typeface="Titillium Web" panose="00000500000000000000" pitchFamily="2" charset="0"/>
              </a:rPr>
              <a:t>introduce come </a:t>
            </a:r>
            <a:r>
              <a:rPr lang="it-IT">
                <a:latin typeface="Titillium Web" panose="00000500000000000000" pitchFamily="2" charset="0"/>
              </a:rPr>
              <a:t>elemento di variabilità, da monitorare nel tempo, il numero degli attestatari. </a:t>
            </a:r>
            <a:endParaRPr lang="it-IT" smtClean="0">
              <a:latin typeface="Titillium Web" panose="00000500000000000000" pitchFamily="2" charset="0"/>
            </a:endParaRPr>
          </a:p>
          <a:p>
            <a:endParaRPr lang="it-IT" smtClean="0">
              <a:latin typeface="Titillium Web" panose="00000500000000000000" pitchFamily="2" charset="0"/>
            </a:endParaRPr>
          </a:p>
          <a:p>
            <a:r>
              <a:rPr lang="it-IT" smtClean="0">
                <a:latin typeface="Titillium Web" panose="00000500000000000000" pitchFamily="2" charset="0"/>
              </a:rPr>
              <a:t>Il </a:t>
            </a:r>
            <a:r>
              <a:rPr lang="it-IT" b="1">
                <a:latin typeface="Titillium Web" panose="00000500000000000000" pitchFamily="2" charset="0"/>
              </a:rPr>
              <a:t>metodo di </a:t>
            </a:r>
            <a:r>
              <a:rPr lang="it-IT" b="1" smtClean="0">
                <a:latin typeface="Titillium Web" panose="00000500000000000000" pitchFamily="2" charset="0"/>
              </a:rPr>
              <a:t>aggiornamento </a:t>
            </a:r>
            <a:r>
              <a:rPr lang="it-IT" smtClean="0">
                <a:latin typeface="Titillium Web" panose="00000500000000000000" pitchFamily="2" charset="0"/>
              </a:rPr>
              <a:t>del Costo unitario standard è quindi la </a:t>
            </a:r>
            <a:r>
              <a:rPr lang="it-IT">
                <a:latin typeface="Titillium Web" panose="00000500000000000000" pitchFamily="2" charset="0"/>
              </a:rPr>
              <a:t>riparametrazione tra i due </a:t>
            </a:r>
            <a:r>
              <a:rPr lang="it-IT" smtClean="0">
                <a:latin typeface="Titillium Web" panose="00000500000000000000" pitchFamily="2" charset="0"/>
              </a:rPr>
              <a:t>elementi: </a:t>
            </a:r>
          </a:p>
          <a:p>
            <a:endParaRPr lang="it-IT" smtClean="0">
              <a:latin typeface="Titillium Web" panose="00000500000000000000" pitchFamily="2" charset="0"/>
            </a:endParaRPr>
          </a:p>
          <a:p>
            <a:pPr algn="ctr"/>
            <a:r>
              <a:rPr lang="it-IT" b="1" smtClean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UCS </a:t>
            </a:r>
            <a:r>
              <a:rPr lang="it-IT" b="1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– Numero </a:t>
            </a:r>
            <a:r>
              <a:rPr lang="it-IT" b="1" smtClean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di attestatari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5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11</a:t>
            </a:r>
            <a:endParaRPr lang="en-US" dirty="0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018393" y="3957791"/>
            <a:ext cx="82089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it-IT" altLang="en-US" sz="2400" b="1" dirty="0">
                <a:solidFill>
                  <a:srgbClr val="FFFFFF"/>
                </a:solidFill>
                <a:latin typeface="Optima LT Std DemiBold" charset="0"/>
              </a:rPr>
              <a:t> Le azioni realizzate grazie ai PON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74" y="1427584"/>
            <a:ext cx="9577546" cy="444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2590" y="137442"/>
            <a:ext cx="51603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CORSI DI LINGUE E STAGE IN AZIENDA</a:t>
            </a:r>
          </a:p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53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Risultati immagini per checkli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386" y="2332652"/>
            <a:ext cx="3531683" cy="261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endParaRPr lang="en-US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438541" y="1300063"/>
            <a:ext cx="604623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000" b="1" dirty="0" smtClean="0">
                <a:latin typeface="Titillium Web" panose="00000500000000000000" pitchFamily="2" charset="0"/>
              </a:rPr>
              <a:t>Condizione </a:t>
            </a:r>
            <a:r>
              <a:rPr lang="it-IT" sz="2000" b="1" dirty="0">
                <a:latin typeface="Titillium Web" panose="00000500000000000000" pitchFamily="2" charset="0"/>
              </a:rPr>
              <a:t>di ammissibilità </a:t>
            </a:r>
            <a:r>
              <a:rPr lang="it-IT" sz="2000" b="1" dirty="0" smtClean="0">
                <a:latin typeface="Titillium Web" panose="00000500000000000000" pitchFamily="2" charset="0"/>
              </a:rPr>
              <a:t/>
            </a:r>
            <a:br>
              <a:rPr lang="it-IT" sz="2000" b="1" dirty="0" smtClean="0">
                <a:latin typeface="Titillium Web" panose="00000500000000000000" pitchFamily="2" charset="0"/>
              </a:rPr>
            </a:br>
            <a:r>
              <a:rPr lang="it-IT" sz="2000" dirty="0" smtClean="0">
                <a:latin typeface="Titillium Web" panose="00000500000000000000" pitchFamily="2" charset="0"/>
              </a:rPr>
              <a:t>(es</a:t>
            </a:r>
            <a:r>
              <a:rPr lang="it-IT" sz="2000" dirty="0">
                <a:latin typeface="Titillium Web" panose="00000500000000000000" pitchFamily="2" charset="0"/>
              </a:rPr>
              <a:t>: iscrizione al corso/raggiungimento 16° anno di età per corsi di adulti</a:t>
            </a:r>
            <a:r>
              <a:rPr lang="it-IT" sz="2000" dirty="0" smtClean="0">
                <a:latin typeface="Titillium Web" panose="00000500000000000000" pitchFamily="2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it-IT" sz="2000" dirty="0">
              <a:latin typeface="Titillium Web" panose="000005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b="1" dirty="0">
                <a:latin typeface="Titillium Web" panose="00000500000000000000" pitchFamily="2" charset="0"/>
              </a:rPr>
              <a:t>Attestato finale di partecipazione </a:t>
            </a:r>
            <a:r>
              <a:rPr lang="it-IT" sz="2000" b="1" dirty="0" smtClean="0">
                <a:latin typeface="Titillium Web" panose="00000500000000000000" pitchFamily="2" charset="0"/>
              </a:rPr>
              <a:t/>
            </a:r>
            <a:br>
              <a:rPr lang="it-IT" sz="2000" b="1" dirty="0" smtClean="0">
                <a:latin typeface="Titillium Web" panose="00000500000000000000" pitchFamily="2" charset="0"/>
              </a:rPr>
            </a:br>
            <a:r>
              <a:rPr lang="it-IT" sz="2000" dirty="0" smtClean="0">
                <a:latin typeface="Titillium Web" panose="00000500000000000000" pitchFamily="2" charset="0"/>
              </a:rPr>
              <a:t>(</a:t>
            </a:r>
            <a:r>
              <a:rPr lang="it-IT" sz="2000" dirty="0">
                <a:latin typeface="Titillium Web" panose="00000500000000000000" pitchFamily="2" charset="0"/>
              </a:rPr>
              <a:t>al raggiungimento del 75% delle ore del corso</a:t>
            </a:r>
            <a:r>
              <a:rPr lang="it-IT" sz="2000" dirty="0" smtClean="0">
                <a:latin typeface="Titillium Web" panose="00000500000000000000" pitchFamily="2" charset="0"/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it-IT" sz="2000" dirty="0">
              <a:latin typeface="Titillium Web" panose="000005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b="1" dirty="0">
                <a:latin typeface="Titillium Web" panose="00000500000000000000" pitchFamily="2" charset="0"/>
              </a:rPr>
              <a:t>Attestato di fruizione dell’ora aggiuntiva</a:t>
            </a:r>
            <a:r>
              <a:rPr lang="it-IT" sz="2000" dirty="0">
                <a:latin typeface="Titillium Web" panose="00000500000000000000" pitchFamily="2" charset="0"/>
              </a:rPr>
              <a:t>, </a:t>
            </a:r>
            <a:r>
              <a:rPr lang="it-IT" sz="2000" dirty="0" smtClean="0">
                <a:latin typeface="Titillium Web" panose="00000500000000000000" pitchFamily="2" charset="0"/>
              </a:rPr>
              <a:t/>
            </a:r>
            <a:br>
              <a:rPr lang="it-IT" sz="2000" dirty="0" smtClean="0">
                <a:latin typeface="Titillium Web" panose="00000500000000000000" pitchFamily="2" charset="0"/>
              </a:rPr>
            </a:br>
            <a:r>
              <a:rPr lang="it-IT" sz="2000" dirty="0" smtClean="0">
                <a:latin typeface="Titillium Web" panose="00000500000000000000" pitchFamily="2" charset="0"/>
              </a:rPr>
              <a:t>se richiesta</a:t>
            </a:r>
          </a:p>
          <a:p>
            <a:pPr marL="457200" indent="-457200">
              <a:buFont typeface="+mj-lt"/>
              <a:buAutoNum type="arabicPeriod"/>
            </a:pPr>
            <a:endParaRPr lang="it-IT" sz="2000" dirty="0">
              <a:latin typeface="Titillium Web" panose="00000500000000000000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000" b="1" dirty="0">
                <a:latin typeface="Titillium Web" panose="00000500000000000000" pitchFamily="2" charset="0"/>
              </a:rPr>
              <a:t>Attestato di fruizione della mensa</a:t>
            </a:r>
            <a:r>
              <a:rPr lang="it-IT" sz="2000" dirty="0">
                <a:latin typeface="Titillium Web" panose="00000500000000000000" pitchFamily="2" charset="0"/>
              </a:rPr>
              <a:t>, </a:t>
            </a:r>
            <a:r>
              <a:rPr lang="it-IT" sz="2000" dirty="0" smtClean="0">
                <a:latin typeface="Titillium Web" panose="00000500000000000000" pitchFamily="2" charset="0"/>
              </a:rPr>
              <a:t/>
            </a:r>
            <a:br>
              <a:rPr lang="it-IT" sz="2000" dirty="0" smtClean="0">
                <a:latin typeface="Titillium Web" panose="00000500000000000000" pitchFamily="2" charset="0"/>
              </a:rPr>
            </a:br>
            <a:r>
              <a:rPr lang="it-IT" sz="2000" dirty="0" smtClean="0">
                <a:latin typeface="Titillium Web" panose="00000500000000000000" pitchFamily="2" charset="0"/>
              </a:rPr>
              <a:t>se prevista</a:t>
            </a:r>
            <a:endParaRPr lang="it-IT" sz="2000" dirty="0">
              <a:latin typeface="Titillium Web" panose="00000500000000000000" pitchFamily="2" charset="0"/>
            </a:endParaRPr>
          </a:p>
          <a:p>
            <a:endParaRPr lang="it-IT" dirty="0"/>
          </a:p>
        </p:txBody>
      </p:sp>
      <p:sp>
        <p:nvSpPr>
          <p:cNvPr id="3" name="TextBox 2"/>
          <p:cNvSpPr txBox="1"/>
          <p:nvPr/>
        </p:nvSpPr>
        <p:spPr>
          <a:xfrm>
            <a:off x="227045" y="149290"/>
            <a:ext cx="3946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COSA CONTROLLARE</a:t>
            </a:r>
            <a:endParaRPr lang="en-US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75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13</a:t>
            </a:r>
            <a:endParaRPr lang="en-US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275255" y="150116"/>
            <a:ext cx="93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Il TEMPLATE PER LA COMMISSIONE</a:t>
            </a:r>
            <a:endParaRPr lang="it-IT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21" y="1077583"/>
            <a:ext cx="37719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992" y="1066017"/>
            <a:ext cx="4409605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2" y="3795032"/>
            <a:ext cx="92773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16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magine correla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455" y="1707502"/>
            <a:ext cx="3726802" cy="372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14</a:t>
            </a:r>
            <a:endParaRPr lang="en-US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83637" y="973393"/>
            <a:ext cx="4890796" cy="4598351"/>
          </a:xfrm>
          <a:prstGeom prst="rect">
            <a:avLst/>
          </a:prstGeom>
          <a:noFill/>
        </p:spPr>
        <p:txBody>
          <a:bodyPr wrap="square" lIns="108000" rIns="72000" bIns="180000" rtlCol="0">
            <a:spAutoFit/>
          </a:bodyPr>
          <a:lstStyle/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Template</a:t>
            </a:r>
            <a:endParaRPr lang="it-IT" dirty="0">
              <a:latin typeface="Titillium Web" panose="00000500000000000000" pitchFamily="2" charset="0"/>
            </a:endParaRP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Documento </a:t>
            </a:r>
            <a:r>
              <a:rPr lang="it-IT" dirty="0">
                <a:latin typeface="Titillium Web" panose="00000500000000000000" pitchFamily="2" charset="0"/>
              </a:rPr>
              <a:t>introduttivo sulla base dati utilizzata e sulle motivazioni relative alle esclusioni dei </a:t>
            </a:r>
            <a:r>
              <a:rPr lang="it-IT" dirty="0" smtClean="0">
                <a:latin typeface="Titillium Web" panose="00000500000000000000" pitchFamily="2" charset="0"/>
              </a:rPr>
              <a:t>progetti</a:t>
            </a:r>
            <a:endParaRPr lang="it-IT" dirty="0">
              <a:latin typeface="Titillium Web" panose="00000500000000000000" pitchFamily="2" charset="0"/>
            </a:endParaRP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Definitivo </a:t>
            </a:r>
            <a:r>
              <a:rPr lang="it-IT" dirty="0">
                <a:latin typeface="Titillium Web" panose="00000500000000000000" pitchFamily="2" charset="0"/>
              </a:rPr>
              <a:t>di  sintesi sui 61.594 progetti estratti </a:t>
            </a:r>
            <a:r>
              <a:rPr lang="it-IT" dirty="0" smtClean="0">
                <a:latin typeface="Titillium Web" panose="00000500000000000000" pitchFamily="2" charset="0"/>
              </a:rPr>
              <a:t>(file xls)</a:t>
            </a:r>
            <a:endParaRPr lang="it-IT" dirty="0">
              <a:latin typeface="Titillium Web" panose="00000500000000000000" pitchFamily="2" charset="0"/>
            </a:endParaRP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Metodologia </a:t>
            </a:r>
            <a:r>
              <a:rPr lang="it-IT" dirty="0">
                <a:latin typeface="Titillium Web" panose="00000500000000000000" pitchFamily="2" charset="0"/>
              </a:rPr>
              <a:t>di calcolo sull’UCS individuato + </a:t>
            </a:r>
            <a:r>
              <a:rPr lang="it-IT" dirty="0" smtClean="0">
                <a:latin typeface="Titillium Web" panose="00000500000000000000" pitchFamily="2" charset="0"/>
              </a:rPr>
              <a:t>simulazione applicazione + dati excel</a:t>
            </a: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Tabella </a:t>
            </a:r>
            <a:r>
              <a:rPr lang="it-IT" dirty="0">
                <a:latin typeface="Titillium Web" panose="00000500000000000000" pitchFamily="2" charset="0"/>
              </a:rPr>
              <a:t>A (Diaria partecipante) + Tabella B (Diaria Staff) + Tabella C (Rimborso Km ERASMUS).</a:t>
            </a: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Metodo </a:t>
            </a:r>
            <a:r>
              <a:rPr lang="it-IT" dirty="0">
                <a:latin typeface="Titillium Web" panose="00000500000000000000" pitchFamily="2" charset="0"/>
              </a:rPr>
              <a:t>di aggiornamento UCS</a:t>
            </a:r>
          </a:p>
          <a:p>
            <a:pPr marL="417150" indent="-3429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it-IT" dirty="0" smtClean="0">
                <a:latin typeface="Titillium Web" panose="00000500000000000000" pitchFamily="2" charset="0"/>
              </a:rPr>
              <a:t>Parere </a:t>
            </a:r>
            <a:r>
              <a:rPr lang="it-IT" dirty="0">
                <a:latin typeface="Titillium Web" panose="00000500000000000000" pitchFamily="2" charset="0"/>
              </a:rPr>
              <a:t>Audit</a:t>
            </a:r>
          </a:p>
        </p:txBody>
      </p:sp>
      <p:sp>
        <p:nvSpPr>
          <p:cNvPr id="2" name="Rettangolo 1"/>
          <p:cNvSpPr/>
          <p:nvPr/>
        </p:nvSpPr>
        <p:spPr>
          <a:xfrm>
            <a:off x="287695" y="141810"/>
            <a:ext cx="8022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IL KIT PER LA COMMISSIONE</a:t>
            </a:r>
            <a:endParaRPr lang="it-IT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30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15</a:t>
            </a:r>
            <a:endParaRPr lang="en-US" dirty="0"/>
          </a:p>
        </p:txBody>
      </p:sp>
      <p:sp>
        <p:nvSpPr>
          <p:cNvPr id="2" name="Rettangolo 1"/>
          <p:cNvSpPr/>
          <p:nvPr/>
        </p:nvSpPr>
        <p:spPr>
          <a:xfrm>
            <a:off x="231711" y="113817"/>
            <a:ext cx="8022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CONSIGLI UTILI</a:t>
            </a:r>
            <a:endParaRPr lang="it-IT" sz="24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287523"/>
              </p:ext>
            </p:extLst>
          </p:nvPr>
        </p:nvGraphicFramePr>
        <p:xfrm>
          <a:off x="6158204" y="1700730"/>
          <a:ext cx="3225800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Image" r:id="rId4" imgW="3225240" imgH="3098160" progId="Photoshop.Image.14">
                  <p:embed/>
                </p:oleObj>
              </mc:Choice>
              <mc:Fallback>
                <p:oleObj name="Image" r:id="rId4" imgW="3225240" imgH="3098160" progId="Photoshop.Image.1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58204" y="1700730"/>
                        <a:ext cx="3225800" cy="309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418324" y="1013519"/>
            <a:ext cx="5954484" cy="5391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 smtClean="0">
                <a:latin typeface="Titillium Web" panose="00000500000000000000" pitchFamily="2" charset="0"/>
              </a:rPr>
              <a:t>Avviare</a:t>
            </a:r>
            <a:r>
              <a:rPr lang="it-IT" dirty="0" smtClean="0">
                <a:latin typeface="Titillium Web" panose="00000500000000000000" pitchFamily="2" charset="0"/>
              </a:rPr>
              <a:t> </a:t>
            </a:r>
            <a:r>
              <a:rPr lang="it-IT" dirty="0">
                <a:latin typeface="Titillium Web" panose="00000500000000000000" pitchFamily="2" charset="0"/>
              </a:rPr>
              <a:t>quanto prima il confronto con la Commissione europea;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 smtClean="0">
                <a:latin typeface="Titillium Web" panose="00000500000000000000" pitchFamily="2" charset="0"/>
              </a:rPr>
              <a:t>classificare</a:t>
            </a:r>
            <a:r>
              <a:rPr lang="it-IT" dirty="0" smtClean="0">
                <a:latin typeface="Titillium Web" panose="00000500000000000000" pitchFamily="2" charset="0"/>
              </a:rPr>
              <a:t> gli </a:t>
            </a:r>
            <a:r>
              <a:rPr lang="it-IT" dirty="0">
                <a:latin typeface="Titillium Web" panose="00000500000000000000" pitchFamily="2" charset="0"/>
              </a:rPr>
              <a:t>interventi omogenei per tipologie di costi considerando quelli </a:t>
            </a:r>
            <a:r>
              <a:rPr lang="it-IT" i="1" dirty="0">
                <a:latin typeface="Titillium Web" panose="00000500000000000000" pitchFamily="2" charset="0"/>
              </a:rPr>
              <a:t>replicabili</a:t>
            </a:r>
            <a:r>
              <a:rPr lang="it-IT" dirty="0">
                <a:latin typeface="Titillium Web" panose="00000500000000000000" pitchFamily="2" charset="0"/>
              </a:rPr>
              <a:t> nella programmazione 2014-2020;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 smtClean="0">
                <a:latin typeface="Titillium Web" panose="00000500000000000000" pitchFamily="2" charset="0"/>
              </a:rPr>
              <a:t>documentare</a:t>
            </a:r>
            <a:r>
              <a:rPr lang="it-IT" dirty="0" smtClean="0">
                <a:latin typeface="Titillium Web" panose="00000500000000000000" pitchFamily="2" charset="0"/>
              </a:rPr>
              <a:t> </a:t>
            </a:r>
            <a:r>
              <a:rPr lang="it-IT" dirty="0">
                <a:latin typeface="Titillium Web" panose="00000500000000000000" pitchFamily="2" charset="0"/>
              </a:rPr>
              <a:t>le caratteristiche dei progetti e della base dati (% di rappresentatività dei progetti presi in considerazione, </a:t>
            </a:r>
            <a:r>
              <a:rPr lang="it-IT" dirty="0" smtClean="0">
                <a:latin typeface="Titillium Web" panose="00000500000000000000" pitchFamily="2" charset="0"/>
              </a:rPr>
              <a:t>motivazione sui progetti </a:t>
            </a:r>
            <a:r>
              <a:rPr lang="it-IT" dirty="0">
                <a:latin typeface="Titillium Web" panose="00000500000000000000" pitchFamily="2" charset="0"/>
              </a:rPr>
              <a:t>esclusi dal campione, ecc.) ;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 smtClean="0">
                <a:latin typeface="Titillium Web" panose="00000500000000000000" pitchFamily="2" charset="0"/>
              </a:rPr>
              <a:t>mantenere</a:t>
            </a:r>
            <a:r>
              <a:rPr lang="it-IT" dirty="0" smtClean="0">
                <a:latin typeface="Titillium Web" panose="00000500000000000000" pitchFamily="2" charset="0"/>
              </a:rPr>
              <a:t> </a:t>
            </a:r>
            <a:r>
              <a:rPr lang="it-IT" dirty="0">
                <a:latin typeface="Titillium Web" panose="00000500000000000000" pitchFamily="2" charset="0"/>
              </a:rPr>
              <a:t>un confronto costante con la Commissione e l’AdA per verificare la corretta modalità di lavoro;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 smtClean="0">
                <a:latin typeface="Titillium Web" panose="00000500000000000000" pitchFamily="2" charset="0"/>
              </a:rPr>
              <a:t>disegnare</a:t>
            </a:r>
            <a:r>
              <a:rPr lang="it-IT" dirty="0" smtClean="0">
                <a:latin typeface="Titillium Web" panose="00000500000000000000" pitchFamily="2" charset="0"/>
              </a:rPr>
              <a:t> </a:t>
            </a:r>
            <a:r>
              <a:rPr lang="it-IT" dirty="0">
                <a:latin typeface="Titillium Web" panose="00000500000000000000" pitchFamily="2" charset="0"/>
              </a:rPr>
              <a:t>un adeguato processo di gestione e controllo dei risultati e dell’effettiva realizzazione delle attività;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it-IT" b="1" dirty="0">
                <a:latin typeface="Titillium Web" panose="00000500000000000000" pitchFamily="2" charset="0"/>
              </a:rPr>
              <a:t>fornire</a:t>
            </a:r>
            <a:r>
              <a:rPr lang="it-IT" dirty="0">
                <a:latin typeface="Titillium Web" panose="00000500000000000000" pitchFamily="2" charset="0"/>
              </a:rPr>
              <a:t> ai beneficiari adeguati strumenti conoscitivi </a:t>
            </a:r>
            <a:r>
              <a:rPr lang="it-IT" dirty="0" smtClean="0">
                <a:latin typeface="Titillium Web" panose="00000500000000000000" pitchFamily="2" charset="0"/>
              </a:rPr>
              <a:t>sul nuovo </a:t>
            </a:r>
            <a:r>
              <a:rPr lang="it-IT" dirty="0">
                <a:latin typeface="Titillium Web" panose="00000500000000000000" pitchFamily="2" charset="0"/>
              </a:rPr>
              <a:t>approccio di gestione (Vademecum, manuali operativi, ecc</a:t>
            </a:r>
            <a:r>
              <a:rPr lang="it-IT" dirty="0" smtClean="0">
                <a:latin typeface="Titillium Web" panose="00000500000000000000" pitchFamily="2" charset="0"/>
              </a:rPr>
              <a:t>.).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Ø"/>
            </a:pPr>
            <a:endParaRPr lang="it-IT" dirty="0"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51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8"/>
          <p:cNvSpPr txBox="1">
            <a:spLocks/>
          </p:cNvSpPr>
          <p:nvPr/>
        </p:nvSpPr>
        <p:spPr>
          <a:xfrm>
            <a:off x="549613" y="3579778"/>
            <a:ext cx="9066989" cy="126506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mtClean="0"/>
              <a:t>Domande e saluti</a:t>
            </a:r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593387" y="5068111"/>
            <a:ext cx="8667345" cy="145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8"/>
          <p:cNvSpPr txBox="1">
            <a:spLocks/>
          </p:cNvSpPr>
          <p:nvPr/>
        </p:nvSpPr>
        <p:spPr>
          <a:xfrm>
            <a:off x="549613" y="5437290"/>
            <a:ext cx="5121614" cy="12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6409426" y="5437290"/>
            <a:ext cx="2851306" cy="12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b="1" kern="1200" baseline="0">
                <a:solidFill>
                  <a:schemeClr val="bg1"/>
                </a:solidFill>
                <a:latin typeface="Titillium Web" panose="00000500000000000000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itillium Web" panose="00000500000000000000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b="0" dirty="0" smtClean="0"/>
              <a:t>28 </a:t>
            </a:r>
            <a:r>
              <a:rPr lang="en-US" sz="1800" b="0" dirty="0" err="1" smtClean="0"/>
              <a:t>Febbraio</a:t>
            </a:r>
            <a:r>
              <a:rPr lang="en-US" sz="1800" b="0" dirty="0" smtClean="0"/>
              <a:t> 2017</a:t>
            </a:r>
            <a:endParaRPr lang="en-US" sz="1800" b="0" dirty="0"/>
          </a:p>
        </p:txBody>
      </p:sp>
    </p:spTree>
    <p:extLst>
      <p:ext uri="{BB962C8B-B14F-4D97-AF65-F5344CB8AC3E}">
        <p14:creationId xmlns:p14="http://schemas.microsoft.com/office/powerpoint/2010/main" val="206515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400">
                <a:ea typeface="+mn-ea"/>
                <a:cs typeface="Calibri" panose="020F0502020204030204" pitchFamily="34" charset="0"/>
              </a:rPr>
              <a:t>IL PON «PER LA SCUOLA»</a:t>
            </a:r>
            <a:endParaRPr lang="en-US" sz="2400">
              <a:ea typeface="+mn-ea"/>
              <a:cs typeface="Calibri" panose="020F050202020403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0494" y="973755"/>
            <a:ext cx="7307889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it-IT" dirty="0" smtClean="0">
                <a:latin typeface="Titillium Web" panose="00000500000000000000" pitchFamily="2" charset="0"/>
              </a:rPr>
              <a:t>È il </a:t>
            </a:r>
            <a:r>
              <a:rPr lang="it-IT" dirty="0">
                <a:latin typeface="Titillium Web" panose="00000500000000000000" pitchFamily="2" charset="0"/>
              </a:rPr>
              <a:t>Programma Operativo Nazionale (PON) del </a:t>
            </a:r>
            <a:r>
              <a:rPr lang="it-IT" dirty="0" smtClean="0">
                <a:latin typeface="Titillium Web" panose="00000500000000000000" pitchFamily="2" charset="0"/>
              </a:rPr>
              <a:t>Miur, finanziato </a:t>
            </a:r>
            <a:r>
              <a:rPr lang="it-IT" dirty="0">
                <a:latin typeface="Titillium Web" panose="00000500000000000000" pitchFamily="2" charset="0"/>
              </a:rPr>
              <a:t>dai Fondi Strutturali </a:t>
            </a:r>
            <a:r>
              <a:rPr lang="it-IT" dirty="0" smtClean="0">
                <a:latin typeface="Titillium Web" panose="00000500000000000000" pitchFamily="2" charset="0"/>
              </a:rPr>
              <a:t>Europei. 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it-IT" b="1" dirty="0" smtClean="0">
                <a:latin typeface="Titillium Web" panose="00000500000000000000" pitchFamily="2" charset="0"/>
              </a:rPr>
              <a:t>Contiene </a:t>
            </a:r>
            <a:r>
              <a:rPr lang="it-IT" b="1" dirty="0">
                <a:latin typeface="Titillium Web" panose="00000500000000000000" pitchFamily="2" charset="0"/>
              </a:rPr>
              <a:t>le priorità strategiche del settore </a:t>
            </a:r>
            <a:r>
              <a:rPr lang="it-IT" b="1" dirty="0" smtClean="0">
                <a:latin typeface="Titillium Web" panose="00000500000000000000" pitchFamily="2" charset="0"/>
              </a:rPr>
              <a:t>istruzione </a:t>
            </a:r>
            <a:r>
              <a:rPr lang="it-IT" dirty="0" smtClean="0">
                <a:latin typeface="Titillium Web" panose="00000500000000000000" pitchFamily="2" charset="0"/>
              </a:rPr>
              <a:t>e ha </a:t>
            </a:r>
            <a:r>
              <a:rPr lang="it-IT" dirty="0">
                <a:latin typeface="Titillium Web" panose="00000500000000000000" pitchFamily="2" charset="0"/>
              </a:rPr>
              <a:t>una durata settennale, dal 2014 al </a:t>
            </a:r>
            <a:r>
              <a:rPr lang="it-IT" dirty="0" smtClean="0">
                <a:latin typeface="Titillium Web" panose="00000500000000000000" pitchFamily="2" charset="0"/>
              </a:rPr>
              <a:t>2020.</a:t>
            </a:r>
          </a:p>
          <a:p>
            <a:pPr>
              <a:spcBef>
                <a:spcPts val="700"/>
              </a:spcBef>
              <a:spcAft>
                <a:spcPts val="700"/>
              </a:spcAft>
            </a:pPr>
            <a:r>
              <a:rPr lang="it-IT" dirty="0" smtClean="0">
                <a:latin typeface="Titillium Web" panose="00000500000000000000" pitchFamily="2" charset="0"/>
              </a:rPr>
              <a:t>Punta </a:t>
            </a:r>
            <a:r>
              <a:rPr lang="it-IT" dirty="0">
                <a:latin typeface="Titillium Web" panose="00000500000000000000" pitchFamily="2" charset="0"/>
              </a:rPr>
              <a:t>a creare un sistema d'istruzione e di formazione di elevata qualità, efficace ed equo offrendo alle scuole l’opportunità di accedere a </a:t>
            </a:r>
            <a:r>
              <a:rPr lang="it-IT" b="1" dirty="0">
                <a:latin typeface="Titillium Web" panose="00000500000000000000" pitchFamily="2" charset="0"/>
              </a:rPr>
              <a:t>risorse comunitarie </a:t>
            </a:r>
            <a:r>
              <a:rPr lang="it-IT" b="1" dirty="0" smtClean="0">
                <a:latin typeface="Titillium Web" panose="00000500000000000000" pitchFamily="2" charset="0"/>
              </a:rPr>
              <a:t>aggiuntive</a:t>
            </a:r>
            <a:r>
              <a:rPr lang="it-IT" dirty="0" smtClean="0">
                <a:latin typeface="Titillium Web" panose="00000500000000000000" pitchFamily="2" charset="0"/>
              </a:rPr>
              <a:t>.</a:t>
            </a:r>
            <a:endParaRPr lang="en-US" dirty="0">
              <a:latin typeface="Titillium Web" panose="000005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94" y="3958922"/>
            <a:ext cx="6398952" cy="207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18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22469" y="140345"/>
            <a:ext cx="8853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rPr>
              <a:t>I PROGETTI FSE NEL PON 2007-2013</a:t>
            </a:r>
          </a:p>
        </p:txBody>
      </p:sp>
      <p:sp>
        <p:nvSpPr>
          <p:cNvPr id="31" name="Sottotitolo 2"/>
          <p:cNvSpPr txBox="1">
            <a:spLocks/>
          </p:cNvSpPr>
          <p:nvPr/>
        </p:nvSpPr>
        <p:spPr>
          <a:xfrm>
            <a:off x="175814" y="1041460"/>
            <a:ext cx="8061649" cy="504056"/>
          </a:xfrm>
          <a:prstGeom prst="roundRect">
            <a:avLst/>
          </a:prstGeom>
          <a:noFill/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2000" dirty="0" smtClean="0">
                <a:latin typeface="Titillium Web" panose="00000500000000000000" pitchFamily="2" charset="0"/>
              </a:rPr>
              <a:t>Nella passata programmazione gli interventi FSE avevano un alto livello di omogeneità in </a:t>
            </a:r>
            <a:r>
              <a:rPr lang="it-IT" sz="2000" dirty="0">
                <a:latin typeface="Titillium Web" panose="00000500000000000000" pitchFamily="2" charset="0"/>
              </a:rPr>
              <a:t>termini di:</a:t>
            </a:r>
            <a:endParaRPr lang="it-IT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Titillium Web" panose="00000500000000000000" pitchFamily="2" charset="0"/>
              <a:cs typeface="Calibri" panose="020F050202020403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49088" y="1943606"/>
            <a:ext cx="9100185" cy="3998939"/>
            <a:chOff x="229927" y="1656501"/>
            <a:chExt cx="8400171" cy="4260665"/>
          </a:xfrm>
        </p:grpSpPr>
        <p:grpSp>
          <p:nvGrpSpPr>
            <p:cNvPr id="20" name="Gruppo 14"/>
            <p:cNvGrpSpPr/>
            <p:nvPr/>
          </p:nvGrpSpPr>
          <p:grpSpPr>
            <a:xfrm>
              <a:off x="430645" y="1656501"/>
              <a:ext cx="8199453" cy="4260665"/>
              <a:chOff x="604026" y="2420890"/>
              <a:chExt cx="7730987" cy="3678487"/>
            </a:xfrm>
          </p:grpSpPr>
          <p:sp>
            <p:nvSpPr>
              <p:cNvPr id="21" name="Rettangolo 4"/>
              <p:cNvSpPr/>
              <p:nvPr/>
            </p:nvSpPr>
            <p:spPr>
              <a:xfrm>
                <a:off x="3488643" y="2420890"/>
                <a:ext cx="4846370" cy="5074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Ins="274320" rtlCol="0" anchor="ctr"/>
              <a:lstStyle/>
              <a:p>
                <a:pPr algn="just"/>
                <a:r>
                  <a:rPr lang="it-IT" dirty="0">
                    <a:solidFill>
                      <a:schemeClr val="tx1"/>
                    </a:solidFill>
                    <a:latin typeface="Titillium Web" panose="00000500000000000000" pitchFamily="2" charset="0"/>
                  </a:rPr>
                  <a:t>30 – 60 ore (massimo 120) per modulo </a:t>
                </a:r>
              </a:p>
            </p:txBody>
          </p:sp>
          <p:sp>
            <p:nvSpPr>
              <p:cNvPr id="22" name="Rettangolo 5"/>
              <p:cNvSpPr/>
              <p:nvPr/>
            </p:nvSpPr>
            <p:spPr>
              <a:xfrm>
                <a:off x="3488643" y="3006133"/>
                <a:ext cx="4846370" cy="42682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74320" rIns="274320" rtlCol="0" anchor="ctr"/>
              <a:lstStyle/>
              <a:p>
                <a:pPr algn="just"/>
                <a:r>
                  <a:rPr lang="it-IT" dirty="0">
                    <a:solidFill>
                      <a:schemeClr val="tx1"/>
                    </a:solidFill>
                    <a:latin typeface="Titillium Web" panose="00000500000000000000" pitchFamily="2" charset="0"/>
                  </a:rPr>
                  <a:t>15 / 25 partecipanti </a:t>
                </a:r>
                <a:r>
                  <a:rPr lang="it-IT">
                    <a:solidFill>
                      <a:schemeClr val="tx1"/>
                    </a:solidFill>
                    <a:latin typeface="Titillium Web" panose="00000500000000000000" pitchFamily="2" charset="0"/>
                  </a:rPr>
                  <a:t>per </a:t>
                </a:r>
                <a:r>
                  <a:rPr lang="it-IT" smtClean="0">
                    <a:solidFill>
                      <a:schemeClr val="tx1"/>
                    </a:solidFill>
                    <a:latin typeface="Titillium Web" panose="00000500000000000000" pitchFamily="2" charset="0"/>
                  </a:rPr>
                  <a:t>intervento </a:t>
                </a:r>
                <a:r>
                  <a:rPr lang="it-IT" dirty="0" smtClean="0">
                    <a:solidFill>
                      <a:schemeClr val="tx1"/>
                    </a:solidFill>
                    <a:latin typeface="Titillium Web" panose="00000500000000000000" pitchFamily="2" charset="0"/>
                  </a:rPr>
                  <a:t>formativo</a:t>
                </a:r>
                <a:endParaRPr lang="it-IT" strike="sngStrike" dirty="0">
                  <a:solidFill>
                    <a:schemeClr val="tx1"/>
                  </a:solidFill>
                  <a:latin typeface="Titillium Web" panose="00000500000000000000" pitchFamily="2" charset="0"/>
                </a:endParaRPr>
              </a:p>
            </p:txBody>
          </p:sp>
          <p:sp>
            <p:nvSpPr>
              <p:cNvPr id="24" name="Freccia a destra 9"/>
              <p:cNvSpPr/>
              <p:nvPr/>
            </p:nvSpPr>
            <p:spPr>
              <a:xfrm>
                <a:off x="2737782" y="2529856"/>
                <a:ext cx="560322" cy="283073"/>
              </a:xfrm>
              <a:prstGeom prst="rightArrow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5" name="Rettangolo 8"/>
              <p:cNvSpPr/>
              <p:nvPr/>
            </p:nvSpPr>
            <p:spPr>
              <a:xfrm>
                <a:off x="604026" y="5449391"/>
                <a:ext cx="7324949" cy="64998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600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Programmazione 2007-2013:  </a:t>
                </a:r>
                <a:r>
                  <a:rPr lang="it-IT" sz="1600" b="1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60.000 </a:t>
                </a:r>
                <a:r>
                  <a:rPr lang="it-IT" sz="1600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progetti realizzati e </a:t>
                </a:r>
                <a:r>
                  <a:rPr lang="it-IT" sz="1600" b="1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3.200 </a:t>
                </a:r>
                <a:r>
                  <a:rPr lang="it-IT" sz="1600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istituti </a:t>
                </a:r>
                <a:r>
                  <a:rPr lang="it-IT" sz="160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beneficiari </a:t>
                </a:r>
                <a:r>
                  <a:rPr lang="it-IT" sz="1600" smtClean="0">
                    <a:solidFill>
                      <a:prstClr val="black"/>
                    </a:solidFill>
                    <a:latin typeface="Titillium Web" panose="00000500000000000000" pitchFamily="2" charset="0"/>
                  </a:rPr>
                  <a:t>(4 regioni)</a:t>
                </a:r>
                <a:endParaRPr lang="it-IT" sz="1600" dirty="0">
                  <a:solidFill>
                    <a:prstClr val="black"/>
                  </a:solidFill>
                  <a:latin typeface="Titillium Web" panose="00000500000000000000" pitchFamily="2" charset="0"/>
                </a:endParaRPr>
              </a:p>
            </p:txBody>
          </p:sp>
          <p:sp>
            <p:nvSpPr>
              <p:cNvPr id="23" name="Freccia a destra 9"/>
              <p:cNvSpPr/>
              <p:nvPr/>
            </p:nvSpPr>
            <p:spPr>
              <a:xfrm>
                <a:off x="2737782" y="3074100"/>
                <a:ext cx="560322" cy="283073"/>
              </a:xfrm>
              <a:prstGeom prst="rightArrow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8" name="Freccia a destra 9"/>
              <p:cNvSpPr/>
              <p:nvPr/>
            </p:nvSpPr>
            <p:spPr>
              <a:xfrm>
                <a:off x="2737782" y="3636712"/>
                <a:ext cx="560322" cy="283073"/>
              </a:xfrm>
              <a:prstGeom prst="rightArrow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29" name="Freccia a destra 9"/>
              <p:cNvSpPr/>
              <p:nvPr/>
            </p:nvSpPr>
            <p:spPr>
              <a:xfrm>
                <a:off x="2737782" y="4458602"/>
                <a:ext cx="560322" cy="283073"/>
              </a:xfrm>
              <a:prstGeom prst="rightArrow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>
                  <a:solidFill>
                    <a:prstClr val="white"/>
                  </a:solidFill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2" name="Rectangle 1"/>
            <p:cNvSpPr/>
            <p:nvPr/>
          </p:nvSpPr>
          <p:spPr>
            <a:xfrm>
              <a:off x="229927" y="1789718"/>
              <a:ext cx="3405967" cy="426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  <a:defRPr/>
              </a:pPr>
              <a:r>
                <a:rPr lang="it-IT" sz="2000" b="1" kern="0" dirty="0" smtClean="0">
                  <a:solidFill>
                    <a:schemeClr val="accent2">
                      <a:lumMod val="50000"/>
                    </a:schemeClr>
                  </a:solidFill>
                  <a:latin typeface="Titillium Web" panose="00000500000000000000" pitchFamily="2" charset="0"/>
                </a:rPr>
                <a:t>Durata </a:t>
              </a:r>
              <a:endParaRPr lang="it-IT" sz="2000" b="1" kern="0" dirty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229927" y="2384803"/>
              <a:ext cx="2561463" cy="426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it-IT" sz="2000" b="1" kern="0" dirty="0" smtClean="0">
                  <a:solidFill>
                    <a:schemeClr val="accent2">
                      <a:lumMod val="50000"/>
                    </a:schemeClr>
                  </a:solidFill>
                  <a:latin typeface="Titillium Web" panose="00000500000000000000" pitchFamily="2" charset="0"/>
                </a:rPr>
                <a:t>Partecipanti</a:t>
              </a:r>
              <a:endParaRPr lang="it-IT" sz="2000" b="1" kern="0" dirty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29927" y="3861003"/>
              <a:ext cx="2388608" cy="393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endParaRPr lang="it-IT" b="1" kern="0" dirty="0">
                <a:solidFill>
                  <a:prstClr val="black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32" name="Rectangle 9"/>
          <p:cNvSpPr/>
          <p:nvPr/>
        </p:nvSpPr>
        <p:spPr>
          <a:xfrm>
            <a:off x="272481" y="4112646"/>
            <a:ext cx="25876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it-IT" sz="2000" b="1" kern="0" dirty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Massimali di spesa</a:t>
            </a:r>
          </a:p>
        </p:txBody>
      </p:sp>
      <p:sp>
        <p:nvSpPr>
          <p:cNvPr id="34" name="Rettangolo 6"/>
          <p:cNvSpPr/>
          <p:nvPr/>
        </p:nvSpPr>
        <p:spPr>
          <a:xfrm>
            <a:off x="3780897" y="3823501"/>
            <a:ext cx="5568376" cy="938308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274320" rtlCol="0" anchor="ctr"/>
          <a:lstStyle/>
          <a:p>
            <a:pPr algn="just"/>
            <a:r>
              <a:rPr lang="it-IT" dirty="0">
                <a:solidFill>
                  <a:schemeClr val="tx1"/>
                </a:solidFill>
                <a:latin typeface="Titillium Web" panose="00000500000000000000" pitchFamily="2" charset="0"/>
              </a:rPr>
              <a:t>Prassi consolidata di contabilità dei costi vincolata da un piano finanziario strutturato con dei massimali definiti</a:t>
            </a:r>
          </a:p>
        </p:txBody>
      </p:sp>
      <p:sp>
        <p:nvSpPr>
          <p:cNvPr id="35" name="Rectangle 9"/>
          <p:cNvSpPr/>
          <p:nvPr/>
        </p:nvSpPr>
        <p:spPr>
          <a:xfrm>
            <a:off x="272480" y="3211955"/>
            <a:ext cx="258765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it-IT" sz="2000" b="1" kern="0" dirty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Beneficiar</a:t>
            </a:r>
            <a:r>
              <a:rPr lang="it-IT" b="1" kern="0" dirty="0" smtClean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</a:rPr>
              <a:t>i</a:t>
            </a:r>
            <a:endParaRPr lang="it-IT" b="1" kern="0" dirty="0">
              <a:solidFill>
                <a:schemeClr val="accent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Rettangolo 5"/>
          <p:cNvSpPr/>
          <p:nvPr/>
        </p:nvSpPr>
        <p:spPr>
          <a:xfrm>
            <a:off x="3780898" y="3190308"/>
            <a:ext cx="5568376" cy="464009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274320" rtlCol="0" anchor="ctr"/>
          <a:lstStyle/>
          <a:p>
            <a:pPr algn="just"/>
            <a:r>
              <a:rPr lang="it-IT" dirty="0">
                <a:solidFill>
                  <a:schemeClr val="tx1"/>
                </a:solidFill>
                <a:latin typeface="Titillium Web" panose="00000500000000000000" pitchFamily="2" charset="0"/>
              </a:rPr>
              <a:t>Istituti scolastici (98</a:t>
            </a:r>
            <a:r>
              <a:rPr lang="it-IT" dirty="0" smtClean="0">
                <a:solidFill>
                  <a:schemeClr val="tx1"/>
                </a:solidFill>
                <a:latin typeface="Titillium Web" panose="00000500000000000000" pitchFamily="2" charset="0"/>
              </a:rPr>
              <a:t>% del totale)</a:t>
            </a:r>
            <a:endParaRPr lang="it-IT" dirty="0">
              <a:solidFill>
                <a:schemeClr val="tx1"/>
              </a:solidFill>
              <a:latin typeface="Titillium Web" panose="00000500000000000000" pitchFamily="2" charset="0"/>
            </a:endParaRPr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3311" y="6356352"/>
            <a:ext cx="2228850" cy="365125"/>
          </a:xfrm>
        </p:spPr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75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7279" y="113579"/>
            <a:ext cx="8853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rPr>
              <a:t> ARRIVA LA SEMPLIFICAZIONE DEI COSTI</a:t>
            </a:r>
          </a:p>
        </p:txBody>
      </p:sp>
      <p:grpSp>
        <p:nvGrpSpPr>
          <p:cNvPr id="28" name="Gruppo 43"/>
          <p:cNvGrpSpPr/>
          <p:nvPr/>
        </p:nvGrpSpPr>
        <p:grpSpPr>
          <a:xfrm>
            <a:off x="6655164" y="1508609"/>
            <a:ext cx="2978355" cy="4434985"/>
            <a:chOff x="-223888" y="146106"/>
            <a:chExt cx="2477889" cy="10870332"/>
          </a:xfrm>
        </p:grpSpPr>
        <p:sp>
          <p:nvSpPr>
            <p:cNvPr id="30" name="AutoShape 14"/>
            <p:cNvSpPr>
              <a:spLocks noChangeArrowheads="1"/>
            </p:cNvSpPr>
            <p:nvPr/>
          </p:nvSpPr>
          <p:spPr bwMode="auto">
            <a:xfrm>
              <a:off x="-223887" y="146108"/>
              <a:ext cx="2466220" cy="1087033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2">
                  <a:lumMod val="50000"/>
                </a:schemeClr>
              </a:solidFill>
            </a:ln>
            <a:extLst/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rot="0" vert="horz" wrap="square" lIns="216000" tIns="504000" rIns="216000" bIns="21600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 smtClean="0">
                  <a:effectLst/>
                  <a:latin typeface="Titillium Web" panose="00000500000000000000" pitchFamily="2" charset="0"/>
                  <a:ea typeface="Calibri"/>
                  <a:cs typeface="Times New Roman"/>
                </a:rPr>
                <a:t>UCS adottate dalla Commissione tramite «atto delegato»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3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Controlli 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AdG su procedure, effettivo avanzamento attività e 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risultati, non 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sulla spesa sostenuta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300" dirty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Diversa modalità 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di riconoscimento della spesa tra 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Commissione/AdG e  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AdG/Beneficiario </a:t>
              </a:r>
            </a:p>
            <a:p>
              <a:pPr>
                <a:lnSpc>
                  <a:spcPct val="115000"/>
                </a:lnSpc>
              </a:pPr>
              <a:endParaRPr lang="it-IT" sz="1300" dirty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</a:pP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Audit sul rispetto delle condizioni per il rimborso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 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secondo le regole dell’atto delegato</a:t>
              </a:r>
              <a:endParaRPr lang="it-IT" sz="1300" dirty="0">
                <a:latin typeface="Titillium Web" panose="00000500000000000000" pitchFamily="2" charset="0"/>
                <a:ea typeface="Calibri"/>
                <a:cs typeface="Times New Roman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-223888" y="146106"/>
              <a:ext cx="2477889" cy="8832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  <a:tabLst>
                  <a:tab pos="2328863" algn="l"/>
                </a:tabLst>
              </a:pPr>
              <a:r>
                <a:rPr lang="it-IT" sz="13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Dal </a:t>
              </a:r>
              <a:r>
                <a:rPr lang="it-IT" sz="1300" b="1" kern="0" dirty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2017 </a:t>
              </a:r>
              <a:r>
                <a:rPr lang="it-IT" sz="13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- </a:t>
              </a:r>
              <a:r>
                <a:rPr lang="it-IT" sz="14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UCS (</a:t>
              </a:r>
              <a:r>
                <a:rPr lang="it-IT" sz="13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art</a:t>
              </a:r>
              <a:r>
                <a:rPr lang="it-IT" sz="1300" b="1" kern="0" dirty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. </a:t>
              </a:r>
              <a:r>
                <a:rPr lang="it-IT" sz="13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14.1)</a:t>
              </a:r>
              <a:endParaRPr lang="it-IT" sz="1300" b="1" kern="0" dirty="0">
                <a:solidFill>
                  <a:srgbClr val="2D5E99"/>
                </a:solidFill>
                <a:latin typeface="Titillium Web" panose="00000500000000000000" pitchFamily="2" charset="0"/>
                <a:ea typeface="Times New Roman"/>
                <a:cs typeface="Times New Roman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-119272" y="10772936"/>
              <a:ext cx="2331720" cy="1187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Calibri"/>
                  <a:cs typeface="Times New Roman"/>
                </a:rPr>
                <a:t> </a:t>
              </a:r>
              <a:endParaRPr lang="it-IT" sz="1200">
                <a:effectLst/>
                <a:latin typeface="Century Gothic" panose="020B0502020202020204" pitchFamily="34" charset="0"/>
                <a:ea typeface="Calibri"/>
                <a:cs typeface="Times New Roman"/>
              </a:endParaRPr>
            </a:p>
          </p:txBody>
        </p:sp>
      </p:grpSp>
      <p:grpSp>
        <p:nvGrpSpPr>
          <p:cNvPr id="23" name="Gruppo 43"/>
          <p:cNvGrpSpPr/>
          <p:nvPr/>
        </p:nvGrpSpPr>
        <p:grpSpPr>
          <a:xfrm>
            <a:off x="272478" y="1544720"/>
            <a:ext cx="3009112" cy="4398874"/>
            <a:chOff x="-2" y="111452"/>
            <a:chExt cx="2492817" cy="9375888"/>
          </a:xfrm>
        </p:grpSpPr>
        <p:sp>
          <p:nvSpPr>
            <p:cNvPr id="25" name="AutoShape 14"/>
            <p:cNvSpPr>
              <a:spLocks noChangeArrowheads="1"/>
            </p:cNvSpPr>
            <p:nvPr/>
          </p:nvSpPr>
          <p:spPr bwMode="auto">
            <a:xfrm>
              <a:off x="0" y="111452"/>
              <a:ext cx="2492815" cy="9375888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2">
                  <a:lumMod val="50000"/>
                </a:schemeClr>
              </a:solidFill>
            </a:ln>
            <a:extLst/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rot="0" vert="horz" wrap="square" lIns="216000" tIns="504000" rIns="216000" bIns="21600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Massimali definiti dall’</a:t>
              </a:r>
              <a:r>
                <a:rPr lang="it-IT" sz="1400" dirty="0" err="1" smtClean="0">
                  <a:latin typeface="Titillium Web" panose="00000500000000000000" pitchFamily="2" charset="0"/>
                  <a:ea typeface="Calibri"/>
                  <a:cs typeface="Times New Roman"/>
                </a:rPr>
                <a:t>AdG</a:t>
              </a:r>
              <a:endParaRPr lang="it-IT" sz="14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4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Controlli </a:t>
              </a:r>
              <a:r>
                <a:rPr lang="it-IT" sz="1400" dirty="0" err="1" smtClean="0">
                  <a:latin typeface="Titillium Web" panose="00000500000000000000" pitchFamily="2" charset="0"/>
                  <a:ea typeface="Calibri"/>
                  <a:cs typeface="Times New Roman"/>
                </a:rPr>
                <a:t>AdG</a:t>
              </a: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 sul 100% della spesa rendicontata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4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Uguale modalità di riconoscimento della spesa tra Commissione/ </a:t>
              </a:r>
              <a:r>
                <a:rPr lang="it-IT" sz="1400" dirty="0" err="1" smtClean="0">
                  <a:latin typeface="Titillium Web" panose="00000500000000000000" pitchFamily="2" charset="0"/>
                  <a:ea typeface="Calibri"/>
                  <a:cs typeface="Times New Roman"/>
                </a:rPr>
                <a:t>AdG</a:t>
              </a: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/Beneficiario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400" dirty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4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Audit sulle spese rendicontate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200" dirty="0">
                <a:latin typeface="Titillium Web" panose="00000500000000000000" pitchFamily="2" charset="0"/>
                <a:ea typeface="Calibri"/>
                <a:cs typeface="Times New Roman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-2" y="111452"/>
              <a:ext cx="2492816" cy="704216"/>
            </a:xfrm>
            <a:prstGeom prst="rect">
              <a:avLst/>
            </a:prstGeom>
            <a:solidFill>
              <a:srgbClr val="2D5E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0000" rIns="18288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Bef>
                  <a:spcPts val="1200"/>
                </a:spcBef>
                <a:spcAft>
                  <a:spcPts val="1000"/>
                </a:spcAft>
              </a:pPr>
              <a:r>
                <a:rPr lang="it-IT" sz="1400" b="1" smtClean="0">
                  <a:solidFill>
                    <a:srgbClr val="FFFFFF"/>
                  </a:solidFill>
                  <a:effectLst/>
                  <a:latin typeface="Titillium Web" panose="00000500000000000000" pitchFamily="2" charset="0"/>
                  <a:ea typeface="Calibri"/>
                  <a:cs typeface="Times New Roman"/>
                </a:rPr>
                <a:t> Costi reali</a:t>
              </a:r>
              <a:endParaRPr lang="it-IT" sz="1400" b="1" dirty="0">
                <a:effectLst/>
                <a:latin typeface="Titillium Web" panose="00000500000000000000" pitchFamily="2" charset="0"/>
                <a:ea typeface="Calibri"/>
                <a:cs typeface="Times New Roman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1919" y="9308386"/>
              <a:ext cx="2331720" cy="1187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0000" rIns="18288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Bef>
                  <a:spcPts val="1200"/>
                </a:spcBef>
                <a:spcAft>
                  <a:spcPts val="1000"/>
                </a:spcAft>
              </a:pPr>
              <a:r>
                <a:rPr lang="it-IT" sz="11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Calibri"/>
                  <a:cs typeface="Times New Roman"/>
                </a:rPr>
                <a:t> </a:t>
              </a:r>
              <a:endParaRPr lang="it-IT" sz="1100">
                <a:effectLst/>
                <a:latin typeface="Century Gothic" panose="020B0502020202020204" pitchFamily="34" charset="0"/>
                <a:ea typeface="Calibri"/>
                <a:cs typeface="Times New Roman"/>
              </a:endParaRPr>
            </a:p>
          </p:txBody>
        </p:sp>
      </p:grpSp>
      <p:sp>
        <p:nvSpPr>
          <p:cNvPr id="18" name="Sottotitolo 2"/>
          <p:cNvSpPr txBox="1">
            <a:spLocks/>
          </p:cNvSpPr>
          <p:nvPr/>
        </p:nvSpPr>
        <p:spPr>
          <a:xfrm>
            <a:off x="272478" y="1004476"/>
            <a:ext cx="3009111" cy="36004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800" b="1" dirty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rPr>
              <a:t>2007-2013</a:t>
            </a:r>
          </a:p>
        </p:txBody>
      </p:sp>
      <p:sp>
        <p:nvSpPr>
          <p:cNvPr id="19" name="Sottotitolo 2"/>
          <p:cNvSpPr txBox="1">
            <a:spLocks/>
          </p:cNvSpPr>
          <p:nvPr/>
        </p:nvSpPr>
        <p:spPr>
          <a:xfrm>
            <a:off x="3569903" y="1004476"/>
            <a:ext cx="6064370" cy="36004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it-IT" sz="1800" b="1" dirty="0">
                <a:solidFill>
                  <a:srgbClr val="2D5E99"/>
                </a:solidFill>
                <a:latin typeface="Titillium Web" panose="00000500000000000000" pitchFamily="2" charset="0"/>
                <a:cs typeface="Calibri" panose="020F0502020204030204" pitchFamily="34" charset="0"/>
              </a:rPr>
              <a:t>2014-2020</a:t>
            </a:r>
          </a:p>
        </p:txBody>
      </p:sp>
      <p:grpSp>
        <p:nvGrpSpPr>
          <p:cNvPr id="22" name="Gruppo 43"/>
          <p:cNvGrpSpPr/>
          <p:nvPr/>
        </p:nvGrpSpPr>
        <p:grpSpPr>
          <a:xfrm>
            <a:off x="3607570" y="1508610"/>
            <a:ext cx="2978356" cy="4434984"/>
            <a:chOff x="-11670" y="0"/>
            <a:chExt cx="2477890" cy="10870330"/>
          </a:xfrm>
        </p:grpSpPr>
        <p:sp>
          <p:nvSpPr>
            <p:cNvPr id="33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2466220" cy="10870330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bg2">
                  <a:lumMod val="50000"/>
                </a:schemeClr>
              </a:solidFill>
            </a:ln>
            <a:extLst/>
          </p:spPr>
          <p:style>
            <a:lnRef idx="0">
              <a:scrgbClr r="0" g="0" b="0"/>
            </a:lnRef>
            <a:fillRef idx="1002">
              <a:schemeClr val="lt2"/>
            </a:fillRef>
            <a:effectRef idx="0">
              <a:scrgbClr r="0" g="0" b="0"/>
            </a:effectRef>
            <a:fontRef idx="major"/>
          </p:style>
          <p:txBody>
            <a:bodyPr rot="0" vert="horz" wrap="square" lIns="216000" tIns="504000" rIns="216000" bIns="21600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 smtClean="0">
                  <a:effectLst/>
                  <a:latin typeface="Titillium Web" panose="00000500000000000000" pitchFamily="2" charset="0"/>
                  <a:ea typeface="Calibri"/>
                  <a:cs typeface="Times New Roman"/>
                </a:rPr>
                <a:t>Unità di costo standard (UCS) definite da AdG, concordate con AdA e Commissione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3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Controlli </a:t>
              </a:r>
              <a:r>
                <a:rPr lang="it-IT" sz="1300" dirty="0" err="1" smtClean="0">
                  <a:latin typeface="Titillium Web" panose="00000500000000000000" pitchFamily="2" charset="0"/>
                  <a:ea typeface="Calibri"/>
                  <a:cs typeface="Times New Roman"/>
                </a:rPr>
                <a:t>AdG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 su procedure, effettivo avanzamento attività e risultati ma non sulla spesa sostenuta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endParaRPr lang="it-IT" sz="1300" dirty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Uguale modalità di riconoscimento della spesa tra Commissione/ 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AdG/Beneficiario </a:t>
              </a:r>
              <a:endParaRPr lang="it-IT" sz="1300" dirty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</a:pPr>
              <a:endParaRPr lang="it-IT" sz="1300" dirty="0" smtClean="0">
                <a:latin typeface="Titillium Web" panose="00000500000000000000" pitchFamily="2" charset="0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Uguale modalità di </a:t>
              </a:r>
              <a:r>
                <a:rPr lang="it-IT" sz="1300" dirty="0" smtClean="0">
                  <a:latin typeface="Titillium Web" panose="00000500000000000000" pitchFamily="2" charset="0"/>
                  <a:ea typeface="Calibri"/>
                  <a:cs typeface="Times New Roman"/>
                </a:rPr>
                <a:t>controllo tra </a:t>
              </a:r>
              <a:r>
                <a:rPr lang="it-IT" sz="1300" dirty="0">
                  <a:latin typeface="Titillium Web" panose="00000500000000000000" pitchFamily="2" charset="0"/>
                  <a:ea typeface="Calibri"/>
                  <a:cs typeface="Times New Roman"/>
                </a:rPr>
                <a:t>Commissione/ AdG/Beneficiario </a:t>
              </a:r>
            </a:p>
          </p:txBody>
        </p:sp>
        <p:sp>
          <p:nvSpPr>
            <p:cNvPr id="34" name="Rectangle 30"/>
            <p:cNvSpPr/>
            <p:nvPr/>
          </p:nvSpPr>
          <p:spPr>
            <a:xfrm>
              <a:off x="-11670" y="0"/>
              <a:ext cx="2477889" cy="88327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180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it-IT" sz="1400" dirty="0" smtClean="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Calibri"/>
                  <a:cs typeface="Times New Roman"/>
                </a:rPr>
                <a:t> </a:t>
              </a:r>
              <a:r>
                <a:rPr lang="it-IT" sz="1400" b="1" kern="0" dirty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2016 - UCS </a:t>
              </a:r>
              <a:r>
                <a:rPr lang="it-IT" sz="14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(</a:t>
              </a:r>
              <a:r>
                <a:rPr lang="it-IT" sz="1400" b="1" kern="0" dirty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art. </a:t>
              </a:r>
              <a:r>
                <a:rPr lang="it-IT" sz="14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67</a:t>
              </a:r>
              <a:r>
                <a:rPr lang="it-IT" sz="10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.</a:t>
              </a:r>
              <a:r>
                <a:rPr lang="it-IT" sz="1400" b="1" kern="0" dirty="0" smtClean="0">
                  <a:solidFill>
                    <a:srgbClr val="2D5E99"/>
                  </a:solidFill>
                  <a:latin typeface="Titillium Web" panose="00000500000000000000" pitchFamily="2" charset="0"/>
                  <a:ea typeface="Times New Roman"/>
                  <a:cs typeface="Times New Roman"/>
                </a:rPr>
                <a:t>1 lett.b)</a:t>
              </a:r>
              <a:endParaRPr lang="it-IT" sz="1400" b="1" kern="0" dirty="0">
                <a:solidFill>
                  <a:srgbClr val="2D5E99"/>
                </a:solidFill>
                <a:latin typeface="Titillium Web" panose="00000500000000000000" pitchFamily="2" charset="0"/>
                <a:ea typeface="Times New Roman"/>
                <a:cs typeface="Times New Roman"/>
              </a:endParaRPr>
            </a:p>
          </p:txBody>
        </p:sp>
        <p:sp>
          <p:nvSpPr>
            <p:cNvPr id="35" name="Rectangle 31"/>
            <p:cNvSpPr/>
            <p:nvPr/>
          </p:nvSpPr>
          <p:spPr>
            <a:xfrm>
              <a:off x="71919" y="10641240"/>
              <a:ext cx="2331720" cy="1187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182880" tIns="182880" rIns="182880" bIns="3657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it-IT" sz="1200">
                  <a:solidFill>
                    <a:srgbClr val="FFFFFF"/>
                  </a:solidFill>
                  <a:effectLst/>
                  <a:latin typeface="Century Gothic" panose="020B0502020202020204" pitchFamily="34" charset="0"/>
                  <a:ea typeface="Calibri"/>
                  <a:cs typeface="Times New Roman"/>
                </a:rPr>
                <a:t> </a:t>
              </a:r>
              <a:endParaRPr lang="it-IT" sz="1200">
                <a:effectLst/>
                <a:latin typeface="Century Gothic" panose="020B0502020202020204" pitchFamily="34" charset="0"/>
                <a:ea typeface="Calibri"/>
                <a:cs typeface="Times New Roman"/>
              </a:endParaRPr>
            </a:p>
          </p:txBody>
        </p:sp>
      </p:grp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3311" y="6356352"/>
            <a:ext cx="2228850" cy="365125"/>
          </a:xfrm>
        </p:spPr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28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95943" y="110864"/>
            <a:ext cx="77513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rPr>
              <a:t>COME SIAMO ARRIVATI AI COSTI STANDARD</a:t>
            </a:r>
            <a:endParaRPr lang="it-IT" sz="1200" b="1" dirty="0">
              <a:solidFill>
                <a:srgbClr val="FFC000"/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grpSp>
        <p:nvGrpSpPr>
          <p:cNvPr id="19" name="Group 4"/>
          <p:cNvGrpSpPr/>
          <p:nvPr/>
        </p:nvGrpSpPr>
        <p:grpSpPr>
          <a:xfrm>
            <a:off x="311541" y="890593"/>
            <a:ext cx="8884748" cy="5045580"/>
            <a:chOff x="1913456" y="1134793"/>
            <a:chExt cx="8201309" cy="5045580"/>
          </a:xfrm>
        </p:grpSpPr>
        <p:sp>
          <p:nvSpPr>
            <p:cNvPr id="20" name="Rectangle 15"/>
            <p:cNvSpPr>
              <a:spLocks noChangeArrowheads="1"/>
            </p:cNvSpPr>
            <p:nvPr/>
          </p:nvSpPr>
          <p:spPr bwMode="gray">
            <a:xfrm>
              <a:off x="3275854" y="2373706"/>
              <a:ext cx="6838911" cy="3806667"/>
            </a:xfrm>
            <a:prstGeom prst="rect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headEnd/>
              <a:tailEnd/>
            </a:ln>
            <a:effectLst/>
          </p:spPr>
          <p:txBody>
            <a:bodyPr lIns="274320" tIns="72000" rIns="274320" bIns="72000" anchor="t" anchorCtr="0"/>
            <a:lstStyle/>
            <a:p>
              <a:pPr marL="285750" indent="-285750" algn="just">
                <a:spcBef>
                  <a:spcPts val="600"/>
                </a:spcBef>
                <a:buFont typeface="Wingdings" panose="05000000000000000000" pitchFamily="2" charset="2"/>
                <a:buChar char="Ø"/>
                <a:tabLst>
                  <a:tab pos="273050" algn="l"/>
                </a:tabLst>
              </a:pPr>
              <a:endParaRPr lang="it-IT" sz="1600" dirty="0" smtClean="0">
                <a:latin typeface="Century Gothic" panose="020B0502020202020204" pitchFamily="34" charset="0"/>
                <a:cs typeface="Calibri" panose="020F0502020204030204" pitchFamily="34" charset="0"/>
              </a:endParaRPr>
            </a:p>
            <a:p>
              <a: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tabLst>
                  <a:tab pos="273050" algn="l"/>
                </a:tabLst>
              </a:pP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La base dati comprende </a:t>
              </a:r>
              <a:r>
                <a:rPr lang="it-IT" sz="1600" b="1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61.594 progetti 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(il 100% dei progetti realizzati nel 2007-2013). </a:t>
              </a:r>
            </a:p>
            <a:p>
              <a: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tabLst>
                  <a:tab pos="273050" algn="l"/>
                </a:tabLst>
              </a:pP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L’elaborazione per il calcolo dell’UCS </a:t>
              </a:r>
              <a:r>
                <a:rPr lang="it-IT" sz="1600" dirty="0">
                  <a:latin typeface="Titillium Web" panose="00000500000000000000" pitchFamily="2" charset="0"/>
                  <a:cs typeface="Calibri" panose="020F0502020204030204" pitchFamily="34" charset="0"/>
                </a:rPr>
                <a:t>v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iene fatta su 16.947 progetti con precise caratteristiche: </a:t>
              </a:r>
            </a:p>
            <a:p>
              <a:pPr marL="742950" lvl="1" indent="-285750">
                <a:spcBef>
                  <a:spcPts val="600"/>
                </a:spcBef>
                <a:buFont typeface="Wingdings" panose="05000000000000000000" pitchFamily="2" charset="2"/>
                <a:buChar char="§"/>
                <a:tabLst>
                  <a:tab pos="273050" algn="l"/>
                </a:tabLst>
              </a:pPr>
              <a:r>
                <a:rPr lang="it-IT" sz="1600" dirty="0">
                  <a:latin typeface="Titillium Web" panose="00000500000000000000" pitchFamily="2" charset="0"/>
                  <a:cs typeface="Calibri" panose="020F0502020204030204" pitchFamily="34" charset="0"/>
                </a:rPr>
                <a:t>progetti conclusi 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e completi di tutti i dati fisici e finanziari;</a:t>
              </a:r>
            </a:p>
            <a:p>
              <a:pPr marL="742950" lvl="1" indent="-285750">
                <a:spcBef>
                  <a:spcPts val="600"/>
                </a:spcBef>
                <a:buFont typeface="Wingdings" panose="05000000000000000000" pitchFamily="2" charset="2"/>
                <a:buChar char="§"/>
                <a:tabLst>
                  <a:tab pos="273050" algn="l"/>
                </a:tabLst>
              </a:pPr>
              <a:r>
                <a:rPr lang="it-IT" sz="1600" dirty="0">
                  <a:latin typeface="Titillium Web" panose="00000500000000000000" pitchFamily="2" charset="0"/>
                  <a:cs typeface="Calibri" panose="020F0502020204030204" pitchFamily="34" charset="0"/>
                </a:rPr>
                <a:t>p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rogetti con tipologia di intervento «replicabile» nella programmazione 2014-2020;</a:t>
              </a:r>
            </a:p>
            <a:p>
              <a:pPr marL="742950" lvl="1" indent="-285750">
                <a:spcBef>
                  <a:spcPts val="600"/>
                </a:spcBef>
                <a:buFont typeface="Wingdings" panose="05000000000000000000" pitchFamily="2" charset="2"/>
                <a:buChar char="§"/>
                <a:tabLst>
                  <a:tab pos="273050" algn="l"/>
                </a:tabLst>
              </a:pP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progetti omogenei per tipologia (es. formazione d’aula) </a:t>
              </a:r>
            </a:p>
            <a:p>
              <a:pPr marL="285750" lvl="1" indent="-285750">
                <a:spcBef>
                  <a:spcPts val="600"/>
                </a:spcBef>
                <a:buFont typeface="Arial" panose="020B0604020202020204" pitchFamily="34" charset="0"/>
                <a:buChar char="•"/>
                <a:tabLst>
                  <a:tab pos="273050" algn="l"/>
                </a:tabLst>
              </a:pP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La base dati è accompagnata da una </a:t>
              </a:r>
              <a:r>
                <a:rPr lang="it-IT" sz="1600" b="1" dirty="0">
                  <a:latin typeface="Titillium Web" panose="00000500000000000000" pitchFamily="2" charset="0"/>
                  <a:cs typeface="Calibri" panose="020F0502020204030204" pitchFamily="34" charset="0"/>
                </a:rPr>
                <a:t>presentazione </a:t>
              </a:r>
              <a:r>
                <a:rPr lang="it-IT" sz="1600" b="1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dell’analisi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 </a:t>
              </a:r>
              <a:r>
                <a:rPr lang="it-IT" sz="1600" b="1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dei dati storici di </a:t>
              </a:r>
              <a:r>
                <a:rPr lang="it-IT" sz="1600" b="1" smtClean="0">
                  <a:latin typeface="Titillium Web" panose="00000500000000000000" pitchFamily="2" charset="0"/>
                  <a:cs typeface="Calibri" panose="020F0502020204030204" pitchFamily="34" charset="0"/>
                </a:rPr>
                <a:t>spesa </a:t>
              </a:r>
              <a:r>
                <a:rPr lang="it-IT" sz="1600" smtClean="0">
                  <a:latin typeface="Titillium Web" panose="00000500000000000000" pitchFamily="2" charset="0"/>
                  <a:cs typeface="Calibri" panose="020F0502020204030204" pitchFamily="34" charset="0"/>
                </a:rPr>
                <a:t>per chiarire le </a:t>
              </a:r>
              <a:r>
                <a:rPr lang="it-IT" sz="1600" dirty="0" smtClean="0">
                  <a:latin typeface="Titillium Web" panose="00000500000000000000" pitchFamily="2" charset="0"/>
                  <a:cs typeface="Calibri" panose="020F0502020204030204" pitchFamily="34" charset="0"/>
                </a:rPr>
                <a:t>diverse categorie di intervento e le relative caratteristiche.</a:t>
              </a:r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>
              <a:off x="2610150" y="1485172"/>
              <a:ext cx="7504615" cy="1077600"/>
            </a:xfrm>
            <a:prstGeom prst="chevron">
              <a:avLst>
                <a:gd name="adj" fmla="val 0"/>
              </a:avLst>
            </a:prstGeom>
            <a:solidFill>
              <a:schemeClr val="accent4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lIns="274320" tIns="182880" rIns="365760" bIns="182880" anchor="ctr"/>
            <a:lstStyle/>
            <a:p>
              <a:pPr marL="540000" algn="just"/>
              <a:r>
                <a:rPr lang="it-IT" sz="2000" b="1" smtClean="0">
                  <a:solidFill>
                    <a:srgbClr val="6A310A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Dai dati </a:t>
              </a:r>
              <a:r>
                <a:rPr lang="it-IT" sz="2000" b="1" dirty="0" smtClean="0">
                  <a:solidFill>
                    <a:srgbClr val="6A310A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storici </a:t>
              </a:r>
              <a:r>
                <a:rPr lang="it-IT" sz="2000" b="1" smtClean="0">
                  <a:solidFill>
                    <a:srgbClr val="6A310A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di spesa… alla </a:t>
              </a:r>
              <a:r>
                <a:rPr lang="it-IT" sz="2000" b="1" dirty="0" smtClean="0">
                  <a:solidFill>
                    <a:srgbClr val="6A310A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base dati per la Commissione</a:t>
              </a:r>
              <a:endParaRPr lang="it-IT" sz="2000" b="1" dirty="0">
                <a:solidFill>
                  <a:srgbClr val="6A310A"/>
                </a:solidFill>
                <a:latin typeface="Titillium Web" panose="00000500000000000000" pitchFamily="2" charset="0"/>
                <a:cs typeface="Calibri" panose="020F0502020204030204" pitchFamily="34" charset="0"/>
              </a:endParaRPr>
            </a:p>
          </p:txBody>
        </p:sp>
        <p:grpSp>
          <p:nvGrpSpPr>
            <p:cNvPr id="22" name="Group 3"/>
            <p:cNvGrpSpPr/>
            <p:nvPr/>
          </p:nvGrpSpPr>
          <p:grpSpPr>
            <a:xfrm>
              <a:off x="1913456" y="1134793"/>
              <a:ext cx="1367671" cy="1427406"/>
              <a:chOff x="2599101" y="1480509"/>
              <a:chExt cx="493785" cy="491881"/>
            </a:xfrm>
          </p:grpSpPr>
          <p:sp>
            <p:nvSpPr>
              <p:cNvPr id="23" name="Ellipse 39"/>
              <p:cNvSpPr/>
              <p:nvPr/>
            </p:nvSpPr>
            <p:spPr bwMode="gray">
              <a:xfrm>
                <a:off x="2601006" y="1480509"/>
                <a:ext cx="491880" cy="491881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noFill/>
                <a:prstDash val="solid"/>
                <a:headEnd/>
                <a:tailE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  <p:sp>
            <p:nvSpPr>
              <p:cNvPr id="24" name="Ellipse 40"/>
              <p:cNvSpPr/>
              <p:nvPr/>
            </p:nvSpPr>
            <p:spPr bwMode="gray">
              <a:xfrm>
                <a:off x="2599101" y="1506229"/>
                <a:ext cx="437805" cy="43780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headEnd/>
                <a:tailEnd/>
              </a:ln>
              <a:effectLst/>
            </p:spPr>
            <p:txBody>
              <a:bodyPr wrap="none"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</p:grpSp>
      </p:grpSp>
      <p:pic>
        <p:nvPicPr>
          <p:cNvPr id="2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76" y="1087917"/>
            <a:ext cx="716088" cy="661004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521" y="1643220"/>
            <a:ext cx="415922" cy="38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3311" y="6356352"/>
            <a:ext cx="2228850" cy="365125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12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7453312" y="1427584"/>
            <a:ext cx="1793326" cy="364826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815076" y="2674916"/>
            <a:ext cx="82089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it-IT" altLang="en-US" sz="2400" b="1">
                <a:solidFill>
                  <a:srgbClr val="FFFFFF"/>
                </a:solidFill>
                <a:latin typeface="Optima LT Std DemiBold" charset="0"/>
              </a:rPr>
              <a:t> Le azioni realizzate grazie ai PON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459525" y="919718"/>
            <a:ext cx="6799692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latin typeface="Titillium Web" panose="00000500000000000000" pitchFamily="2" charset="0"/>
              </a:rPr>
              <a:t>Abbiamo individuato 3 UCS: uno per la formazione, uno per la gestione e uno per le spese aggiuntive.</a:t>
            </a:r>
          </a:p>
          <a:p>
            <a:endParaRPr lang="it-IT" sz="1600" dirty="0" smtClean="0">
              <a:latin typeface="Titillium Web" panose="00000500000000000000" pitchFamily="2" charset="0"/>
            </a:endParaRPr>
          </a:p>
          <a:p>
            <a:r>
              <a:rPr lang="it-IT" sz="1600" dirty="0" smtClean="0">
                <a:latin typeface="Titillium Web" panose="00000500000000000000" pitchFamily="2" charset="0"/>
              </a:rPr>
              <a:t>COSTI DI FORMAZIONE: 	 </a:t>
            </a:r>
            <a:r>
              <a:rPr lang="it-IT" sz="1600" b="1" dirty="0" smtClean="0">
                <a:latin typeface="Titillium Web" panose="00000500000000000000" pitchFamily="2" charset="0"/>
              </a:rPr>
              <a:t>€ 100,00/h</a:t>
            </a:r>
          </a:p>
          <a:p>
            <a:r>
              <a:rPr lang="it-IT" sz="1600" dirty="0" smtClean="0">
                <a:latin typeface="Titillium Web" panose="00000500000000000000" pitchFamily="2" charset="0"/>
              </a:rPr>
              <a:t>COSTI DI GESTIONE: 		 </a:t>
            </a:r>
            <a:r>
              <a:rPr lang="it-IT" sz="1600" b="1" dirty="0" smtClean="0">
                <a:latin typeface="Titillium Web" panose="00000500000000000000" pitchFamily="2" charset="0"/>
              </a:rPr>
              <a:t>€ 3,47 ora/allievo</a:t>
            </a:r>
          </a:p>
          <a:p>
            <a:r>
              <a:rPr lang="it-IT" sz="1600" dirty="0" smtClean="0">
                <a:latin typeface="Titillium Web" panose="00000500000000000000" pitchFamily="2" charset="0"/>
              </a:rPr>
              <a:t>COSTI AGGIUNTIVI: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1600" dirty="0" smtClean="0">
                <a:latin typeface="Titillium Web" panose="00000500000000000000" pitchFamily="2" charset="0"/>
              </a:rPr>
              <a:t>mensa			</a:t>
            </a:r>
            <a:r>
              <a:rPr lang="it-IT" sz="1600" b="1" dirty="0" smtClean="0">
                <a:latin typeface="Titillium Web" panose="00000500000000000000" pitchFamily="2" charset="0"/>
              </a:rPr>
              <a:t>€ 7,00/g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sz="1600" dirty="0" smtClean="0">
                <a:latin typeface="Titillium Web" panose="00000500000000000000" pitchFamily="2" charset="0"/>
              </a:rPr>
              <a:t>ora aggiuntiva con specialista: 	</a:t>
            </a:r>
            <a:r>
              <a:rPr lang="it-IT" sz="1600" b="1" dirty="0" smtClean="0">
                <a:latin typeface="Titillium Web" panose="00000500000000000000" pitchFamily="2" charset="0"/>
              </a:rPr>
              <a:t>€ 30,00/h</a:t>
            </a:r>
          </a:p>
          <a:p>
            <a:endParaRPr lang="it-IT" sz="1600" dirty="0" smtClean="0">
              <a:latin typeface="Titillium Web" panose="00000500000000000000" pitchFamily="2" charset="0"/>
            </a:endParaRPr>
          </a:p>
          <a:p>
            <a:r>
              <a:rPr lang="it-IT" sz="1600" b="1" dirty="0" smtClean="0">
                <a:latin typeface="Titillium Web" panose="00000500000000000000" pitchFamily="2" charset="0"/>
              </a:rPr>
              <a:t>COME ABBIAMO FATTO?</a:t>
            </a:r>
          </a:p>
          <a:p>
            <a:r>
              <a:rPr lang="it-IT" sz="1600" dirty="0" smtClean="0">
                <a:latin typeface="Titillium Web" panose="00000500000000000000" pitchFamily="2" charset="0"/>
              </a:rPr>
              <a:t>Abbiamo registrato tutte le ore di formazione prestate e le ore totali per partecipante.</a:t>
            </a:r>
          </a:p>
          <a:p>
            <a:endParaRPr lang="it-IT" sz="1600" dirty="0" smtClean="0">
              <a:latin typeface="Titillium Web" panose="00000500000000000000" pitchFamily="2" charset="0"/>
            </a:endParaRPr>
          </a:p>
          <a:p>
            <a:r>
              <a:rPr lang="it-IT" sz="1600" b="1" dirty="0" smtClean="0">
                <a:latin typeface="Titillium Web" panose="00000500000000000000" pitchFamily="2" charset="0"/>
              </a:rPr>
              <a:t>COSA DOBBIAMO CONTROLLARE?</a:t>
            </a:r>
          </a:p>
          <a:p>
            <a:r>
              <a:rPr lang="it-IT" sz="1600" dirty="0" smtClean="0">
                <a:latin typeface="Titillium Web" panose="00000500000000000000" pitchFamily="2" charset="0"/>
              </a:rPr>
              <a:t>Le ore di formazione prestate dall’Esperto e dal Tutor e le ore di partecipazione dell’alunno. </a:t>
            </a:r>
          </a:p>
          <a:p>
            <a:r>
              <a:rPr lang="it-IT" sz="1600" dirty="0">
                <a:latin typeface="Titillium Web" panose="00000500000000000000" pitchFamily="2" charset="0"/>
              </a:rPr>
              <a:t>In caso di mancata prestazione/presenza gli </a:t>
            </a:r>
            <a:r>
              <a:rPr lang="it-IT" sz="1600" dirty="0" smtClean="0">
                <a:latin typeface="Titillium Web" panose="00000500000000000000" pitchFamily="2" charset="0"/>
              </a:rPr>
              <a:t>UCS corrispondenti vanno tolti.</a:t>
            </a:r>
          </a:p>
          <a:p>
            <a:r>
              <a:rPr lang="it-IT" sz="1600" dirty="0" smtClean="0">
                <a:latin typeface="Titillium Web" panose="00000500000000000000" pitchFamily="2" charset="0"/>
              </a:rPr>
              <a:t>Il controllo viene fatto sulla </a:t>
            </a:r>
            <a:r>
              <a:rPr lang="it-IT" sz="1600" b="1" dirty="0">
                <a:latin typeface="Titillium Web" panose="00000500000000000000" pitchFamily="2" charset="0"/>
              </a:rPr>
              <a:t>effettiva erogazione del servizio </a:t>
            </a:r>
            <a:r>
              <a:rPr lang="it-IT" sz="1600" dirty="0" smtClean="0">
                <a:latin typeface="Titillium Web" panose="00000500000000000000" pitchFamily="2" charset="0"/>
              </a:rPr>
              <a:t>e sulle </a:t>
            </a:r>
            <a:r>
              <a:rPr lang="it-IT" sz="1600" b="1" dirty="0" smtClean="0">
                <a:latin typeface="Titillium Web" panose="00000500000000000000" pitchFamily="2" charset="0"/>
              </a:rPr>
              <a:t>effettive presenze dei partecipanti.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0073" y="173679"/>
            <a:ext cx="740103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I COSTI </a:t>
            </a:r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STANDARD - ART. 67, REG</a:t>
            </a: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. </a:t>
            </a:r>
            <a:r>
              <a:rPr lang="it-IT" sz="2400" dirty="0">
                <a:solidFill>
                  <a:schemeClr val="bg1"/>
                </a:solidFill>
                <a:latin typeface="Titillium Web" panose="00000500000000000000" pitchFamily="2" charset="0"/>
              </a:rPr>
              <a:t>1303/13</a:t>
            </a: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259217" y="1838130"/>
            <a:ext cx="2080726" cy="7557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Costi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 di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FORMAZIONE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tillium Web" panose="00000500000000000000" pitchFamily="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259217" y="2758001"/>
            <a:ext cx="2080726" cy="7557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Costi</a:t>
            </a:r>
            <a:r>
              <a:rPr lang="en-US" sz="1400" dirty="0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 di</a:t>
            </a: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GESTIONE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tillium Web" panose="00000500000000000000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259217" y="3731313"/>
            <a:ext cx="2080726" cy="7557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Costi</a:t>
            </a:r>
            <a:endParaRPr lang="en-US" sz="1400" dirty="0" smtClean="0">
              <a:solidFill>
                <a:schemeClr val="accent2">
                  <a:lumMod val="50000"/>
                </a:schemeClr>
              </a:solidFill>
              <a:latin typeface="Titillium Web" panose="00000500000000000000" pitchFamily="2" charset="0"/>
            </a:endParaRPr>
          </a:p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tillium Web" panose="00000500000000000000" pitchFamily="2" charset="0"/>
              </a:rPr>
              <a:t>AGGIUNTIVI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Titillium Web" panose="00000500000000000000" pitchFamily="2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016333" y="1071644"/>
            <a:ext cx="1007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UCS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Titillium Web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90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asellaDiTesto 32"/>
          <p:cNvSpPr txBox="1"/>
          <p:nvPr/>
        </p:nvSpPr>
        <p:spPr>
          <a:xfrm rot="16200000">
            <a:off x="-119868" y="1922873"/>
            <a:ext cx="1326434" cy="541738"/>
          </a:xfrm>
          <a:prstGeom prst="foldedCorner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it-IT" sz="300" b="1" kern="0" dirty="0">
              <a:solidFill>
                <a:srgbClr val="4F81BD"/>
              </a:solidFill>
            </a:endParaRPr>
          </a:p>
          <a:p>
            <a:pPr algn="ctr">
              <a:defRPr/>
            </a:pPr>
            <a:endParaRPr lang="it-IT" sz="300" b="1" kern="0" dirty="0" smtClean="0">
              <a:solidFill>
                <a:srgbClr val="4F81BD"/>
              </a:solidFill>
            </a:endParaRPr>
          </a:p>
          <a:p>
            <a:pPr marL="342900" indent="-342900" algn="ctr">
              <a:defRPr/>
            </a:pPr>
            <a:r>
              <a:rPr lang="it-IT" sz="1600" b="1" kern="0" dirty="0" smtClean="0">
                <a:solidFill>
                  <a:srgbClr val="4F81BD"/>
                </a:solidFill>
              </a:rPr>
              <a:t>Autorizzato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272480" y="836713"/>
            <a:ext cx="9286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Esempio: intervento </a:t>
            </a:r>
            <a:r>
              <a:rPr lang="it-IT" dirty="0"/>
              <a:t>con costi di gestione aggiuntivi </a:t>
            </a:r>
            <a:endParaRPr lang="it-IT" dirty="0" smtClean="0"/>
          </a:p>
          <a:p>
            <a:pPr algn="ctr"/>
            <a:r>
              <a:rPr lang="it-IT" dirty="0" smtClean="0"/>
              <a:t>modulo di 30 ore con 15 partecipanti</a:t>
            </a:r>
          </a:p>
        </p:txBody>
      </p:sp>
      <p:sp>
        <p:nvSpPr>
          <p:cNvPr id="23" name="CasellaDiTesto 22"/>
          <p:cNvSpPr txBox="1"/>
          <p:nvPr/>
        </p:nvSpPr>
        <p:spPr>
          <a:xfrm rot="16200000">
            <a:off x="-680787" y="4283992"/>
            <a:ext cx="2448272" cy="541738"/>
          </a:xfrm>
          <a:prstGeom prst="foldedCorner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>
              <a:defRPr/>
            </a:pPr>
            <a:endParaRPr lang="it-IT" sz="300" b="1" kern="0" dirty="0">
              <a:solidFill>
                <a:srgbClr val="4F81BD"/>
              </a:solidFill>
            </a:endParaRPr>
          </a:p>
          <a:p>
            <a:pPr algn="ctr">
              <a:defRPr/>
            </a:pPr>
            <a:endParaRPr lang="it-IT" sz="300" b="1" kern="0" dirty="0" smtClean="0">
              <a:solidFill>
                <a:srgbClr val="4F81BD"/>
              </a:solidFill>
            </a:endParaRPr>
          </a:p>
          <a:p>
            <a:pPr marL="342900" indent="-342900" algn="ctr">
              <a:defRPr/>
            </a:pPr>
            <a:r>
              <a:rPr lang="it-IT" sz="1600" b="1" kern="0" dirty="0" smtClean="0">
                <a:solidFill>
                  <a:srgbClr val="4F81BD"/>
                </a:solidFill>
              </a:rPr>
              <a:t>Realizzato</a:t>
            </a:r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5181758"/>
              </p:ext>
            </p:extLst>
          </p:nvPr>
        </p:nvGraphicFramePr>
        <p:xfrm>
          <a:off x="896012" y="3042694"/>
          <a:ext cx="8659151" cy="307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Foglio di lavoro" r:id="rId4" imgW="7734300" imgH="2981235" progId="Excel.Sheet.12">
                  <p:embed/>
                </p:oleObj>
              </mc:Choice>
              <mc:Fallback>
                <p:oleObj name="Foglio di lavoro" r:id="rId4" imgW="7734300" imgH="2981235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012" y="3042694"/>
                        <a:ext cx="8659151" cy="307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980568"/>
              </p:ext>
            </p:extLst>
          </p:nvPr>
        </p:nvGraphicFramePr>
        <p:xfrm>
          <a:off x="896012" y="1602832"/>
          <a:ext cx="7771738" cy="130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Foglio di lavoro" r:id="rId6" imgW="9020243" imgH="1409610" progId="Excel.Sheet.12">
                  <p:embed/>
                </p:oleObj>
              </mc:Choice>
              <mc:Fallback>
                <p:oleObj name="Foglio di lavoro" r:id="rId6" imgW="9020243" imgH="1409610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012" y="1602832"/>
                        <a:ext cx="7771738" cy="1303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0073" y="173679"/>
            <a:ext cx="740103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I COSTI </a:t>
            </a:r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STANDARD - ART. 67, </a:t>
            </a: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REG. 1303/13</a:t>
            </a:r>
          </a:p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3311" y="6356352"/>
            <a:ext cx="2228850" cy="365125"/>
          </a:xfrm>
        </p:spPr>
        <p:txBody>
          <a:bodyPr/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5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42534" y="3054371"/>
            <a:ext cx="4469642" cy="2602435"/>
            <a:chOff x="119930" y="1066282"/>
            <a:chExt cx="3245144" cy="2420227"/>
          </a:xfrm>
        </p:grpSpPr>
        <p:sp>
          <p:nvSpPr>
            <p:cNvPr id="14" name="Rechteck 48"/>
            <p:cNvSpPr/>
            <p:nvPr/>
          </p:nvSpPr>
          <p:spPr bwMode="gray">
            <a:xfrm>
              <a:off x="181337" y="1151907"/>
              <a:ext cx="3183737" cy="2334602"/>
            </a:xfrm>
            <a:prstGeom prst="rect">
              <a:avLst/>
            </a:prstGeom>
            <a:solidFill>
              <a:srgbClr val="808080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wrap="square" lIns="2651760" tIns="108000" rIns="108000" bIns="0" rtlCol="0" anchor="t" anchorCtr="0"/>
            <a:lstStyle/>
            <a:p>
              <a:pPr marL="0" lvl="1"/>
              <a:endParaRPr lang="it-IT" sz="14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endParaRPr>
            </a:p>
            <a:p>
              <a:pPr marL="0" lvl="1"/>
              <a:endParaRPr lang="it-IT" sz="1400" b="1" dirty="0">
                <a:solidFill>
                  <a:schemeClr val="bg1"/>
                </a:solidFill>
                <a:latin typeface="Century Gothic" panose="020B0502020202020204" pitchFamily="34" charset="0"/>
                <a:cs typeface="Calibri" panose="020F0502020204030204" pitchFamily="34" charset="0"/>
              </a:endParaRP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Per ogni tipologia </a:t>
              </a: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di intervento si </a:t>
              </a: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determina una </a:t>
              </a: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unità di costo </a:t>
              </a: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standard a </a:t>
              </a:r>
            </a:p>
            <a:p>
              <a:pPr marL="0" lvl="1"/>
              <a:r>
                <a:rPr lang="it-IT" sz="1400" b="1" dirty="0" smtClean="0">
                  <a:solidFill>
                    <a:schemeClr val="bg1"/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partecipante </a:t>
              </a:r>
            </a:p>
            <a:p>
              <a:pPr marL="0" lvl="1"/>
              <a:endParaRPr lang="it-IT" sz="1400" b="1" dirty="0" smtClean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endParaRPr>
            </a:p>
            <a:p>
              <a:pPr marL="0" lvl="1"/>
              <a:endParaRPr lang="it-IT" sz="1400" b="1" dirty="0">
                <a:solidFill>
                  <a:schemeClr val="bg1"/>
                </a:solidFill>
                <a:latin typeface="Titillium Web" panose="00000500000000000000" pitchFamily="2" charset="0"/>
                <a:cs typeface="Calibri" panose="020F0502020204030204" pitchFamily="34" charset="0"/>
              </a:endParaRPr>
            </a:p>
          </p:txBody>
        </p:sp>
        <p:sp>
          <p:nvSpPr>
            <p:cNvPr id="15" name="Freihandform 51"/>
            <p:cNvSpPr/>
            <p:nvPr/>
          </p:nvSpPr>
          <p:spPr bwMode="gray">
            <a:xfrm>
              <a:off x="195084" y="1103540"/>
              <a:ext cx="1686223" cy="2039082"/>
            </a:xfrm>
            <a:custGeom>
              <a:avLst/>
              <a:gdLst>
                <a:gd name="connsiteX0" fmla="*/ 215900 w 1854200"/>
                <a:gd name="connsiteY0" fmla="*/ 311150 h 2355850"/>
                <a:gd name="connsiteX1" fmla="*/ 539750 w 1854200"/>
                <a:gd name="connsiteY1" fmla="*/ 82550 h 2355850"/>
                <a:gd name="connsiteX2" fmla="*/ 857250 w 1854200"/>
                <a:gd name="connsiteY2" fmla="*/ 0 h 2355850"/>
                <a:gd name="connsiteX3" fmla="*/ 1250950 w 1854200"/>
                <a:gd name="connsiteY3" fmla="*/ 44450 h 2355850"/>
                <a:gd name="connsiteX4" fmla="*/ 1593850 w 1854200"/>
                <a:gd name="connsiteY4" fmla="*/ 279400 h 2355850"/>
                <a:gd name="connsiteX5" fmla="*/ 1765300 w 1854200"/>
                <a:gd name="connsiteY5" fmla="*/ 527050 h 2355850"/>
                <a:gd name="connsiteX6" fmla="*/ 1854200 w 1854200"/>
                <a:gd name="connsiteY6" fmla="*/ 812800 h 2355850"/>
                <a:gd name="connsiteX7" fmla="*/ 1854200 w 1854200"/>
                <a:gd name="connsiteY7" fmla="*/ 1047750 h 2355850"/>
                <a:gd name="connsiteX8" fmla="*/ 1778000 w 1854200"/>
                <a:gd name="connsiteY8" fmla="*/ 1250950 h 2355850"/>
                <a:gd name="connsiteX9" fmla="*/ 1600200 w 1854200"/>
                <a:gd name="connsiteY9" fmla="*/ 1581150 h 2355850"/>
                <a:gd name="connsiteX10" fmla="*/ 990600 w 1854200"/>
                <a:gd name="connsiteY10" fmla="*/ 2355850 h 2355850"/>
                <a:gd name="connsiteX11" fmla="*/ 1079500 w 1854200"/>
                <a:gd name="connsiteY11" fmla="*/ 1854200 h 2355850"/>
                <a:gd name="connsiteX12" fmla="*/ 698500 w 1854200"/>
                <a:gd name="connsiteY12" fmla="*/ 1841500 h 2355850"/>
                <a:gd name="connsiteX13" fmla="*/ 234950 w 1854200"/>
                <a:gd name="connsiteY13" fmla="*/ 1581150 h 2355850"/>
                <a:gd name="connsiteX14" fmla="*/ 25400 w 1854200"/>
                <a:gd name="connsiteY14" fmla="*/ 1193800 h 2355850"/>
                <a:gd name="connsiteX15" fmla="*/ 0 w 1854200"/>
                <a:gd name="connsiteY15" fmla="*/ 819150 h 2355850"/>
                <a:gd name="connsiteX16" fmla="*/ 95250 w 1854200"/>
                <a:gd name="connsiteY16" fmla="*/ 457200 h 2355850"/>
                <a:gd name="connsiteX17" fmla="*/ 215900 w 1854200"/>
                <a:gd name="connsiteY17" fmla="*/ 311150 h 235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54200" h="2355850">
                  <a:moveTo>
                    <a:pt x="215900" y="311150"/>
                  </a:moveTo>
                  <a:lnTo>
                    <a:pt x="539750" y="82550"/>
                  </a:lnTo>
                  <a:lnTo>
                    <a:pt x="857250" y="0"/>
                  </a:lnTo>
                  <a:lnTo>
                    <a:pt x="1250950" y="44450"/>
                  </a:lnTo>
                  <a:lnTo>
                    <a:pt x="1593850" y="279400"/>
                  </a:lnTo>
                  <a:lnTo>
                    <a:pt x="1765300" y="527050"/>
                  </a:lnTo>
                  <a:lnTo>
                    <a:pt x="1854200" y="812800"/>
                  </a:lnTo>
                  <a:lnTo>
                    <a:pt x="1854200" y="1047750"/>
                  </a:lnTo>
                  <a:lnTo>
                    <a:pt x="1778000" y="1250950"/>
                  </a:lnTo>
                  <a:lnTo>
                    <a:pt x="1600200" y="1581150"/>
                  </a:lnTo>
                  <a:lnTo>
                    <a:pt x="990600" y="2355850"/>
                  </a:lnTo>
                  <a:lnTo>
                    <a:pt x="1079500" y="1854200"/>
                  </a:lnTo>
                  <a:lnTo>
                    <a:pt x="698500" y="1841500"/>
                  </a:lnTo>
                  <a:lnTo>
                    <a:pt x="234950" y="1581150"/>
                  </a:lnTo>
                  <a:lnTo>
                    <a:pt x="25400" y="1193800"/>
                  </a:lnTo>
                  <a:lnTo>
                    <a:pt x="0" y="819150"/>
                  </a:lnTo>
                  <a:lnTo>
                    <a:pt x="95250" y="457200"/>
                  </a:lnTo>
                  <a:lnTo>
                    <a:pt x="215900" y="311150"/>
                  </a:lnTo>
                  <a:close/>
                </a:path>
              </a:pathLst>
            </a:custGeom>
            <a:solidFill>
              <a:srgbClr val="FFFFFF"/>
            </a:solidFill>
            <a:ln w="12700">
              <a:noFill/>
              <a:round/>
              <a:headEnd/>
              <a:tailEnd/>
            </a:ln>
          </p:spPr>
          <p:txBody>
            <a:bodyPr bIns="144000" rtlCol="0" anchor="ctr"/>
            <a:lstStyle/>
            <a:p>
              <a:pPr lvl="0" algn="ctr"/>
              <a:r>
                <a:rPr lang="en-US" b="1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tillium Web" panose="00000500000000000000" pitchFamily="2" charset="0"/>
                </a:rPr>
                <a:t>COSA </a:t>
              </a:r>
            </a:p>
            <a:p>
              <a:pPr lvl="0" algn="ctr"/>
              <a:r>
                <a:rPr lang="en-US" b="1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tillium Web" panose="00000500000000000000" pitchFamily="2" charset="0"/>
                </a:rPr>
                <a:t>COMPORTA?</a:t>
              </a:r>
              <a:endParaRPr lang="en-US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Titillium Web" panose="00000500000000000000" pitchFamily="2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ts val="2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gray">
            <a:xfrm>
              <a:off x="119930" y="1066282"/>
              <a:ext cx="1843790" cy="2216944"/>
            </a:xfrm>
            <a:custGeom>
              <a:avLst/>
              <a:gdLst/>
              <a:ahLst/>
              <a:cxnLst>
                <a:cxn ang="0">
                  <a:pos x="972" y="478"/>
                </a:cxn>
                <a:cxn ang="0">
                  <a:pos x="486" y="0"/>
                </a:cxn>
                <a:cxn ang="0">
                  <a:pos x="0" y="486"/>
                </a:cxn>
                <a:cxn ang="0">
                  <a:pos x="486" y="972"/>
                </a:cxn>
                <a:cxn ang="0">
                  <a:pos x="513" y="971"/>
                </a:cxn>
                <a:cxn ang="0">
                  <a:pos x="512" y="972"/>
                </a:cxn>
                <a:cxn ang="0">
                  <a:pos x="464" y="1194"/>
                </a:cxn>
                <a:cxn ang="0">
                  <a:pos x="464" y="1194"/>
                </a:cxn>
                <a:cxn ang="0">
                  <a:pos x="464" y="1195"/>
                </a:cxn>
                <a:cxn ang="0">
                  <a:pos x="464" y="1202"/>
                </a:cxn>
                <a:cxn ang="0">
                  <a:pos x="502" y="1241"/>
                </a:cxn>
                <a:cxn ang="0">
                  <a:pos x="533" y="1226"/>
                </a:cxn>
                <a:cxn ang="0">
                  <a:pos x="533" y="1226"/>
                </a:cxn>
                <a:cxn ang="0">
                  <a:pos x="867" y="787"/>
                </a:cxn>
                <a:cxn ang="0">
                  <a:pos x="879" y="771"/>
                </a:cxn>
                <a:cxn ang="0">
                  <a:pos x="970" y="526"/>
                </a:cxn>
                <a:cxn ang="0">
                  <a:pos x="972" y="486"/>
                </a:cxn>
                <a:cxn ang="0">
                  <a:pos x="972" y="478"/>
                </a:cxn>
                <a:cxn ang="0">
                  <a:pos x="892" y="521"/>
                </a:cxn>
                <a:cxn ang="0">
                  <a:pos x="829" y="707"/>
                </a:cxn>
                <a:cxn ang="0">
                  <a:pos x="795" y="752"/>
                </a:cxn>
                <a:cxn ang="0">
                  <a:pos x="713" y="862"/>
                </a:cxn>
                <a:cxn ang="0">
                  <a:pos x="713" y="862"/>
                </a:cxn>
                <a:cxn ang="0">
                  <a:pos x="651" y="943"/>
                </a:cxn>
                <a:cxn ang="0">
                  <a:pos x="579" y="1039"/>
                </a:cxn>
                <a:cxn ang="0">
                  <a:pos x="595" y="960"/>
                </a:cxn>
                <a:cxn ang="0">
                  <a:pos x="603" y="922"/>
                </a:cxn>
                <a:cxn ang="0">
                  <a:pos x="611" y="887"/>
                </a:cxn>
                <a:cxn ang="0">
                  <a:pos x="611" y="886"/>
                </a:cxn>
                <a:cxn ang="0">
                  <a:pos x="611" y="885"/>
                </a:cxn>
                <a:cxn ang="0">
                  <a:pos x="603" y="877"/>
                </a:cxn>
                <a:cxn ang="0">
                  <a:pos x="601" y="878"/>
                </a:cxn>
                <a:cxn ang="0">
                  <a:pos x="601" y="878"/>
                </a:cxn>
                <a:cxn ang="0">
                  <a:pos x="486" y="894"/>
                </a:cxn>
                <a:cxn ang="0">
                  <a:pos x="78" y="486"/>
                </a:cxn>
                <a:cxn ang="0">
                  <a:pos x="486" y="78"/>
                </a:cxn>
                <a:cxn ang="0">
                  <a:pos x="894" y="486"/>
                </a:cxn>
                <a:cxn ang="0">
                  <a:pos x="892" y="521"/>
                </a:cxn>
              </a:cxnLst>
              <a:rect l="0" t="0" r="r" b="b"/>
              <a:pathLst>
                <a:path w="972" h="1241">
                  <a:moveTo>
                    <a:pt x="972" y="478"/>
                  </a:moveTo>
                  <a:cubicBezTo>
                    <a:pt x="967" y="213"/>
                    <a:pt x="752" y="0"/>
                    <a:pt x="486" y="0"/>
                  </a:cubicBezTo>
                  <a:cubicBezTo>
                    <a:pt x="218" y="0"/>
                    <a:pt x="0" y="218"/>
                    <a:pt x="0" y="486"/>
                  </a:cubicBezTo>
                  <a:cubicBezTo>
                    <a:pt x="0" y="754"/>
                    <a:pt x="218" y="972"/>
                    <a:pt x="486" y="972"/>
                  </a:cubicBezTo>
                  <a:cubicBezTo>
                    <a:pt x="495" y="972"/>
                    <a:pt x="504" y="972"/>
                    <a:pt x="513" y="971"/>
                  </a:cubicBezTo>
                  <a:cubicBezTo>
                    <a:pt x="512" y="972"/>
                    <a:pt x="512" y="972"/>
                    <a:pt x="512" y="972"/>
                  </a:cubicBezTo>
                  <a:cubicBezTo>
                    <a:pt x="464" y="1194"/>
                    <a:pt x="464" y="1194"/>
                    <a:pt x="464" y="1194"/>
                  </a:cubicBezTo>
                  <a:cubicBezTo>
                    <a:pt x="464" y="1194"/>
                    <a:pt x="464" y="1194"/>
                    <a:pt x="464" y="1194"/>
                  </a:cubicBezTo>
                  <a:cubicBezTo>
                    <a:pt x="464" y="1194"/>
                    <a:pt x="464" y="1194"/>
                    <a:pt x="464" y="1195"/>
                  </a:cubicBezTo>
                  <a:cubicBezTo>
                    <a:pt x="464" y="1197"/>
                    <a:pt x="464" y="1200"/>
                    <a:pt x="464" y="1202"/>
                  </a:cubicBezTo>
                  <a:cubicBezTo>
                    <a:pt x="464" y="1224"/>
                    <a:pt x="481" y="1241"/>
                    <a:pt x="502" y="1241"/>
                  </a:cubicBezTo>
                  <a:cubicBezTo>
                    <a:pt x="515" y="1241"/>
                    <a:pt x="526" y="1235"/>
                    <a:pt x="533" y="1226"/>
                  </a:cubicBezTo>
                  <a:cubicBezTo>
                    <a:pt x="533" y="1226"/>
                    <a:pt x="533" y="1226"/>
                    <a:pt x="533" y="1226"/>
                  </a:cubicBezTo>
                  <a:cubicBezTo>
                    <a:pt x="867" y="787"/>
                    <a:pt x="867" y="787"/>
                    <a:pt x="867" y="787"/>
                  </a:cubicBezTo>
                  <a:cubicBezTo>
                    <a:pt x="871" y="782"/>
                    <a:pt x="875" y="777"/>
                    <a:pt x="879" y="771"/>
                  </a:cubicBezTo>
                  <a:cubicBezTo>
                    <a:pt x="930" y="701"/>
                    <a:pt x="963" y="617"/>
                    <a:pt x="970" y="526"/>
                  </a:cubicBezTo>
                  <a:cubicBezTo>
                    <a:pt x="971" y="513"/>
                    <a:pt x="972" y="499"/>
                    <a:pt x="972" y="486"/>
                  </a:cubicBezTo>
                  <a:cubicBezTo>
                    <a:pt x="972" y="483"/>
                    <a:pt x="972" y="480"/>
                    <a:pt x="972" y="478"/>
                  </a:cubicBezTo>
                  <a:close/>
                  <a:moveTo>
                    <a:pt x="892" y="521"/>
                  </a:moveTo>
                  <a:cubicBezTo>
                    <a:pt x="887" y="589"/>
                    <a:pt x="864" y="653"/>
                    <a:pt x="829" y="707"/>
                  </a:cubicBezTo>
                  <a:cubicBezTo>
                    <a:pt x="795" y="752"/>
                    <a:pt x="795" y="752"/>
                    <a:pt x="795" y="752"/>
                  </a:cubicBezTo>
                  <a:cubicBezTo>
                    <a:pt x="713" y="862"/>
                    <a:pt x="713" y="862"/>
                    <a:pt x="713" y="862"/>
                  </a:cubicBezTo>
                  <a:cubicBezTo>
                    <a:pt x="713" y="862"/>
                    <a:pt x="713" y="862"/>
                    <a:pt x="713" y="862"/>
                  </a:cubicBezTo>
                  <a:cubicBezTo>
                    <a:pt x="651" y="943"/>
                    <a:pt x="651" y="943"/>
                    <a:pt x="651" y="943"/>
                  </a:cubicBezTo>
                  <a:cubicBezTo>
                    <a:pt x="579" y="1039"/>
                    <a:pt x="579" y="1039"/>
                    <a:pt x="579" y="1039"/>
                  </a:cubicBezTo>
                  <a:cubicBezTo>
                    <a:pt x="595" y="960"/>
                    <a:pt x="595" y="960"/>
                    <a:pt x="595" y="960"/>
                  </a:cubicBezTo>
                  <a:cubicBezTo>
                    <a:pt x="603" y="922"/>
                    <a:pt x="603" y="922"/>
                    <a:pt x="603" y="922"/>
                  </a:cubicBezTo>
                  <a:cubicBezTo>
                    <a:pt x="611" y="887"/>
                    <a:pt x="611" y="887"/>
                    <a:pt x="611" y="887"/>
                  </a:cubicBezTo>
                  <a:cubicBezTo>
                    <a:pt x="611" y="887"/>
                    <a:pt x="611" y="887"/>
                    <a:pt x="611" y="886"/>
                  </a:cubicBezTo>
                  <a:cubicBezTo>
                    <a:pt x="611" y="886"/>
                    <a:pt x="611" y="885"/>
                    <a:pt x="611" y="885"/>
                  </a:cubicBezTo>
                  <a:cubicBezTo>
                    <a:pt x="611" y="881"/>
                    <a:pt x="608" y="877"/>
                    <a:pt x="603" y="877"/>
                  </a:cubicBezTo>
                  <a:cubicBezTo>
                    <a:pt x="602" y="877"/>
                    <a:pt x="602" y="877"/>
                    <a:pt x="601" y="878"/>
                  </a:cubicBezTo>
                  <a:cubicBezTo>
                    <a:pt x="601" y="878"/>
                    <a:pt x="601" y="878"/>
                    <a:pt x="601" y="878"/>
                  </a:cubicBezTo>
                  <a:cubicBezTo>
                    <a:pt x="564" y="888"/>
                    <a:pt x="526" y="894"/>
                    <a:pt x="486" y="894"/>
                  </a:cubicBezTo>
                  <a:cubicBezTo>
                    <a:pt x="261" y="894"/>
                    <a:pt x="78" y="711"/>
                    <a:pt x="78" y="486"/>
                  </a:cubicBezTo>
                  <a:cubicBezTo>
                    <a:pt x="78" y="261"/>
                    <a:pt x="261" y="78"/>
                    <a:pt x="486" y="78"/>
                  </a:cubicBezTo>
                  <a:cubicBezTo>
                    <a:pt x="711" y="78"/>
                    <a:pt x="894" y="261"/>
                    <a:pt x="894" y="486"/>
                  </a:cubicBezTo>
                  <a:cubicBezTo>
                    <a:pt x="894" y="498"/>
                    <a:pt x="893" y="509"/>
                    <a:pt x="892" y="521"/>
                  </a:cubicBezTo>
                  <a:close/>
                </a:path>
              </a:pathLst>
            </a:custGeom>
            <a:solidFill>
              <a:srgbClr val="C0C0C0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46472" y="3054372"/>
            <a:ext cx="4649737" cy="2602436"/>
            <a:chOff x="3023210" y="972221"/>
            <a:chExt cx="3280331" cy="2602436"/>
          </a:xfrm>
        </p:grpSpPr>
        <p:sp>
          <p:nvSpPr>
            <p:cNvPr id="17" name="Rechteck 58"/>
            <p:cNvSpPr/>
            <p:nvPr/>
          </p:nvSpPr>
          <p:spPr bwMode="gray">
            <a:xfrm>
              <a:off x="3276664" y="1064293"/>
              <a:ext cx="3026877" cy="2510364"/>
            </a:xfrm>
            <a:prstGeom prst="rect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  <a:headEnd/>
              <a:tailEnd/>
            </a:ln>
            <a:effectLst/>
          </p:spPr>
          <p:txBody>
            <a:bodyPr wrap="square" lIns="2560320" tIns="540000" rIns="108000" bIns="0" rtlCol="0" anchor="t" anchorCtr="0"/>
            <a:lstStyle/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L’UCS è </a:t>
              </a:r>
            </a:p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riconosciuta </a:t>
              </a:r>
            </a:p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per ogni </a:t>
              </a:r>
            </a:p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partecipante </a:t>
              </a:r>
            </a:p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che completa il </a:t>
              </a:r>
            </a:p>
            <a:p>
              <a:pPr marL="0" lvl="1"/>
              <a:r>
                <a:rPr lang="it-IT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tillium Web" panose="00000500000000000000" pitchFamily="2" charset="0"/>
                  <a:cs typeface="Calibri" panose="020F0502020204030204" pitchFamily="34" charset="0"/>
                </a:rPr>
                <a:t>corso (attestato finale)   </a:t>
              </a:r>
            </a:p>
            <a:p>
              <a:pPr marL="0" lvl="1"/>
              <a:endParaRPr lang="it-IT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tillium Web" panose="00000500000000000000" pitchFamily="2" charset="0"/>
                <a:cs typeface="Calibri" panose="020F0502020204030204" pitchFamily="34" charset="0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023210" y="972221"/>
              <a:ext cx="2058005" cy="2233395"/>
              <a:chOff x="3145838" y="964664"/>
              <a:chExt cx="2159982" cy="2344065"/>
            </a:xfrm>
          </p:grpSpPr>
          <p:sp>
            <p:nvSpPr>
              <p:cNvPr id="20" name="Freihandform 51"/>
              <p:cNvSpPr/>
              <p:nvPr/>
            </p:nvSpPr>
            <p:spPr bwMode="gray">
              <a:xfrm>
                <a:off x="3281473" y="996692"/>
                <a:ext cx="1836000" cy="2280011"/>
              </a:xfrm>
              <a:custGeom>
                <a:avLst/>
                <a:gdLst>
                  <a:gd name="connsiteX0" fmla="*/ 215900 w 1854200"/>
                  <a:gd name="connsiteY0" fmla="*/ 311150 h 2355850"/>
                  <a:gd name="connsiteX1" fmla="*/ 539750 w 1854200"/>
                  <a:gd name="connsiteY1" fmla="*/ 82550 h 2355850"/>
                  <a:gd name="connsiteX2" fmla="*/ 857250 w 1854200"/>
                  <a:gd name="connsiteY2" fmla="*/ 0 h 2355850"/>
                  <a:gd name="connsiteX3" fmla="*/ 1250950 w 1854200"/>
                  <a:gd name="connsiteY3" fmla="*/ 44450 h 2355850"/>
                  <a:gd name="connsiteX4" fmla="*/ 1593850 w 1854200"/>
                  <a:gd name="connsiteY4" fmla="*/ 279400 h 2355850"/>
                  <a:gd name="connsiteX5" fmla="*/ 1765300 w 1854200"/>
                  <a:gd name="connsiteY5" fmla="*/ 527050 h 2355850"/>
                  <a:gd name="connsiteX6" fmla="*/ 1854200 w 1854200"/>
                  <a:gd name="connsiteY6" fmla="*/ 812800 h 2355850"/>
                  <a:gd name="connsiteX7" fmla="*/ 1854200 w 1854200"/>
                  <a:gd name="connsiteY7" fmla="*/ 1047750 h 2355850"/>
                  <a:gd name="connsiteX8" fmla="*/ 1778000 w 1854200"/>
                  <a:gd name="connsiteY8" fmla="*/ 1250950 h 2355850"/>
                  <a:gd name="connsiteX9" fmla="*/ 1600200 w 1854200"/>
                  <a:gd name="connsiteY9" fmla="*/ 1581150 h 2355850"/>
                  <a:gd name="connsiteX10" fmla="*/ 990600 w 1854200"/>
                  <a:gd name="connsiteY10" fmla="*/ 2355850 h 2355850"/>
                  <a:gd name="connsiteX11" fmla="*/ 1079500 w 1854200"/>
                  <a:gd name="connsiteY11" fmla="*/ 1854200 h 2355850"/>
                  <a:gd name="connsiteX12" fmla="*/ 698500 w 1854200"/>
                  <a:gd name="connsiteY12" fmla="*/ 1841500 h 2355850"/>
                  <a:gd name="connsiteX13" fmla="*/ 234950 w 1854200"/>
                  <a:gd name="connsiteY13" fmla="*/ 1581150 h 2355850"/>
                  <a:gd name="connsiteX14" fmla="*/ 25400 w 1854200"/>
                  <a:gd name="connsiteY14" fmla="*/ 1193800 h 2355850"/>
                  <a:gd name="connsiteX15" fmla="*/ 0 w 1854200"/>
                  <a:gd name="connsiteY15" fmla="*/ 819150 h 2355850"/>
                  <a:gd name="connsiteX16" fmla="*/ 95250 w 1854200"/>
                  <a:gd name="connsiteY16" fmla="*/ 457200 h 2355850"/>
                  <a:gd name="connsiteX17" fmla="*/ 215900 w 1854200"/>
                  <a:gd name="connsiteY17" fmla="*/ 311150 h 235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54200" h="2355850">
                    <a:moveTo>
                      <a:pt x="215900" y="311150"/>
                    </a:moveTo>
                    <a:lnTo>
                      <a:pt x="539750" y="82550"/>
                    </a:lnTo>
                    <a:lnTo>
                      <a:pt x="857250" y="0"/>
                    </a:lnTo>
                    <a:lnTo>
                      <a:pt x="1250950" y="44450"/>
                    </a:lnTo>
                    <a:lnTo>
                      <a:pt x="1593850" y="279400"/>
                    </a:lnTo>
                    <a:lnTo>
                      <a:pt x="1765300" y="527050"/>
                    </a:lnTo>
                    <a:lnTo>
                      <a:pt x="1854200" y="812800"/>
                    </a:lnTo>
                    <a:lnTo>
                      <a:pt x="1854200" y="1047750"/>
                    </a:lnTo>
                    <a:lnTo>
                      <a:pt x="1778000" y="1250950"/>
                    </a:lnTo>
                    <a:lnTo>
                      <a:pt x="1600200" y="1581150"/>
                    </a:lnTo>
                    <a:lnTo>
                      <a:pt x="990600" y="2355850"/>
                    </a:lnTo>
                    <a:lnTo>
                      <a:pt x="1079500" y="1854200"/>
                    </a:lnTo>
                    <a:lnTo>
                      <a:pt x="698500" y="1841500"/>
                    </a:lnTo>
                    <a:lnTo>
                      <a:pt x="234950" y="1581150"/>
                    </a:lnTo>
                    <a:lnTo>
                      <a:pt x="25400" y="1193800"/>
                    </a:lnTo>
                    <a:lnTo>
                      <a:pt x="0" y="819150"/>
                    </a:lnTo>
                    <a:lnTo>
                      <a:pt x="95250" y="457200"/>
                    </a:lnTo>
                    <a:lnTo>
                      <a:pt x="215900" y="31115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noFill/>
                <a:round/>
                <a:headEnd/>
                <a:tailEnd/>
              </a:ln>
            </p:spPr>
            <p:txBody>
              <a:bodyPr bIns="144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ts val="28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  <p:sp>
            <p:nvSpPr>
              <p:cNvPr id="21" name="Freeform 6"/>
              <p:cNvSpPr>
                <a:spLocks noEditPoints="1"/>
              </p:cNvSpPr>
              <p:nvPr/>
            </p:nvSpPr>
            <p:spPr bwMode="gray">
              <a:xfrm>
                <a:off x="3208465" y="964664"/>
                <a:ext cx="2034730" cy="2344065"/>
              </a:xfrm>
              <a:custGeom>
                <a:avLst/>
                <a:gdLst/>
                <a:ahLst/>
                <a:cxnLst>
                  <a:cxn ang="0">
                    <a:pos x="972" y="478"/>
                  </a:cxn>
                  <a:cxn ang="0">
                    <a:pos x="486" y="0"/>
                  </a:cxn>
                  <a:cxn ang="0">
                    <a:pos x="0" y="486"/>
                  </a:cxn>
                  <a:cxn ang="0">
                    <a:pos x="486" y="972"/>
                  </a:cxn>
                  <a:cxn ang="0">
                    <a:pos x="513" y="971"/>
                  </a:cxn>
                  <a:cxn ang="0">
                    <a:pos x="512" y="972"/>
                  </a:cxn>
                  <a:cxn ang="0">
                    <a:pos x="464" y="1194"/>
                  </a:cxn>
                  <a:cxn ang="0">
                    <a:pos x="464" y="1194"/>
                  </a:cxn>
                  <a:cxn ang="0">
                    <a:pos x="464" y="1195"/>
                  </a:cxn>
                  <a:cxn ang="0">
                    <a:pos x="464" y="1202"/>
                  </a:cxn>
                  <a:cxn ang="0">
                    <a:pos x="502" y="1241"/>
                  </a:cxn>
                  <a:cxn ang="0">
                    <a:pos x="533" y="1226"/>
                  </a:cxn>
                  <a:cxn ang="0">
                    <a:pos x="533" y="1226"/>
                  </a:cxn>
                  <a:cxn ang="0">
                    <a:pos x="867" y="787"/>
                  </a:cxn>
                  <a:cxn ang="0">
                    <a:pos x="879" y="771"/>
                  </a:cxn>
                  <a:cxn ang="0">
                    <a:pos x="970" y="526"/>
                  </a:cxn>
                  <a:cxn ang="0">
                    <a:pos x="972" y="486"/>
                  </a:cxn>
                  <a:cxn ang="0">
                    <a:pos x="972" y="478"/>
                  </a:cxn>
                  <a:cxn ang="0">
                    <a:pos x="892" y="521"/>
                  </a:cxn>
                  <a:cxn ang="0">
                    <a:pos x="829" y="707"/>
                  </a:cxn>
                  <a:cxn ang="0">
                    <a:pos x="795" y="752"/>
                  </a:cxn>
                  <a:cxn ang="0">
                    <a:pos x="713" y="862"/>
                  </a:cxn>
                  <a:cxn ang="0">
                    <a:pos x="713" y="862"/>
                  </a:cxn>
                  <a:cxn ang="0">
                    <a:pos x="651" y="943"/>
                  </a:cxn>
                  <a:cxn ang="0">
                    <a:pos x="579" y="1039"/>
                  </a:cxn>
                  <a:cxn ang="0">
                    <a:pos x="595" y="960"/>
                  </a:cxn>
                  <a:cxn ang="0">
                    <a:pos x="603" y="922"/>
                  </a:cxn>
                  <a:cxn ang="0">
                    <a:pos x="611" y="887"/>
                  </a:cxn>
                  <a:cxn ang="0">
                    <a:pos x="611" y="886"/>
                  </a:cxn>
                  <a:cxn ang="0">
                    <a:pos x="611" y="885"/>
                  </a:cxn>
                  <a:cxn ang="0">
                    <a:pos x="603" y="877"/>
                  </a:cxn>
                  <a:cxn ang="0">
                    <a:pos x="601" y="878"/>
                  </a:cxn>
                  <a:cxn ang="0">
                    <a:pos x="601" y="878"/>
                  </a:cxn>
                  <a:cxn ang="0">
                    <a:pos x="486" y="894"/>
                  </a:cxn>
                  <a:cxn ang="0">
                    <a:pos x="78" y="486"/>
                  </a:cxn>
                  <a:cxn ang="0">
                    <a:pos x="486" y="78"/>
                  </a:cxn>
                  <a:cxn ang="0">
                    <a:pos x="894" y="486"/>
                  </a:cxn>
                  <a:cxn ang="0">
                    <a:pos x="892" y="521"/>
                  </a:cxn>
                </a:cxnLst>
                <a:rect l="0" t="0" r="r" b="b"/>
                <a:pathLst>
                  <a:path w="972" h="1241">
                    <a:moveTo>
                      <a:pt x="972" y="478"/>
                    </a:moveTo>
                    <a:cubicBezTo>
                      <a:pt x="967" y="213"/>
                      <a:pt x="752" y="0"/>
                      <a:pt x="486" y="0"/>
                    </a:cubicBezTo>
                    <a:cubicBezTo>
                      <a:pt x="218" y="0"/>
                      <a:pt x="0" y="218"/>
                      <a:pt x="0" y="486"/>
                    </a:cubicBezTo>
                    <a:cubicBezTo>
                      <a:pt x="0" y="754"/>
                      <a:pt x="218" y="972"/>
                      <a:pt x="486" y="972"/>
                    </a:cubicBezTo>
                    <a:cubicBezTo>
                      <a:pt x="495" y="972"/>
                      <a:pt x="504" y="972"/>
                      <a:pt x="513" y="971"/>
                    </a:cubicBezTo>
                    <a:cubicBezTo>
                      <a:pt x="512" y="972"/>
                      <a:pt x="512" y="972"/>
                      <a:pt x="512" y="972"/>
                    </a:cubicBezTo>
                    <a:cubicBezTo>
                      <a:pt x="464" y="1194"/>
                      <a:pt x="464" y="1194"/>
                      <a:pt x="464" y="1194"/>
                    </a:cubicBezTo>
                    <a:cubicBezTo>
                      <a:pt x="464" y="1194"/>
                      <a:pt x="464" y="1194"/>
                      <a:pt x="464" y="1194"/>
                    </a:cubicBezTo>
                    <a:cubicBezTo>
                      <a:pt x="464" y="1194"/>
                      <a:pt x="464" y="1194"/>
                      <a:pt x="464" y="1195"/>
                    </a:cubicBezTo>
                    <a:cubicBezTo>
                      <a:pt x="464" y="1197"/>
                      <a:pt x="464" y="1200"/>
                      <a:pt x="464" y="1202"/>
                    </a:cubicBezTo>
                    <a:cubicBezTo>
                      <a:pt x="464" y="1224"/>
                      <a:pt x="481" y="1241"/>
                      <a:pt x="502" y="1241"/>
                    </a:cubicBezTo>
                    <a:cubicBezTo>
                      <a:pt x="515" y="1241"/>
                      <a:pt x="526" y="1235"/>
                      <a:pt x="533" y="1226"/>
                    </a:cubicBezTo>
                    <a:cubicBezTo>
                      <a:pt x="533" y="1226"/>
                      <a:pt x="533" y="1226"/>
                      <a:pt x="533" y="1226"/>
                    </a:cubicBezTo>
                    <a:cubicBezTo>
                      <a:pt x="867" y="787"/>
                      <a:pt x="867" y="787"/>
                      <a:pt x="867" y="787"/>
                    </a:cubicBezTo>
                    <a:cubicBezTo>
                      <a:pt x="871" y="782"/>
                      <a:pt x="875" y="777"/>
                      <a:pt x="879" y="771"/>
                    </a:cubicBezTo>
                    <a:cubicBezTo>
                      <a:pt x="930" y="701"/>
                      <a:pt x="963" y="617"/>
                      <a:pt x="970" y="526"/>
                    </a:cubicBezTo>
                    <a:cubicBezTo>
                      <a:pt x="971" y="513"/>
                      <a:pt x="972" y="499"/>
                      <a:pt x="972" y="486"/>
                    </a:cubicBezTo>
                    <a:cubicBezTo>
                      <a:pt x="972" y="483"/>
                      <a:pt x="972" y="480"/>
                      <a:pt x="972" y="478"/>
                    </a:cubicBezTo>
                    <a:close/>
                    <a:moveTo>
                      <a:pt x="892" y="521"/>
                    </a:moveTo>
                    <a:cubicBezTo>
                      <a:pt x="887" y="589"/>
                      <a:pt x="864" y="653"/>
                      <a:pt x="829" y="707"/>
                    </a:cubicBezTo>
                    <a:cubicBezTo>
                      <a:pt x="795" y="752"/>
                      <a:pt x="795" y="752"/>
                      <a:pt x="795" y="752"/>
                    </a:cubicBezTo>
                    <a:cubicBezTo>
                      <a:pt x="713" y="862"/>
                      <a:pt x="713" y="862"/>
                      <a:pt x="713" y="862"/>
                    </a:cubicBezTo>
                    <a:cubicBezTo>
                      <a:pt x="713" y="862"/>
                      <a:pt x="713" y="862"/>
                      <a:pt x="713" y="862"/>
                    </a:cubicBezTo>
                    <a:cubicBezTo>
                      <a:pt x="651" y="943"/>
                      <a:pt x="651" y="943"/>
                      <a:pt x="651" y="943"/>
                    </a:cubicBezTo>
                    <a:cubicBezTo>
                      <a:pt x="579" y="1039"/>
                      <a:pt x="579" y="1039"/>
                      <a:pt x="579" y="1039"/>
                    </a:cubicBezTo>
                    <a:cubicBezTo>
                      <a:pt x="595" y="960"/>
                      <a:pt x="595" y="960"/>
                      <a:pt x="595" y="960"/>
                    </a:cubicBezTo>
                    <a:cubicBezTo>
                      <a:pt x="603" y="922"/>
                      <a:pt x="603" y="922"/>
                      <a:pt x="603" y="922"/>
                    </a:cubicBezTo>
                    <a:cubicBezTo>
                      <a:pt x="611" y="887"/>
                      <a:pt x="611" y="887"/>
                      <a:pt x="611" y="887"/>
                    </a:cubicBezTo>
                    <a:cubicBezTo>
                      <a:pt x="611" y="887"/>
                      <a:pt x="611" y="887"/>
                      <a:pt x="611" y="886"/>
                    </a:cubicBezTo>
                    <a:cubicBezTo>
                      <a:pt x="611" y="886"/>
                      <a:pt x="611" y="885"/>
                      <a:pt x="611" y="885"/>
                    </a:cubicBezTo>
                    <a:cubicBezTo>
                      <a:pt x="611" y="881"/>
                      <a:pt x="608" y="877"/>
                      <a:pt x="603" y="877"/>
                    </a:cubicBezTo>
                    <a:cubicBezTo>
                      <a:pt x="602" y="877"/>
                      <a:pt x="602" y="877"/>
                      <a:pt x="601" y="878"/>
                    </a:cubicBezTo>
                    <a:cubicBezTo>
                      <a:pt x="601" y="878"/>
                      <a:pt x="601" y="878"/>
                      <a:pt x="601" y="878"/>
                    </a:cubicBezTo>
                    <a:cubicBezTo>
                      <a:pt x="564" y="888"/>
                      <a:pt x="526" y="894"/>
                      <a:pt x="486" y="894"/>
                    </a:cubicBezTo>
                    <a:cubicBezTo>
                      <a:pt x="261" y="894"/>
                      <a:pt x="78" y="711"/>
                      <a:pt x="78" y="486"/>
                    </a:cubicBezTo>
                    <a:cubicBezTo>
                      <a:pt x="78" y="261"/>
                      <a:pt x="261" y="78"/>
                      <a:pt x="486" y="78"/>
                    </a:cubicBezTo>
                    <a:cubicBezTo>
                      <a:pt x="711" y="78"/>
                      <a:pt x="894" y="261"/>
                      <a:pt x="894" y="486"/>
                    </a:cubicBezTo>
                    <a:cubicBezTo>
                      <a:pt x="894" y="498"/>
                      <a:pt x="893" y="509"/>
                      <a:pt x="892" y="521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3145838" y="1458839"/>
                <a:ext cx="2159982" cy="872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sz="1600" b="1" kern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tillium Web" panose="00000500000000000000" pitchFamily="2" charset="0"/>
                  </a:rPr>
                  <a:t>COME SI OTTIENE </a:t>
                </a:r>
              </a:p>
              <a:p>
                <a:pPr lvl="0" algn="ctr"/>
                <a:r>
                  <a:rPr lang="en-US" sz="1600" b="1" kern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tillium Web" panose="00000500000000000000" pitchFamily="2" charset="0"/>
                  </a:rPr>
                  <a:t>  IL RICONOSCIMENTO </a:t>
                </a:r>
              </a:p>
              <a:p>
                <a:pPr lvl="0" algn="ctr"/>
                <a:r>
                  <a:rPr lang="en-US" sz="1600" b="1" kern="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tillium Web" panose="00000500000000000000" pitchFamily="2" charset="0"/>
                  </a:rPr>
                  <a:t>DELLE SPESE?</a:t>
                </a:r>
                <a:endParaRPr lang="en-US" sz="16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tillium Web" panose="00000500000000000000" pitchFamily="2" charset="0"/>
                </a:endParaRPr>
              </a:p>
            </p:txBody>
          </p:sp>
        </p:grpSp>
      </p:grpSp>
      <p:sp>
        <p:nvSpPr>
          <p:cNvPr id="24" name="Sottotitolo 2"/>
          <p:cNvSpPr txBox="1">
            <a:spLocks/>
          </p:cNvSpPr>
          <p:nvPr/>
        </p:nvSpPr>
        <p:spPr>
          <a:xfrm>
            <a:off x="427112" y="620941"/>
            <a:ext cx="8483623" cy="2593414"/>
          </a:xfrm>
          <a:prstGeom prst="roundRect">
            <a:avLst/>
          </a:prstGeom>
          <a:noFill/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Argomento dell’incontro: metodologia individuata ai sensi </a:t>
            </a:r>
            <a:r>
              <a:rPr lang="it-IT" sz="2000" b="1" dirty="0" smtClean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dell’art</a:t>
            </a:r>
            <a:r>
              <a:rPr lang="it-IT" sz="2000" b="1" dirty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. 67</a:t>
            </a:r>
          </a:p>
          <a:p>
            <a:pPr marL="0" indent="0" algn="just">
              <a:buNone/>
            </a:pPr>
            <a:r>
              <a:rPr lang="it-IT" sz="1800" dirty="0" smtClean="0">
                <a:latin typeface="Titillium Web" panose="00000500000000000000" pitchFamily="2" charset="0"/>
              </a:rPr>
              <a:t>La </a:t>
            </a:r>
            <a:r>
              <a:rPr lang="it-IT" sz="1800" dirty="0">
                <a:latin typeface="Titillium Web" panose="00000500000000000000" pitchFamily="2" charset="0"/>
              </a:rPr>
              <a:t>Commissione </a:t>
            </a:r>
            <a:r>
              <a:rPr lang="it-IT" sz="1800" dirty="0" smtClean="0">
                <a:latin typeface="Titillium Web" panose="00000500000000000000" pitchFamily="2" charset="0"/>
              </a:rPr>
              <a:t>europea </a:t>
            </a:r>
            <a:r>
              <a:rPr lang="it-IT" sz="1800" smtClean="0">
                <a:latin typeface="Titillium Web" panose="00000500000000000000" pitchFamily="2" charset="0"/>
              </a:rPr>
              <a:t>ritiene che la </a:t>
            </a:r>
            <a:r>
              <a:rPr lang="it-IT" sz="1800" dirty="0" smtClean="0">
                <a:latin typeface="Titillium Web" panose="00000500000000000000" pitchFamily="2" charset="0"/>
              </a:rPr>
              <a:t>metodologia </a:t>
            </a:r>
            <a:r>
              <a:rPr lang="it-IT" sz="1800" smtClean="0">
                <a:latin typeface="Titillium Web" panose="00000500000000000000" pitchFamily="2" charset="0"/>
              </a:rPr>
              <a:t>individuata sia applicabile </a:t>
            </a:r>
            <a:r>
              <a:rPr lang="it-IT" sz="1800" dirty="0" smtClean="0">
                <a:latin typeface="Titillium Web" panose="00000500000000000000" pitchFamily="2" charset="0"/>
              </a:rPr>
              <a:t>ma chiede un ulteriore sforzo di semplificazione. </a:t>
            </a:r>
          </a:p>
          <a:p>
            <a:pPr marL="0" indent="0" algn="just">
              <a:buNone/>
            </a:pPr>
            <a:r>
              <a:rPr lang="it-IT" sz="1800" dirty="0" smtClean="0">
                <a:latin typeface="Titillium Web" panose="00000500000000000000" pitchFamily="2" charset="0"/>
              </a:rPr>
              <a:t>Si avvia così il </a:t>
            </a:r>
            <a:r>
              <a:rPr lang="it-IT" sz="1800" dirty="0">
                <a:latin typeface="Titillium Web" panose="00000500000000000000" pitchFamily="2" charset="0"/>
              </a:rPr>
              <a:t>percorso di definizione delle tabelle standard di costi ai sensi dell’</a:t>
            </a:r>
            <a:r>
              <a:rPr lang="it-IT" sz="1800" i="1" dirty="0">
                <a:latin typeface="Titillium Web" panose="00000500000000000000" pitchFamily="2" charset="0"/>
              </a:rPr>
              <a:t>art. 14.1</a:t>
            </a:r>
            <a:r>
              <a:rPr lang="it-IT" sz="1800" b="1" i="1" dirty="0">
                <a:latin typeface="Titillium Web" panose="00000500000000000000" pitchFamily="2" charset="0"/>
              </a:rPr>
              <a:t> </a:t>
            </a:r>
            <a:r>
              <a:rPr lang="it-IT" sz="1800" i="1" dirty="0">
                <a:latin typeface="Titillium Web" panose="00000500000000000000" pitchFamily="2" charset="0"/>
              </a:rPr>
              <a:t>del Reg. 1304/2013 </a:t>
            </a:r>
            <a:r>
              <a:rPr lang="it-IT" sz="1800" dirty="0">
                <a:latin typeface="Titillium Web" panose="00000500000000000000" pitchFamily="2" charset="0"/>
              </a:rPr>
              <a:t>del FSE </a:t>
            </a:r>
            <a:r>
              <a:rPr lang="it-IT" sz="1800" dirty="0" smtClean="0">
                <a:latin typeface="Titillium Web" panose="00000500000000000000" pitchFamily="2" charset="0"/>
              </a:rPr>
              <a:t> ai </a:t>
            </a:r>
            <a:r>
              <a:rPr lang="it-IT" sz="1800" dirty="0">
                <a:latin typeface="Titillium Web" panose="00000500000000000000" pitchFamily="2" charset="0"/>
              </a:rPr>
              <a:t>fini dell’adozione con </a:t>
            </a:r>
            <a:r>
              <a:rPr lang="it-IT" sz="1800" dirty="0" smtClean="0">
                <a:latin typeface="Titillium Web" panose="00000500000000000000" pitchFamily="2" charset="0"/>
              </a:rPr>
              <a:t>«atto delegato». </a:t>
            </a:r>
            <a:endParaRPr lang="it-IT" sz="1800" dirty="0">
              <a:latin typeface="Titillium Web" panose="00000500000000000000" pitchFamily="2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05276" y="159276"/>
            <a:ext cx="7624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LUGLIO 2015: INCONTRO CON LA COMMISSIONE</a:t>
            </a:r>
            <a:endParaRPr lang="it-IT" sz="2000" dirty="0">
              <a:solidFill>
                <a:schemeClr val="bg1"/>
              </a:solidFill>
              <a:latin typeface="Titillium Web" panose="00000500000000000000" pitchFamily="2" charset="0"/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3311" y="6356352"/>
            <a:ext cx="2228850" cy="365125"/>
          </a:xfrm>
        </p:spPr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2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018393" y="3957791"/>
            <a:ext cx="8208963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DejaVu Sans" charset="0"/>
                <a:cs typeface="DejaVu Sans" charset="0"/>
              </a:defRPr>
            </a:lvl9pPr>
          </a:lstStyle>
          <a:p>
            <a:pPr algn="just" eaLnBrk="1" hangingPunct="1">
              <a:buClrTx/>
              <a:buFontTx/>
              <a:buNone/>
            </a:pPr>
            <a:r>
              <a:rPr lang="it-IT" altLang="en-US" sz="2400" b="1" dirty="0">
                <a:solidFill>
                  <a:srgbClr val="FFFFFF"/>
                </a:solidFill>
                <a:latin typeface="Optima LT Std DemiBold" charset="0"/>
              </a:rPr>
              <a:t> Le azioni realizzate grazie ai PON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594661" y="990512"/>
            <a:ext cx="86662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latin typeface="Titillium Web" panose="00000500000000000000" pitchFamily="2" charset="0"/>
              </a:rPr>
              <a:t>agosto </a:t>
            </a:r>
            <a:r>
              <a:rPr lang="it-IT" b="1" dirty="0" smtClean="0">
                <a:latin typeface="Titillium Web" panose="00000500000000000000" pitchFamily="2" charset="0"/>
              </a:rPr>
              <a:t>2015 - gennaio 2017</a:t>
            </a:r>
          </a:p>
          <a:p>
            <a:endParaRPr lang="it-IT" b="1" dirty="0">
              <a:solidFill>
                <a:schemeClr val="accent1">
                  <a:lumMod val="75000"/>
                </a:schemeClr>
              </a:solidFill>
              <a:latin typeface="Titillium Web" panose="00000500000000000000" pitchFamily="2" charset="0"/>
            </a:endParaRPr>
          </a:p>
          <a:p>
            <a:r>
              <a:rPr lang="it-IT" dirty="0" smtClean="0">
                <a:latin typeface="Titillium Web" panose="00000500000000000000" pitchFamily="2" charset="0"/>
              </a:rPr>
              <a:t>Abbiamo elaborato una nuova metologia di semplificazione dei costi ai </a:t>
            </a:r>
            <a:r>
              <a:rPr lang="it-IT" dirty="0">
                <a:latin typeface="Titillium Web" panose="00000500000000000000" pitchFamily="2" charset="0"/>
              </a:rPr>
              <a:t>sensi dell’Art </a:t>
            </a:r>
            <a:r>
              <a:rPr lang="it-IT" dirty="0" smtClean="0">
                <a:latin typeface="Titillium Web" panose="00000500000000000000" pitchFamily="2" charset="0"/>
              </a:rPr>
              <a:t>14.1 e abbiamo individuato: </a:t>
            </a:r>
            <a:endParaRPr lang="it-IT" dirty="0">
              <a:latin typeface="Titillium Web" panose="00000500000000000000" pitchFamily="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594661" y="2509635"/>
            <a:ext cx="87546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Titillium Web" panose="00000500000000000000" pitchFamily="2" charset="0"/>
              </a:rPr>
              <a:t>5 tipologie di formazione, ognuna con un suo specifico UCS orario</a:t>
            </a:r>
          </a:p>
          <a:p>
            <a:endParaRPr lang="it-IT" sz="16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255815" y="157362"/>
            <a:ext cx="6826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I COSTI </a:t>
            </a:r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STANDARD - ART</a:t>
            </a: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. </a:t>
            </a:r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14.1  </a:t>
            </a:r>
            <a:r>
              <a:rPr lang="it-IT" sz="2400" dirty="0" smtClean="0">
                <a:solidFill>
                  <a:schemeClr val="bg1"/>
                </a:solidFill>
                <a:latin typeface="Titillium Web" panose="00000500000000000000" pitchFamily="2" charset="0"/>
              </a:rPr>
              <a:t>REG</a:t>
            </a:r>
            <a:r>
              <a:rPr lang="it-IT" sz="2400" smtClean="0">
                <a:solidFill>
                  <a:schemeClr val="bg1"/>
                </a:solidFill>
                <a:latin typeface="Titillium Web" panose="00000500000000000000" pitchFamily="2" charset="0"/>
              </a:rPr>
              <a:t>. 1304/13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991757" y="3435376"/>
            <a:ext cx="1754155" cy="1754155"/>
          </a:xfrm>
          <a:prstGeom prst="ellips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Titillium Web" panose="00000500000000000000" pitchFamily="2" charset="0"/>
              </a:rPr>
              <a:t>Formazione adulti: </a:t>
            </a:r>
          </a:p>
          <a:p>
            <a:pPr algn="ctr"/>
            <a:r>
              <a:rPr lang="it-IT" sz="2000" b="1" dirty="0">
                <a:latin typeface="Titillium Web" panose="00000500000000000000" pitchFamily="2" charset="0"/>
              </a:rPr>
              <a:t>€ 10,90</a:t>
            </a:r>
          </a:p>
        </p:txBody>
      </p:sp>
      <p:sp>
        <p:nvSpPr>
          <p:cNvPr id="8" name="Oval 7"/>
          <p:cNvSpPr/>
          <p:nvPr/>
        </p:nvSpPr>
        <p:spPr>
          <a:xfrm>
            <a:off x="2633179" y="3435376"/>
            <a:ext cx="1754155" cy="17541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Titillium Web" panose="00000500000000000000" pitchFamily="2" charset="0"/>
              </a:rPr>
              <a:t>Cittadinanza e legalità: </a:t>
            </a:r>
          </a:p>
          <a:p>
            <a:pPr algn="ctr"/>
            <a:r>
              <a:rPr lang="it-IT" sz="2000" b="1" dirty="0">
                <a:latin typeface="Titillium Web" panose="00000500000000000000" pitchFamily="2" charset="0"/>
              </a:rPr>
              <a:t>€ </a:t>
            </a:r>
            <a:r>
              <a:rPr lang="it-IT" sz="2000" b="1" dirty="0" smtClean="0">
                <a:latin typeface="Titillium Web" panose="00000500000000000000" pitchFamily="2" charset="0"/>
              </a:rPr>
              <a:t> 6,37</a:t>
            </a:r>
            <a:endParaRPr lang="it-IT" sz="2000" b="1" dirty="0">
              <a:latin typeface="Titillium Web" panose="00000500000000000000" pitchFamily="2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253993" y="3435376"/>
            <a:ext cx="1754155" cy="1754155"/>
          </a:xfrm>
          <a:prstGeom prst="ellips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Titillium Web" panose="00000500000000000000" pitchFamily="2" charset="0"/>
              </a:rPr>
              <a:t>Formazione d’aula: </a:t>
            </a:r>
            <a:endParaRPr lang="it-IT" sz="1400" dirty="0" smtClean="0">
              <a:latin typeface="Titillium Web" panose="00000500000000000000" pitchFamily="2" charset="0"/>
            </a:endParaRPr>
          </a:p>
          <a:p>
            <a:pPr algn="ctr"/>
            <a:r>
              <a:rPr lang="it-IT" sz="2000" b="1" dirty="0">
                <a:latin typeface="Titillium Web" panose="00000500000000000000" pitchFamily="2" charset="0"/>
              </a:rPr>
              <a:t>€ </a:t>
            </a:r>
            <a:r>
              <a:rPr lang="it-IT" sz="2000" b="1" dirty="0" smtClean="0">
                <a:latin typeface="Titillium Web" panose="00000500000000000000" pitchFamily="2" charset="0"/>
              </a:rPr>
              <a:t> 12,02</a:t>
            </a:r>
            <a:endParaRPr lang="it-IT" sz="2000" b="1" dirty="0">
              <a:latin typeface="Titillium Web" panose="00000500000000000000" pitchFamily="2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832200" y="3435376"/>
            <a:ext cx="1754155" cy="17541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Titillium Web" panose="00000500000000000000" pitchFamily="2" charset="0"/>
              </a:rPr>
              <a:t>Formazione in mobilità all’estero: </a:t>
            </a:r>
            <a:endParaRPr lang="it-IT" sz="1400" dirty="0" smtClean="0">
              <a:latin typeface="Titillium Web" panose="00000500000000000000" pitchFamily="2" charset="0"/>
            </a:endParaRPr>
          </a:p>
          <a:p>
            <a:pPr algn="ctr"/>
            <a:r>
              <a:rPr lang="it-IT" sz="2000" b="1" dirty="0" smtClean="0">
                <a:latin typeface="Titillium Web" panose="00000500000000000000" pitchFamily="2" charset="0"/>
              </a:rPr>
              <a:t>€ </a:t>
            </a:r>
            <a:r>
              <a:rPr lang="it-IT" sz="2000" b="1" dirty="0">
                <a:latin typeface="Titillium Web" panose="00000500000000000000" pitchFamily="2" charset="0"/>
              </a:rPr>
              <a:t>19,35</a:t>
            </a:r>
          </a:p>
        </p:txBody>
      </p:sp>
      <p:sp>
        <p:nvSpPr>
          <p:cNvPr id="12" name="Oval 11"/>
          <p:cNvSpPr/>
          <p:nvPr/>
        </p:nvSpPr>
        <p:spPr>
          <a:xfrm>
            <a:off x="7387303" y="3435376"/>
            <a:ext cx="1754155" cy="1754155"/>
          </a:xfrm>
          <a:prstGeom prst="ellips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>
                <a:latin typeface="Titillium Web" panose="00000500000000000000" pitchFamily="2" charset="0"/>
              </a:rPr>
              <a:t>Stage in azienda: </a:t>
            </a:r>
            <a:endParaRPr lang="it-IT" sz="1400" dirty="0" smtClean="0">
              <a:latin typeface="Titillium Web" panose="00000500000000000000" pitchFamily="2" charset="0"/>
            </a:endParaRPr>
          </a:p>
          <a:p>
            <a:pPr algn="ctr"/>
            <a:r>
              <a:rPr lang="it-IT" sz="2000" b="1" dirty="0" smtClean="0">
                <a:latin typeface="Titillium Web" panose="00000500000000000000" pitchFamily="2" charset="0"/>
              </a:rPr>
              <a:t>€ </a:t>
            </a:r>
            <a:r>
              <a:rPr lang="it-IT" sz="2000" b="1" dirty="0">
                <a:latin typeface="Titillium Web" panose="00000500000000000000" pitchFamily="2" charset="0"/>
              </a:rPr>
              <a:t>13,11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181834" y="6391204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 i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en-US" dirty="0" err="1" smtClean="0"/>
              <a:t>Investiamo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Vostro </a:t>
            </a:r>
            <a:r>
              <a:rPr lang="en-US" dirty="0" err="1" smtClean="0"/>
              <a:t>futuro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98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1578</TotalTime>
  <Words>1110</Words>
  <Application>Microsoft Office PowerPoint</Application>
  <PresentationFormat>A4 (21x29,7 cm)</PresentationFormat>
  <Paragraphs>210</Paragraphs>
  <Slides>17</Slides>
  <Notes>11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17</vt:i4>
      </vt:variant>
    </vt:vector>
  </HeadingPairs>
  <TitlesOfParts>
    <vt:vector size="29" baseType="lpstr">
      <vt:lpstr>Calibri</vt:lpstr>
      <vt:lpstr>Optima LT Std DemiBold</vt:lpstr>
      <vt:lpstr>Times New Roman</vt:lpstr>
      <vt:lpstr>Open Sans</vt:lpstr>
      <vt:lpstr>Arial</vt:lpstr>
      <vt:lpstr>DejaVu Sans</vt:lpstr>
      <vt:lpstr>Wingdings</vt:lpstr>
      <vt:lpstr>Century Gothic</vt:lpstr>
      <vt:lpstr>Titillium Web</vt:lpstr>
      <vt:lpstr>Office Theme</vt:lpstr>
      <vt:lpstr>Foglio di lavoro</vt:lpstr>
      <vt:lpstr>Image</vt:lpstr>
      <vt:lpstr>Presentazione standard di PowerPoint</vt:lpstr>
      <vt:lpstr>IL PON «PER LA SCUOLA»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 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Valle, Gianfranco</dc:creator>
  <cp:lastModifiedBy>Giuseppina Rizzo</cp:lastModifiedBy>
  <cp:revision>160</cp:revision>
  <dcterms:created xsi:type="dcterms:W3CDTF">2016-11-18T16:24:16Z</dcterms:created>
  <dcterms:modified xsi:type="dcterms:W3CDTF">2019-11-28T13:07:15Z</dcterms:modified>
</cp:coreProperties>
</file>