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256" r:id="rId5"/>
    <p:sldId id="298" r:id="rId6"/>
    <p:sldId id="304" r:id="rId7"/>
    <p:sldId id="301" r:id="rId8"/>
    <p:sldId id="303" r:id="rId9"/>
    <p:sldId id="308" r:id="rId10"/>
    <p:sldId id="309" r:id="rId11"/>
    <p:sldId id="295" r:id="rId12"/>
    <p:sldId id="296" r:id="rId13"/>
    <p:sldId id="297" r:id="rId14"/>
    <p:sldId id="302" r:id="rId15"/>
    <p:sldId id="293" r:id="rId16"/>
    <p:sldId id="310" r:id="rId17"/>
    <p:sldId id="299" r:id="rId18"/>
    <p:sldId id="311" r:id="rId19"/>
    <p:sldId id="312" r:id="rId20"/>
    <p:sldId id="314" r:id="rId21"/>
    <p:sldId id="285" r:id="rId22"/>
    <p:sldId id="300" r:id="rId23"/>
    <p:sldId id="315" r:id="rId24"/>
    <p:sldId id="317" r:id="rId25"/>
    <p:sldId id="313" r:id="rId26"/>
  </p:sldIdLst>
  <p:sldSz cx="9144000" cy="6858000" type="screen4x3"/>
  <p:notesSz cx="6797675" cy="9982200"/>
  <p:defaultTex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A1F9FD"/>
    <a:srgbClr val="FFCC99"/>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5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6400"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mn-ea"/>
                <a:cs typeface="Arial" charset="0"/>
              </a:defRPr>
            </a:lvl1pPr>
          </a:lstStyle>
          <a:p>
            <a:pPr>
              <a:defRPr/>
            </a:pPr>
            <a:endParaRPr lang="it-IT" altLang="en-US"/>
          </a:p>
        </p:txBody>
      </p:sp>
      <p:sp>
        <p:nvSpPr>
          <p:cNvPr id="6147" name="Rectangle 3"/>
          <p:cNvSpPr>
            <a:spLocks noGrp="1" noChangeArrowheads="1"/>
          </p:cNvSpPr>
          <p:nvPr>
            <p:ph type="dt" idx="1"/>
          </p:nvPr>
        </p:nvSpPr>
        <p:spPr bwMode="auto">
          <a:xfrm>
            <a:off x="3849688" y="0"/>
            <a:ext cx="2946400"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mn-ea"/>
                <a:cs typeface="Arial" charset="0"/>
              </a:defRPr>
            </a:lvl1pPr>
          </a:lstStyle>
          <a:p>
            <a:pPr>
              <a:defRPr/>
            </a:pPr>
            <a:endParaRPr lang="it-IT" altLang="en-US"/>
          </a:p>
        </p:txBody>
      </p:sp>
      <p:sp>
        <p:nvSpPr>
          <p:cNvPr id="16388" name="Rectangle 4"/>
          <p:cNvSpPr>
            <a:spLocks noGrp="1" noRot="1" noChangeAspect="1" noChangeArrowheads="1" noTextEdit="1"/>
          </p:cNvSpPr>
          <p:nvPr>
            <p:ph type="sldImg" idx="2"/>
          </p:nvPr>
        </p:nvSpPr>
        <p:spPr bwMode="auto">
          <a:xfrm>
            <a:off x="903288" y="749300"/>
            <a:ext cx="4991100" cy="37433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a:extLst>
        </p:spPr>
      </p:sp>
      <p:sp>
        <p:nvSpPr>
          <p:cNvPr id="6149" name="Rectangle 5"/>
          <p:cNvSpPr>
            <a:spLocks noGrp="1" noChangeArrowheads="1"/>
          </p:cNvSpPr>
          <p:nvPr>
            <p:ph type="body" sz="quarter" idx="3"/>
          </p:nvPr>
        </p:nvSpPr>
        <p:spPr bwMode="auto">
          <a:xfrm>
            <a:off x="679450" y="4741863"/>
            <a:ext cx="5438775" cy="449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en-US" noProof="0"/>
              <a:t>Fare clic per modificare gli stili del testo dello schema</a:t>
            </a:r>
          </a:p>
          <a:p>
            <a:pPr lvl="1"/>
            <a:r>
              <a:rPr lang="it-IT" altLang="en-US" noProof="0"/>
              <a:t>Secondo livello</a:t>
            </a:r>
          </a:p>
          <a:p>
            <a:pPr lvl="2"/>
            <a:r>
              <a:rPr lang="it-IT" altLang="en-US" noProof="0"/>
              <a:t>Terzo livello</a:t>
            </a:r>
          </a:p>
          <a:p>
            <a:pPr lvl="3"/>
            <a:r>
              <a:rPr lang="it-IT" altLang="en-US" noProof="0"/>
              <a:t>Quarto livello</a:t>
            </a:r>
          </a:p>
          <a:p>
            <a:pPr lvl="4"/>
            <a:r>
              <a:rPr lang="it-IT" altLang="en-US" noProof="0"/>
              <a:t>Quinto livello</a:t>
            </a:r>
          </a:p>
        </p:txBody>
      </p:sp>
      <p:sp>
        <p:nvSpPr>
          <p:cNvPr id="6150" name="Rectangle 6"/>
          <p:cNvSpPr>
            <a:spLocks noGrp="1" noChangeArrowheads="1"/>
          </p:cNvSpPr>
          <p:nvPr>
            <p:ph type="ftr" sz="quarter" idx="4"/>
          </p:nvPr>
        </p:nvSpPr>
        <p:spPr bwMode="auto">
          <a:xfrm>
            <a:off x="0" y="9482138"/>
            <a:ext cx="2946400"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cs typeface="Arial" charset="0"/>
              </a:defRPr>
            </a:lvl1pPr>
          </a:lstStyle>
          <a:p>
            <a:pPr>
              <a:defRPr/>
            </a:pPr>
            <a:endParaRPr lang="it-IT" altLang="en-US"/>
          </a:p>
        </p:txBody>
      </p:sp>
      <p:sp>
        <p:nvSpPr>
          <p:cNvPr id="6151" name="Rectangle 7"/>
          <p:cNvSpPr>
            <a:spLocks noGrp="1" noChangeArrowheads="1"/>
          </p:cNvSpPr>
          <p:nvPr>
            <p:ph type="sldNum" sz="quarter" idx="5"/>
          </p:nvPr>
        </p:nvSpPr>
        <p:spPr bwMode="auto">
          <a:xfrm>
            <a:off x="3849688" y="9482138"/>
            <a:ext cx="2946400" cy="49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C63D13B-D8CA-4008-AF7C-F090B7B56A8E}" type="slidenum">
              <a:rPr lang="it-IT" altLang="en-US"/>
              <a:pPr>
                <a:defRPr/>
              </a:pPr>
              <a:t>‹N›</a:t>
            </a:fld>
            <a:endParaRPr lang="it-IT" altLang="en-US"/>
          </a:p>
        </p:txBody>
      </p:sp>
    </p:spTree>
    <p:extLst>
      <p:ext uri="{BB962C8B-B14F-4D97-AF65-F5344CB8AC3E}">
        <p14:creationId xmlns:p14="http://schemas.microsoft.com/office/powerpoint/2010/main" val="39894381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Arial" charset="0"/>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Arial" charset="0"/>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Arial" charset="0"/>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Arial" charset="0"/>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5596C019-4BE7-472A-8150-F1C5F7AF57E6}" type="slidenum">
              <a:rPr lang="it-IT" altLang="en-US" smtClean="0"/>
              <a:pPr eaLnBrk="1" hangingPunct="1">
                <a:spcBef>
                  <a:spcPct val="0"/>
                </a:spcBef>
                <a:defRPr/>
              </a:pPr>
              <a:t>2</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3476727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3C6288BC-51E9-4A65-9186-2691F570650C}" type="slidenum">
              <a:rPr lang="it-IT" altLang="en-US" smtClean="0">
                <a:solidFill>
                  <a:srgbClr val="000000"/>
                </a:solidFill>
              </a:rPr>
              <a:pPr eaLnBrk="1" hangingPunct="1">
                <a:spcBef>
                  <a:spcPct val="0"/>
                </a:spcBef>
                <a:defRPr/>
              </a:pPr>
              <a:t>11</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3250826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AF5F7179-7FB5-4491-83FC-0801A7F419A7}" type="slidenum">
              <a:rPr lang="it-IT" altLang="en-US" smtClean="0"/>
              <a:pPr eaLnBrk="1" hangingPunct="1">
                <a:spcBef>
                  <a:spcPct val="0"/>
                </a:spcBef>
                <a:defRPr/>
              </a:pPr>
              <a:t>12</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2383909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C34D08F7-76E7-4CC7-8A5C-506BB4B89A5C}" type="slidenum">
              <a:rPr lang="it-IT" altLang="en-US" smtClean="0">
                <a:solidFill>
                  <a:srgbClr val="000000"/>
                </a:solidFill>
              </a:rPr>
              <a:pPr eaLnBrk="1" hangingPunct="1">
                <a:spcBef>
                  <a:spcPct val="0"/>
                </a:spcBef>
                <a:defRPr/>
              </a:pPr>
              <a:t>13</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1066442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F5E9952E-C2F0-4890-BCC6-A65807A2335E}" type="slidenum">
              <a:rPr lang="it-IT" altLang="en-US" smtClean="0">
                <a:solidFill>
                  <a:srgbClr val="000000"/>
                </a:solidFill>
              </a:rPr>
              <a:pPr eaLnBrk="1" hangingPunct="1">
                <a:spcBef>
                  <a:spcPct val="0"/>
                </a:spcBef>
                <a:defRPr/>
              </a:pPr>
              <a:t>14</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7243386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A493BD70-5716-4F64-82D6-17F3C8D2139A}" type="slidenum">
              <a:rPr lang="it-IT" altLang="en-US" smtClean="0">
                <a:solidFill>
                  <a:srgbClr val="000000"/>
                </a:solidFill>
              </a:rPr>
              <a:pPr eaLnBrk="1" hangingPunct="1">
                <a:spcBef>
                  <a:spcPct val="0"/>
                </a:spcBef>
                <a:defRPr/>
              </a:pPr>
              <a:t>15</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1374997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0DCFC31F-610F-4870-A139-3C3873B8D348}" type="slidenum">
              <a:rPr lang="it-IT" altLang="en-US" smtClean="0">
                <a:solidFill>
                  <a:srgbClr val="000000"/>
                </a:solidFill>
              </a:rPr>
              <a:pPr eaLnBrk="1" hangingPunct="1">
                <a:spcBef>
                  <a:spcPct val="0"/>
                </a:spcBef>
                <a:defRPr/>
              </a:pPr>
              <a:t>16</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32489843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ED895783-33E6-4AE7-AB75-B45BE8CDF018}" type="slidenum">
              <a:rPr lang="it-IT" altLang="en-US" smtClean="0">
                <a:solidFill>
                  <a:srgbClr val="000000"/>
                </a:solidFill>
              </a:rPr>
              <a:pPr eaLnBrk="1" hangingPunct="1">
                <a:spcBef>
                  <a:spcPct val="0"/>
                </a:spcBef>
                <a:defRPr/>
              </a:pPr>
              <a:t>17</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3733766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D2AEAA56-8BF7-44BB-9578-74A52FBD47F1}" type="slidenum">
              <a:rPr lang="it-IT" altLang="en-US" smtClean="0"/>
              <a:pPr eaLnBrk="1" hangingPunct="1">
                <a:spcBef>
                  <a:spcPct val="0"/>
                </a:spcBef>
                <a:defRPr/>
              </a:pPr>
              <a:t>18</a:t>
            </a:fld>
            <a:endParaRPr lang="it-IT" alt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4160177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8E815F0C-C864-4E21-8B4B-F722BCCDA5A7}" type="slidenum">
              <a:rPr lang="it-IT" altLang="en-US" smtClean="0"/>
              <a:pPr eaLnBrk="1" hangingPunct="1">
                <a:spcBef>
                  <a:spcPct val="0"/>
                </a:spcBef>
                <a:defRPr/>
              </a:pPr>
              <a:t>19</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31906271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B99C73B0-F686-4D4C-87E3-6091F6CBC180}" type="slidenum">
              <a:rPr lang="it-IT" altLang="en-US" smtClean="0">
                <a:solidFill>
                  <a:srgbClr val="000000"/>
                </a:solidFill>
              </a:rPr>
              <a:pPr eaLnBrk="1" hangingPunct="1">
                <a:spcBef>
                  <a:spcPct val="0"/>
                </a:spcBef>
                <a:defRPr/>
              </a:pPr>
              <a:t>20</a:t>
            </a:fld>
            <a:endParaRPr lang="it-IT" altLang="en-US">
              <a:solidFill>
                <a:srgbClr val="000000"/>
              </a:solidFill>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3792666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BB5BBF65-DE8B-437A-9901-FE727BFF0919}" type="slidenum">
              <a:rPr lang="it-IT" altLang="en-US" smtClean="0">
                <a:solidFill>
                  <a:srgbClr val="000000"/>
                </a:solidFill>
              </a:rPr>
              <a:pPr eaLnBrk="1" hangingPunct="1">
                <a:spcBef>
                  <a:spcPct val="0"/>
                </a:spcBef>
                <a:defRPr/>
              </a:pPr>
              <a:t>3</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28944164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085CB628-369A-475A-A1B6-46350B3CEB76}" type="slidenum">
              <a:rPr lang="it-IT" altLang="en-US" smtClean="0">
                <a:solidFill>
                  <a:srgbClr val="000000"/>
                </a:solidFill>
              </a:rPr>
              <a:pPr eaLnBrk="1" hangingPunct="1">
                <a:spcBef>
                  <a:spcPct val="0"/>
                </a:spcBef>
                <a:defRPr/>
              </a:pPr>
              <a:t>21</a:t>
            </a:fld>
            <a:endParaRPr lang="it-IT" altLang="en-US">
              <a:solidFill>
                <a:srgbClr val="000000"/>
              </a:solidFill>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2253868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B5C089B8-D798-4EAB-A5C9-3561612FA029}" type="slidenum">
              <a:rPr lang="it-IT" altLang="en-US" smtClean="0">
                <a:solidFill>
                  <a:srgbClr val="000000"/>
                </a:solidFill>
              </a:rPr>
              <a:pPr eaLnBrk="1" hangingPunct="1">
                <a:spcBef>
                  <a:spcPct val="0"/>
                </a:spcBef>
                <a:defRPr/>
              </a:pPr>
              <a:t>22</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1097509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E9486021-91EB-438A-9852-1DDA245325E5}" type="slidenum">
              <a:rPr lang="it-IT" altLang="en-US" smtClean="0">
                <a:solidFill>
                  <a:srgbClr val="000000"/>
                </a:solidFill>
              </a:rPr>
              <a:pPr eaLnBrk="1" hangingPunct="1">
                <a:spcBef>
                  <a:spcPct val="0"/>
                </a:spcBef>
                <a:defRPr/>
              </a:pPr>
              <a:t>4</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2194921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821E9E2B-7711-4E48-A43E-20FCE7895433}" type="slidenum">
              <a:rPr lang="it-IT" altLang="en-US" smtClean="0">
                <a:solidFill>
                  <a:srgbClr val="000000"/>
                </a:solidFill>
              </a:rPr>
              <a:pPr eaLnBrk="1" hangingPunct="1">
                <a:spcBef>
                  <a:spcPct val="0"/>
                </a:spcBef>
                <a:defRPr/>
              </a:pPr>
              <a:t>5</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322358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84F3CFE9-E529-418F-8436-41C552BEE0A3}" type="slidenum">
              <a:rPr lang="it-IT" altLang="en-US" smtClean="0">
                <a:solidFill>
                  <a:srgbClr val="000000"/>
                </a:solidFill>
              </a:rPr>
              <a:pPr eaLnBrk="1" hangingPunct="1">
                <a:spcBef>
                  <a:spcPct val="0"/>
                </a:spcBef>
                <a:defRPr/>
              </a:pPr>
              <a:t>6</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2479406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E7E070E9-A598-4796-ACAA-49AC8B849BA4}" type="slidenum">
              <a:rPr lang="it-IT" altLang="en-US" smtClean="0">
                <a:solidFill>
                  <a:srgbClr val="000000"/>
                </a:solidFill>
              </a:rPr>
              <a:pPr eaLnBrk="1" hangingPunct="1">
                <a:spcBef>
                  <a:spcPct val="0"/>
                </a:spcBef>
                <a:defRPr/>
              </a:pPr>
              <a:t>7</a:t>
            </a:fld>
            <a:endParaRPr lang="it-IT" altLang="en-US">
              <a:solidFill>
                <a:srgbClr val="000000"/>
              </a:solidFill>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dirty="0"/>
          </a:p>
          <a:p>
            <a:pPr eaLnBrk="1" hangingPunct="1">
              <a:defRPr/>
            </a:pPr>
            <a:endParaRPr lang="it-IT" dirty="0">
              <a:ea typeface="ＭＳ Ｐゴシック" charset="0"/>
            </a:endParaRPr>
          </a:p>
        </p:txBody>
      </p:sp>
    </p:spTree>
    <p:extLst>
      <p:ext uri="{BB962C8B-B14F-4D97-AF65-F5344CB8AC3E}">
        <p14:creationId xmlns:p14="http://schemas.microsoft.com/office/powerpoint/2010/main" val="684714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EE0CE9BD-6F9B-4F6D-9BFC-AC3DFAECA5C3}" type="slidenum">
              <a:rPr lang="it-IT" altLang="en-US" smtClean="0"/>
              <a:pPr eaLnBrk="1" hangingPunct="1">
                <a:spcBef>
                  <a:spcPct val="0"/>
                </a:spcBef>
                <a:defRPr/>
              </a:pPr>
              <a:t>8</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1313622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7D42BCCE-EE03-43CA-9BB4-14FFF239FBAE}" type="slidenum">
              <a:rPr lang="it-IT" altLang="en-US" smtClean="0"/>
              <a:pPr eaLnBrk="1" hangingPunct="1">
                <a:spcBef>
                  <a:spcPct val="0"/>
                </a:spcBef>
                <a:defRPr/>
              </a:pPr>
              <a:t>9</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1162148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spcBef>
                <a:spcPct val="30000"/>
              </a:spcBef>
              <a:defRPr sz="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defRPr/>
            </a:pPr>
            <a:fld id="{E9758BF2-9C63-43A6-8C41-8267BD50F7E7}" type="slidenum">
              <a:rPr lang="it-IT" altLang="en-US" smtClean="0"/>
              <a:pPr eaLnBrk="1" hangingPunct="1">
                <a:spcBef>
                  <a:spcPct val="0"/>
                </a:spcBef>
                <a:defRPr/>
              </a:pPr>
              <a:t>10</a:t>
            </a:fld>
            <a:endParaRPr lang="it-IT"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lvl="1" eaLnBrk="1" hangingPunct="1">
              <a:defRPr/>
            </a:pPr>
            <a:endParaRPr lang="it-IT"/>
          </a:p>
          <a:p>
            <a:pPr eaLnBrk="1" hangingPunct="1">
              <a:defRPr/>
            </a:pPr>
            <a:endParaRPr lang="it-IT">
              <a:ea typeface="ＭＳ Ｐゴシック" charset="0"/>
            </a:endParaRPr>
          </a:p>
        </p:txBody>
      </p:sp>
    </p:spTree>
    <p:extLst>
      <p:ext uri="{BB962C8B-B14F-4D97-AF65-F5344CB8AC3E}">
        <p14:creationId xmlns:p14="http://schemas.microsoft.com/office/powerpoint/2010/main" val="696129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endParaRPr lang="en-US"/>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a:t>Fare clic per modificare lo stile del sottotitolo dello schema</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11ECE737-3528-40D6-8BB4-E35A97F51092}" type="slidenum">
              <a:rPr lang="it-IT" altLang="en-US"/>
              <a:pPr>
                <a:defRPr/>
              </a:pPr>
              <a:t>‹N›</a:t>
            </a:fld>
            <a:endParaRPr lang="it-IT" altLang="en-US"/>
          </a:p>
        </p:txBody>
      </p:sp>
    </p:spTree>
    <p:extLst>
      <p:ext uri="{BB962C8B-B14F-4D97-AF65-F5344CB8AC3E}">
        <p14:creationId xmlns:p14="http://schemas.microsoft.com/office/powerpoint/2010/main" val="822709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A973B129-4F3C-42F4-A792-2C84F1F4A95E}" type="slidenum">
              <a:rPr lang="it-IT" altLang="en-US"/>
              <a:pPr>
                <a:defRPr/>
              </a:pPr>
              <a:t>‹N›</a:t>
            </a:fld>
            <a:endParaRPr lang="it-IT" altLang="en-US"/>
          </a:p>
        </p:txBody>
      </p:sp>
    </p:spTree>
    <p:extLst>
      <p:ext uri="{BB962C8B-B14F-4D97-AF65-F5344CB8AC3E}">
        <p14:creationId xmlns:p14="http://schemas.microsoft.com/office/powerpoint/2010/main" val="4293371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endParaRPr lang="en-US"/>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C6B05BF2-C39B-4F5F-B9B8-75DDDA033279}" type="slidenum">
              <a:rPr lang="it-IT" altLang="en-US"/>
              <a:pPr>
                <a:defRPr/>
              </a:pPr>
              <a:t>‹N›</a:t>
            </a:fld>
            <a:endParaRPr lang="it-IT" altLang="en-US"/>
          </a:p>
        </p:txBody>
      </p:sp>
    </p:spTree>
    <p:extLst>
      <p:ext uri="{BB962C8B-B14F-4D97-AF65-F5344CB8AC3E}">
        <p14:creationId xmlns:p14="http://schemas.microsoft.com/office/powerpoint/2010/main" val="33028138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olo e tabell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a:t>Fare clic per modificare lo stile del titolo</a:t>
            </a:r>
            <a:endParaRPr lang="en-US"/>
          </a:p>
        </p:txBody>
      </p:sp>
      <p:sp>
        <p:nvSpPr>
          <p:cNvPr id="3" name="Segnaposto tabella 2"/>
          <p:cNvSpPr>
            <a:spLocks noGrp="1"/>
          </p:cNvSpPr>
          <p:nvPr>
            <p:ph type="tbl"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D90F72C2-3015-4C8C-A738-D8E704E42383}" type="slidenum">
              <a:rPr lang="it-IT" altLang="en-US"/>
              <a:pPr>
                <a:defRPr/>
              </a:pPr>
              <a:t>‹N›</a:t>
            </a:fld>
            <a:endParaRPr lang="it-IT" altLang="en-US"/>
          </a:p>
        </p:txBody>
      </p:sp>
    </p:spTree>
    <p:extLst>
      <p:ext uri="{BB962C8B-B14F-4D97-AF65-F5344CB8AC3E}">
        <p14:creationId xmlns:p14="http://schemas.microsoft.com/office/powerpoint/2010/main" val="1157898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63675A86-AC5A-4992-8DEA-D5380E1F4CE7}" type="slidenum">
              <a:rPr lang="it-IT" altLang="en-US"/>
              <a:pPr>
                <a:defRPr/>
              </a:pPr>
              <a:t>‹N›</a:t>
            </a:fld>
            <a:endParaRPr lang="it-IT" altLang="en-US"/>
          </a:p>
        </p:txBody>
      </p:sp>
    </p:spTree>
    <p:extLst>
      <p:ext uri="{BB962C8B-B14F-4D97-AF65-F5344CB8AC3E}">
        <p14:creationId xmlns:p14="http://schemas.microsoft.com/office/powerpoint/2010/main" val="25248825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endParaRPr lang="en-US"/>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6" name="Rectangle 6"/>
          <p:cNvSpPr>
            <a:spLocks noGrp="1" noChangeArrowheads="1"/>
          </p:cNvSpPr>
          <p:nvPr>
            <p:ph type="sldNum" sz="quarter" idx="12"/>
          </p:nvPr>
        </p:nvSpPr>
        <p:spPr>
          <a:ln/>
        </p:spPr>
        <p:txBody>
          <a:bodyPr/>
          <a:lstStyle>
            <a:lvl1pPr>
              <a:defRPr/>
            </a:lvl1pPr>
          </a:lstStyle>
          <a:p>
            <a:pPr>
              <a:defRPr/>
            </a:pPr>
            <a:fld id="{2F829FD3-C301-4199-9616-46AB00BAFE7C}" type="slidenum">
              <a:rPr lang="it-IT" altLang="en-US"/>
              <a:pPr>
                <a:defRPr/>
              </a:pPr>
              <a:t>‹N›</a:t>
            </a:fld>
            <a:endParaRPr lang="it-IT" altLang="en-US"/>
          </a:p>
        </p:txBody>
      </p:sp>
    </p:spTree>
    <p:extLst>
      <p:ext uri="{BB962C8B-B14F-4D97-AF65-F5344CB8AC3E}">
        <p14:creationId xmlns:p14="http://schemas.microsoft.com/office/powerpoint/2010/main" val="2918473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7" name="Rectangle 6"/>
          <p:cNvSpPr>
            <a:spLocks noGrp="1" noChangeArrowheads="1"/>
          </p:cNvSpPr>
          <p:nvPr>
            <p:ph type="sldNum" sz="quarter" idx="12"/>
          </p:nvPr>
        </p:nvSpPr>
        <p:spPr>
          <a:ln/>
        </p:spPr>
        <p:txBody>
          <a:bodyPr/>
          <a:lstStyle>
            <a:lvl1pPr>
              <a:defRPr/>
            </a:lvl1pPr>
          </a:lstStyle>
          <a:p>
            <a:pPr>
              <a:defRPr/>
            </a:pPr>
            <a:fld id="{A73C3BDE-7031-4D4C-9346-1009C0823571}" type="slidenum">
              <a:rPr lang="it-IT" altLang="en-US"/>
              <a:pPr>
                <a:defRPr/>
              </a:pPr>
              <a:t>‹N›</a:t>
            </a:fld>
            <a:endParaRPr lang="it-IT" altLang="en-US"/>
          </a:p>
        </p:txBody>
      </p:sp>
    </p:spTree>
    <p:extLst>
      <p:ext uri="{BB962C8B-B14F-4D97-AF65-F5344CB8AC3E}">
        <p14:creationId xmlns:p14="http://schemas.microsoft.com/office/powerpoint/2010/main" val="283875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endParaRPr lang="en-US"/>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9" name="Rectangle 6"/>
          <p:cNvSpPr>
            <a:spLocks noGrp="1" noChangeArrowheads="1"/>
          </p:cNvSpPr>
          <p:nvPr>
            <p:ph type="sldNum" sz="quarter" idx="12"/>
          </p:nvPr>
        </p:nvSpPr>
        <p:spPr>
          <a:ln/>
        </p:spPr>
        <p:txBody>
          <a:bodyPr/>
          <a:lstStyle>
            <a:lvl1pPr>
              <a:defRPr/>
            </a:lvl1pPr>
          </a:lstStyle>
          <a:p>
            <a:pPr>
              <a:defRPr/>
            </a:pPr>
            <a:fld id="{FF3F6E82-7889-4E16-9994-BEBB9F5E8DA3}" type="slidenum">
              <a:rPr lang="it-IT" altLang="en-US"/>
              <a:pPr>
                <a:defRPr/>
              </a:pPr>
              <a:t>‹N›</a:t>
            </a:fld>
            <a:endParaRPr lang="it-IT" altLang="en-US"/>
          </a:p>
        </p:txBody>
      </p:sp>
    </p:spTree>
    <p:extLst>
      <p:ext uri="{BB962C8B-B14F-4D97-AF65-F5344CB8AC3E}">
        <p14:creationId xmlns:p14="http://schemas.microsoft.com/office/powerpoint/2010/main" val="2161852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5" name="Rectangle 6"/>
          <p:cNvSpPr>
            <a:spLocks noGrp="1" noChangeArrowheads="1"/>
          </p:cNvSpPr>
          <p:nvPr>
            <p:ph type="sldNum" sz="quarter" idx="12"/>
          </p:nvPr>
        </p:nvSpPr>
        <p:spPr>
          <a:ln/>
        </p:spPr>
        <p:txBody>
          <a:bodyPr/>
          <a:lstStyle>
            <a:lvl1pPr>
              <a:defRPr/>
            </a:lvl1pPr>
          </a:lstStyle>
          <a:p>
            <a:pPr>
              <a:defRPr/>
            </a:pPr>
            <a:fld id="{6752E456-F92B-46AF-BE00-8B0B24F0A542}" type="slidenum">
              <a:rPr lang="it-IT" altLang="en-US"/>
              <a:pPr>
                <a:defRPr/>
              </a:pPr>
              <a:t>‹N›</a:t>
            </a:fld>
            <a:endParaRPr lang="it-IT" altLang="en-US"/>
          </a:p>
        </p:txBody>
      </p:sp>
    </p:spTree>
    <p:extLst>
      <p:ext uri="{BB962C8B-B14F-4D97-AF65-F5344CB8AC3E}">
        <p14:creationId xmlns:p14="http://schemas.microsoft.com/office/powerpoint/2010/main" val="684208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4" name="Rectangle 6"/>
          <p:cNvSpPr>
            <a:spLocks noGrp="1" noChangeArrowheads="1"/>
          </p:cNvSpPr>
          <p:nvPr>
            <p:ph type="sldNum" sz="quarter" idx="12"/>
          </p:nvPr>
        </p:nvSpPr>
        <p:spPr>
          <a:ln/>
        </p:spPr>
        <p:txBody>
          <a:bodyPr/>
          <a:lstStyle>
            <a:lvl1pPr>
              <a:defRPr/>
            </a:lvl1pPr>
          </a:lstStyle>
          <a:p>
            <a:pPr>
              <a:defRPr/>
            </a:pPr>
            <a:fld id="{B36DD3AD-DAF6-4C75-B913-3634CB54C223}" type="slidenum">
              <a:rPr lang="it-IT" altLang="en-US"/>
              <a:pPr>
                <a:defRPr/>
              </a:pPr>
              <a:t>‹N›</a:t>
            </a:fld>
            <a:endParaRPr lang="it-IT" altLang="en-US"/>
          </a:p>
        </p:txBody>
      </p:sp>
    </p:spTree>
    <p:extLst>
      <p:ext uri="{BB962C8B-B14F-4D97-AF65-F5344CB8AC3E}">
        <p14:creationId xmlns:p14="http://schemas.microsoft.com/office/powerpoint/2010/main" val="428524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endParaRPr lang="en-US"/>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7" name="Rectangle 6"/>
          <p:cNvSpPr>
            <a:spLocks noGrp="1" noChangeArrowheads="1"/>
          </p:cNvSpPr>
          <p:nvPr>
            <p:ph type="sldNum" sz="quarter" idx="12"/>
          </p:nvPr>
        </p:nvSpPr>
        <p:spPr>
          <a:ln/>
        </p:spPr>
        <p:txBody>
          <a:bodyPr/>
          <a:lstStyle>
            <a:lvl1pPr>
              <a:defRPr/>
            </a:lvl1pPr>
          </a:lstStyle>
          <a:p>
            <a:pPr>
              <a:defRPr/>
            </a:pPr>
            <a:fld id="{FB169B49-A6FB-4E73-99BF-F87F4A52EC43}" type="slidenum">
              <a:rPr lang="it-IT" altLang="en-US"/>
              <a:pPr>
                <a:defRPr/>
              </a:pPr>
              <a:t>‹N›</a:t>
            </a:fld>
            <a:endParaRPr lang="it-IT" altLang="en-US"/>
          </a:p>
        </p:txBody>
      </p:sp>
    </p:spTree>
    <p:extLst>
      <p:ext uri="{BB962C8B-B14F-4D97-AF65-F5344CB8AC3E}">
        <p14:creationId xmlns:p14="http://schemas.microsoft.com/office/powerpoint/2010/main" val="3030645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endParaRPr lang="en-US"/>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it-IT"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it-IT" altLang="en-US"/>
          </a:p>
        </p:txBody>
      </p:sp>
      <p:sp>
        <p:nvSpPr>
          <p:cNvPr id="7" name="Rectangle 6"/>
          <p:cNvSpPr>
            <a:spLocks noGrp="1" noChangeArrowheads="1"/>
          </p:cNvSpPr>
          <p:nvPr>
            <p:ph type="sldNum" sz="quarter" idx="12"/>
          </p:nvPr>
        </p:nvSpPr>
        <p:spPr>
          <a:ln/>
        </p:spPr>
        <p:txBody>
          <a:bodyPr/>
          <a:lstStyle>
            <a:lvl1pPr>
              <a:defRPr/>
            </a:lvl1pPr>
          </a:lstStyle>
          <a:p>
            <a:pPr>
              <a:defRPr/>
            </a:pPr>
            <a:fld id="{769D1F1E-417C-4EE0-BA20-FC805B296AD5}" type="slidenum">
              <a:rPr lang="it-IT" altLang="en-US"/>
              <a:pPr>
                <a:defRPr/>
              </a:pPr>
              <a:t>‹N›</a:t>
            </a:fld>
            <a:endParaRPr lang="it-IT" altLang="en-US"/>
          </a:p>
        </p:txBody>
      </p:sp>
    </p:spTree>
    <p:extLst>
      <p:ext uri="{BB962C8B-B14F-4D97-AF65-F5344CB8AC3E}">
        <p14:creationId xmlns:p14="http://schemas.microsoft.com/office/powerpoint/2010/main" val="2681950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ctr" anchorCtr="0" compatLnSpc="1">
            <a:prstTxWarp prst="textNoShape">
              <a:avLst/>
            </a:prstTxWarp>
          </a:bodyPr>
          <a:lstStyle/>
          <a:p>
            <a:pPr lvl="0"/>
            <a:r>
              <a:rPr lang="it-IT"/>
              <a:t>Fare clic per modificare lo stile del titolo</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1440" tIns="45720" rIns="91440" bIns="45720"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Arial" charset="0"/>
                <a:ea typeface="+mn-ea"/>
              </a:defRPr>
            </a:lvl1pPr>
          </a:lstStyle>
          <a:p>
            <a:pPr>
              <a:defRPr/>
            </a:pPr>
            <a:endParaRPr lang="it-IT"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mn-ea"/>
              </a:defRPr>
            </a:lvl1pPr>
          </a:lstStyle>
          <a:p>
            <a:pPr>
              <a:defRPr/>
            </a:pPr>
            <a:endParaRPr lang="it-IT"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645AEA56-C61C-428B-B31C-FC1460480108}" type="slidenum">
              <a:rPr lang="it-IT" altLang="en-US"/>
              <a:pPr>
                <a:defRPr/>
              </a:pPr>
              <a:t>‹N›</a:t>
            </a:fld>
            <a:endParaRPr lang="it-IT"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S PGothic" pitchFamily="34" charset="-128"/>
          <a:cs typeface="+mj-cs"/>
        </a:defRPr>
      </a:lvl1pPr>
      <a:lvl2pPr algn="ctr" rtl="0" eaLnBrk="0" fontAlgn="base" hangingPunct="0">
        <a:spcBef>
          <a:spcPct val="0"/>
        </a:spcBef>
        <a:spcAft>
          <a:spcPct val="0"/>
        </a:spcAft>
        <a:defRPr sz="4400">
          <a:solidFill>
            <a:schemeClr val="tx2"/>
          </a:solidFill>
          <a:latin typeface="Arial" charset="0"/>
          <a:ea typeface="MS PGothic" pitchFamily="34" charset="-128"/>
          <a:cs typeface="Arial" charset="0"/>
        </a:defRPr>
      </a:lvl2pPr>
      <a:lvl3pPr algn="ctr" rtl="0" eaLnBrk="0" fontAlgn="base" hangingPunct="0">
        <a:spcBef>
          <a:spcPct val="0"/>
        </a:spcBef>
        <a:spcAft>
          <a:spcPct val="0"/>
        </a:spcAft>
        <a:defRPr sz="4400">
          <a:solidFill>
            <a:schemeClr val="tx2"/>
          </a:solidFill>
          <a:latin typeface="Arial" charset="0"/>
          <a:ea typeface="MS PGothic" pitchFamily="34" charset="-128"/>
          <a:cs typeface="Arial" charset="0"/>
        </a:defRPr>
      </a:lvl3pPr>
      <a:lvl4pPr algn="ctr" rtl="0" eaLnBrk="0" fontAlgn="base" hangingPunct="0">
        <a:spcBef>
          <a:spcPct val="0"/>
        </a:spcBef>
        <a:spcAft>
          <a:spcPct val="0"/>
        </a:spcAft>
        <a:defRPr sz="4400">
          <a:solidFill>
            <a:schemeClr val="tx2"/>
          </a:solidFill>
          <a:latin typeface="Arial" charset="0"/>
          <a:ea typeface="MS PGothic" pitchFamily="34" charset="-128"/>
          <a:cs typeface="Arial" charset="0"/>
        </a:defRPr>
      </a:lvl4pPr>
      <a:lvl5pPr algn="ctr" rtl="0" eaLnBrk="0" fontAlgn="base" hangingPunct="0">
        <a:spcBef>
          <a:spcPct val="0"/>
        </a:spcBef>
        <a:spcAft>
          <a:spcPct val="0"/>
        </a:spcAft>
        <a:defRPr sz="4400">
          <a:solidFill>
            <a:schemeClr val="tx2"/>
          </a:solidFill>
          <a:latin typeface="Arial" charset="0"/>
          <a:ea typeface="MS PGothic" pitchFamily="34" charset="-128"/>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Arial" charset="0"/>
          <a:cs typeface="+mn-cs"/>
        </a:defRPr>
      </a:lvl2pPr>
      <a:lvl3pPr marL="1143000" indent="-228600" algn="l" rtl="0" eaLnBrk="0" fontAlgn="base" hangingPunct="0">
        <a:spcBef>
          <a:spcPct val="20000"/>
        </a:spcBef>
        <a:spcAft>
          <a:spcPct val="0"/>
        </a:spcAft>
        <a:buChar char="•"/>
        <a:defRPr sz="24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oleObject" Target="../embeddings/oleObject1.bin"/><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oleObject" Target="../embeddings/oleObject2.bin"/><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00113" y="2276475"/>
            <a:ext cx="7558087" cy="2089150"/>
          </a:xfrm>
        </p:spPr>
        <p:txBody>
          <a:bodyPr/>
          <a:lstStyle/>
          <a:p>
            <a:pPr eaLnBrk="1" hangingPunct="1">
              <a:defRPr/>
            </a:pPr>
            <a:r>
              <a:rPr lang="it-IT" altLang="en-US" dirty="0">
                <a:solidFill>
                  <a:schemeClr val="bg1"/>
                </a:solidFill>
                <a:ea typeface="ＭＳ Ｐゴシック" pitchFamily="34" charset="-128"/>
              </a:rPr>
              <a:t/>
            </a:r>
            <a:br>
              <a:rPr lang="it-IT" altLang="en-US" dirty="0">
                <a:solidFill>
                  <a:schemeClr val="bg1"/>
                </a:solidFill>
                <a:ea typeface="ＭＳ Ｐゴシック" pitchFamily="34" charset="-128"/>
              </a:rPr>
            </a:br>
            <a:r>
              <a:rPr lang="it-IT" altLang="en-US" sz="4000" b="1" dirty="0">
                <a:solidFill>
                  <a:schemeClr val="accent6"/>
                </a:solidFill>
                <a:ea typeface="ＭＳ Ｐゴシック" pitchFamily="34" charset="-128"/>
              </a:rPr>
              <a:t>Opzioni di semplificazione dei costi per la programmazione </a:t>
            </a:r>
            <a:br>
              <a:rPr lang="it-IT" altLang="en-US" sz="4000" b="1" dirty="0">
                <a:solidFill>
                  <a:schemeClr val="accent6"/>
                </a:solidFill>
                <a:ea typeface="ＭＳ Ｐゴシック" pitchFamily="34" charset="-128"/>
              </a:rPr>
            </a:br>
            <a:r>
              <a:rPr lang="it-IT" altLang="en-US" sz="4000" b="1" dirty="0">
                <a:solidFill>
                  <a:schemeClr val="accent6"/>
                </a:solidFill>
                <a:ea typeface="ＭＳ Ｐゴシック" pitchFamily="34" charset="-128"/>
              </a:rPr>
              <a:t>FSE 2014-20</a:t>
            </a:r>
            <a:r>
              <a:rPr lang="it-IT" altLang="en-US" sz="4000" b="1" dirty="0">
                <a:solidFill>
                  <a:schemeClr val="tx1">
                    <a:lumMod val="65000"/>
                    <a:lumOff val="35000"/>
                  </a:schemeClr>
                </a:solidFill>
                <a:ea typeface="ＭＳ Ｐゴシック" pitchFamily="34" charset="-128"/>
              </a:rPr>
              <a:t/>
            </a:r>
            <a:br>
              <a:rPr lang="it-IT" altLang="en-US" sz="4000" b="1" dirty="0">
                <a:solidFill>
                  <a:schemeClr val="tx1">
                    <a:lumMod val="65000"/>
                    <a:lumOff val="35000"/>
                  </a:schemeClr>
                </a:solidFill>
                <a:ea typeface="ＭＳ Ｐゴシック" pitchFamily="34" charset="-128"/>
              </a:rPr>
            </a:br>
            <a:r>
              <a:rPr lang="it-IT" altLang="en-US" dirty="0">
                <a:solidFill>
                  <a:schemeClr val="tx1">
                    <a:lumMod val="65000"/>
                    <a:lumOff val="35000"/>
                  </a:schemeClr>
                </a:solidFill>
                <a:ea typeface="ＭＳ Ｐゴシック" pitchFamily="34" charset="-128"/>
              </a:rPr>
              <a:t/>
            </a:r>
            <a:br>
              <a:rPr lang="it-IT" altLang="en-US" dirty="0">
                <a:solidFill>
                  <a:schemeClr val="tx1">
                    <a:lumMod val="65000"/>
                    <a:lumOff val="35000"/>
                  </a:schemeClr>
                </a:solidFill>
                <a:ea typeface="ＭＳ Ｐゴシック" pitchFamily="34" charset="-128"/>
              </a:rPr>
            </a:br>
            <a:r>
              <a:rPr lang="it-IT" altLang="en-US" sz="2400" dirty="0">
                <a:solidFill>
                  <a:schemeClr val="tx1">
                    <a:lumMod val="65000"/>
                    <a:lumOff val="35000"/>
                  </a:schemeClr>
                </a:solidFill>
                <a:ea typeface="ＭＳ Ｐゴシック" pitchFamily="34" charset="-128"/>
              </a:rPr>
              <a:t>(Febbraio 2017) </a:t>
            </a:r>
            <a:r>
              <a:rPr lang="it-IT" altLang="en-US" sz="2400" dirty="0">
                <a:solidFill>
                  <a:schemeClr val="bg1">
                    <a:lumMod val="85000"/>
                  </a:schemeClr>
                </a:solidFill>
                <a:ea typeface="ＭＳ Ｐゴシック" pitchFamily="34" charset="-128"/>
              </a:rPr>
              <a:t/>
            </a:r>
            <a:br>
              <a:rPr lang="it-IT" altLang="en-US" sz="2400" dirty="0">
                <a:solidFill>
                  <a:schemeClr val="bg1">
                    <a:lumMod val="85000"/>
                  </a:schemeClr>
                </a:solidFill>
                <a:ea typeface="ＭＳ Ｐゴシック" pitchFamily="34" charset="-128"/>
              </a:rPr>
            </a:br>
            <a:r>
              <a:rPr lang="it-IT" altLang="en-US" dirty="0">
                <a:solidFill>
                  <a:schemeClr val="bg1"/>
                </a:solidFill>
                <a:ea typeface="ＭＳ Ｐゴシック" pitchFamily="34" charset="-128"/>
              </a:rPr>
              <a:t/>
            </a:r>
            <a:br>
              <a:rPr lang="it-IT" altLang="en-US" dirty="0">
                <a:solidFill>
                  <a:schemeClr val="bg1"/>
                </a:solidFill>
                <a:ea typeface="ＭＳ Ｐゴシック" pitchFamily="34" charset="-128"/>
              </a:rPr>
            </a:br>
            <a:r>
              <a:rPr lang="it-IT" altLang="en-US" dirty="0">
                <a:solidFill>
                  <a:schemeClr val="bg1"/>
                </a:solidFill>
                <a:ea typeface="ＭＳ Ｐゴシック" pitchFamily="34" charset="-128"/>
              </a:rPr>
              <a:t/>
            </a:r>
            <a:br>
              <a:rPr lang="it-IT" altLang="en-US" dirty="0">
                <a:solidFill>
                  <a:schemeClr val="bg1"/>
                </a:solidFill>
                <a:ea typeface="ＭＳ Ｐゴシック" pitchFamily="34" charset="-128"/>
              </a:rPr>
            </a:br>
            <a:r>
              <a:rPr lang="it-IT" altLang="en-US" sz="2400" dirty="0">
                <a:solidFill>
                  <a:schemeClr val="bg1">
                    <a:lumMod val="85000"/>
                  </a:schemeClr>
                </a:solidFill>
                <a:ea typeface="ＭＳ Ｐゴシック" pitchFamily="34" charset="-128"/>
              </a:rPr>
              <a:t>(</a:t>
            </a:r>
            <a:r>
              <a:rPr lang="it-IT" altLang="en-US" sz="2400" dirty="0">
                <a:ea typeface="ＭＳ Ｐゴシック" pitchFamily="34" charset="-128"/>
              </a:rPr>
              <a:t/>
            </a:r>
            <a:br>
              <a:rPr lang="it-IT" altLang="en-US" sz="2400" dirty="0">
                <a:ea typeface="ＭＳ Ｐゴシック" pitchFamily="34" charset="-128"/>
              </a:rPr>
            </a:br>
            <a:endParaRPr lang="it-IT" altLang="en-US" sz="2400" i="1" dirty="0">
              <a:effectLst>
                <a:outerShdw blurRad="38100" dist="38100" dir="2700000" algn="tl">
                  <a:srgbClr val="C0C0C0"/>
                </a:outerShdw>
              </a:effectLst>
              <a:ea typeface="ＭＳ Ｐゴシック"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50825" y="692150"/>
            <a:ext cx="8229600" cy="1143000"/>
          </a:xfrm>
        </p:spPr>
        <p:txBody>
          <a:bodyPr/>
          <a:lstStyle/>
          <a:p>
            <a:pPr eaLnBrk="1" hangingPunct="1">
              <a:defRPr/>
            </a:pPr>
            <a:r>
              <a:rPr lang="it-IT" sz="3600" b="1" dirty="0">
                <a:solidFill>
                  <a:schemeClr val="accent2">
                    <a:lumMod val="75000"/>
                  </a:schemeClr>
                </a:solidFill>
                <a:ea typeface="ＭＳ Ｐゴシック" charset="0"/>
              </a:rPr>
              <a:t>Modulazione in fasce</a:t>
            </a:r>
          </a:p>
        </p:txBody>
      </p:sp>
      <p:sp>
        <p:nvSpPr>
          <p:cNvPr id="8195" name="Rectangle 3"/>
          <p:cNvSpPr>
            <a:spLocks noGrp="1" noChangeArrowheads="1"/>
          </p:cNvSpPr>
          <p:nvPr>
            <p:ph type="body" idx="1"/>
          </p:nvPr>
        </p:nvSpPr>
        <p:spPr>
          <a:xfrm>
            <a:off x="395288" y="1628775"/>
            <a:ext cx="8229600" cy="4967288"/>
          </a:xfrm>
        </p:spPr>
        <p:txBody>
          <a:bodyPr/>
          <a:lstStyle/>
          <a:p>
            <a:pPr marL="457200" lvl="1" indent="0" algn="just">
              <a:buFontTx/>
              <a:buNone/>
              <a:defRPr/>
            </a:pPr>
            <a:r>
              <a:rPr lang="it-IT" altLang="en-US" sz="2400" b="1" dirty="0">
                <a:ea typeface="Arial" pitchFamily="34" charset="0"/>
              </a:rPr>
              <a:t>fascia alta: </a:t>
            </a:r>
            <a:r>
              <a:rPr lang="it-IT" altLang="en-US" sz="2400" dirty="0">
                <a:ea typeface="Arial" pitchFamily="34" charset="0"/>
              </a:rPr>
              <a:t>tipica di una formazione specialistica caratterizzata per la necessaria personalizzazione rispetto alle attese dello specifico gruppo classe (anche eterogeneo); </a:t>
            </a:r>
            <a:endParaRPr lang="en-US" altLang="en-US" sz="2400" dirty="0">
              <a:ea typeface="Arial" pitchFamily="34" charset="0"/>
            </a:endParaRPr>
          </a:p>
          <a:p>
            <a:pPr marL="457200" lvl="1" indent="0" algn="just">
              <a:buFontTx/>
              <a:buNone/>
              <a:defRPr/>
            </a:pPr>
            <a:endParaRPr lang="it-IT" altLang="en-US" sz="2400" b="1" dirty="0">
              <a:ea typeface="Arial" pitchFamily="34" charset="0"/>
            </a:endParaRPr>
          </a:p>
          <a:p>
            <a:pPr marL="457200" lvl="1" indent="0" algn="just">
              <a:buFontTx/>
              <a:buNone/>
              <a:defRPr/>
            </a:pPr>
            <a:r>
              <a:rPr lang="it-IT" altLang="en-US" sz="2400" b="1" dirty="0">
                <a:ea typeface="Arial" pitchFamily="34" charset="0"/>
              </a:rPr>
              <a:t>fascia base:</a:t>
            </a:r>
            <a:r>
              <a:rPr lang="it-IT" altLang="en-US" sz="2400" dirty="0">
                <a:ea typeface="Arial" pitchFamily="34" charset="0"/>
              </a:rPr>
              <a:t> tipica di una formazione di accesso alla professione, caratterizzata da una elevato grado di indipendenza rispetto alle attese dello specifico gruppo classe e quindi più agevolmente replicabile senza bisogno di personalizzazione.</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9750" y="628650"/>
            <a:ext cx="8229600" cy="1143000"/>
          </a:xfrm>
        </p:spPr>
        <p:txBody>
          <a:bodyPr/>
          <a:lstStyle/>
          <a:p>
            <a:pPr eaLnBrk="1" hangingPunct="1">
              <a:defRPr/>
            </a:pPr>
            <a:r>
              <a:rPr lang="it-IT" sz="3600" b="1" dirty="0">
                <a:solidFill>
                  <a:schemeClr val="accent2">
                    <a:lumMod val="75000"/>
                  </a:schemeClr>
                </a:solidFill>
                <a:ea typeface="ＭＳ Ｐゴシック" charset="0"/>
              </a:rPr>
              <a:t>processi elementari di percorsi formativi</a:t>
            </a:r>
          </a:p>
        </p:txBody>
      </p:sp>
      <p:grpSp>
        <p:nvGrpSpPr>
          <p:cNvPr id="2" name="Gruppo 1"/>
          <p:cNvGrpSpPr>
            <a:grpSpLocks/>
          </p:cNvGrpSpPr>
          <p:nvPr/>
        </p:nvGrpSpPr>
        <p:grpSpPr bwMode="auto">
          <a:xfrm>
            <a:off x="5605463" y="1411288"/>
            <a:ext cx="2386012" cy="2030412"/>
            <a:chOff x="827584" y="2519363"/>
            <a:chExt cx="2384794" cy="1898881"/>
          </a:xfrm>
        </p:grpSpPr>
        <p:pic>
          <p:nvPicPr>
            <p:cNvPr id="22540" name="Immagin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3613" y="2519363"/>
              <a:ext cx="2225675" cy="165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1" name="CasellaDiTesto 2"/>
            <p:cNvSpPr txBox="1">
              <a:spLocks noChangeArrowheads="1"/>
            </p:cNvSpPr>
            <p:nvPr/>
          </p:nvSpPr>
          <p:spPr bwMode="auto">
            <a:xfrm>
              <a:off x="827584" y="3771913"/>
              <a:ext cx="23847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FontTx/>
                <a:buNone/>
              </a:pPr>
              <a:r>
                <a:rPr lang="it-IT" altLang="it-IT" sz="1800" b="1">
                  <a:solidFill>
                    <a:srgbClr val="000000"/>
                  </a:solidFill>
                </a:rPr>
                <a:t>aula </a:t>
              </a:r>
            </a:p>
            <a:p>
              <a:pPr algn="ctr">
                <a:spcBef>
                  <a:spcPct val="0"/>
                </a:spcBef>
                <a:buFontTx/>
                <a:buNone/>
              </a:pPr>
              <a:r>
                <a:rPr lang="it-IT" altLang="it-IT" sz="1800" b="1">
                  <a:solidFill>
                    <a:srgbClr val="000000"/>
                  </a:solidFill>
                </a:rPr>
                <a:t>fascia alta e base</a:t>
              </a:r>
            </a:p>
          </p:txBody>
        </p:sp>
      </p:grpSp>
      <p:grpSp>
        <p:nvGrpSpPr>
          <p:cNvPr id="21510" name="Gruppo 2"/>
          <p:cNvGrpSpPr>
            <a:grpSpLocks/>
          </p:cNvGrpSpPr>
          <p:nvPr/>
        </p:nvGrpSpPr>
        <p:grpSpPr bwMode="auto">
          <a:xfrm>
            <a:off x="5505450" y="3671888"/>
            <a:ext cx="2700338" cy="1931987"/>
            <a:chOff x="3203575" y="2509838"/>
            <a:chExt cx="2700338" cy="1932206"/>
          </a:xfrm>
        </p:grpSpPr>
        <p:grpSp>
          <p:nvGrpSpPr>
            <p:cNvPr id="22534" name="Gruppo 16"/>
            <p:cNvGrpSpPr>
              <a:grpSpLocks/>
            </p:cNvGrpSpPr>
            <p:nvPr/>
          </p:nvGrpSpPr>
          <p:grpSpPr bwMode="auto">
            <a:xfrm>
              <a:off x="3846513" y="2509838"/>
              <a:ext cx="1665287" cy="1485900"/>
              <a:chOff x="827088" y="2352675"/>
              <a:chExt cx="2160587" cy="1936750"/>
            </a:xfrm>
          </p:grpSpPr>
          <p:pic>
            <p:nvPicPr>
              <p:cNvPr id="22536" name="Immagine 1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088" y="2352675"/>
                <a:ext cx="10810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Immagin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8175" y="3213100"/>
                <a:ext cx="10795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8" name="Immagine 1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5150" y="2352675"/>
                <a:ext cx="108108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9" name="Immagine 1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088" y="3213100"/>
                <a:ext cx="10810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35" name="CasellaDiTesto 12"/>
            <p:cNvSpPr txBox="1">
              <a:spLocks noChangeArrowheads="1"/>
            </p:cNvSpPr>
            <p:nvPr/>
          </p:nvSpPr>
          <p:spPr bwMode="auto">
            <a:xfrm>
              <a:off x="3203575" y="3795713"/>
              <a:ext cx="27003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FontTx/>
                <a:buNone/>
              </a:pPr>
              <a:r>
                <a:rPr lang="it-IT" altLang="it-IT" sz="1800" b="1">
                  <a:solidFill>
                    <a:srgbClr val="000000"/>
                  </a:solidFill>
                </a:rPr>
                <a:t>stage </a:t>
              </a:r>
            </a:p>
            <a:p>
              <a:pPr algn="ctr">
                <a:spcBef>
                  <a:spcPct val="0"/>
                </a:spcBef>
                <a:buFontTx/>
                <a:buNone/>
              </a:pPr>
              <a:r>
                <a:rPr lang="it-IT" altLang="it-IT" sz="1800" b="1">
                  <a:solidFill>
                    <a:srgbClr val="000000"/>
                  </a:solidFill>
                </a:rPr>
                <a:t>fascia alta e base</a:t>
              </a:r>
            </a:p>
          </p:txBody>
        </p:sp>
      </p:grpSp>
      <p:sp>
        <p:nvSpPr>
          <p:cNvPr id="11274" name="CasellaDiTesto 3"/>
          <p:cNvSpPr txBox="1">
            <a:spLocks noChangeArrowheads="1"/>
          </p:cNvSpPr>
          <p:nvPr/>
        </p:nvSpPr>
        <p:spPr bwMode="auto">
          <a:xfrm>
            <a:off x="604838" y="2314575"/>
            <a:ext cx="4641850" cy="23082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400" b="1" i="1">
                <a:latin typeface="Bradley Hand ITC" panose="03070402050302030203" pitchFamily="66" charset="0"/>
              </a:rPr>
              <a:t>Con le nuove UCS ogni processo ha i suoi costi standard e questo rende molto flessibile programmare i percorsi, sfruttando al massimo le semplificazioni offerte dalla UE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1510"/>
                                        </p:tgtEl>
                                        <p:attrNameLst>
                                          <p:attrName>style.visibility</p:attrName>
                                        </p:attrNameLst>
                                      </p:cBhvr>
                                      <p:to>
                                        <p:strVal val="visible"/>
                                      </p:to>
                                    </p:set>
                                    <p:animEffect transition="in" filter="fade">
                                      <p:cBhvr>
                                        <p:cTn id="12" dur="500"/>
                                        <p:tgtEl>
                                          <p:spTgt spid="215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274"/>
                                        </p:tgtEl>
                                        <p:attrNameLst>
                                          <p:attrName>style.visibility</p:attrName>
                                        </p:attrNameLst>
                                      </p:cBhvr>
                                      <p:to>
                                        <p:strVal val="visible"/>
                                      </p:to>
                                    </p:set>
                                    <p:animEffect transition="in" filter="fade">
                                      <p:cBhvr>
                                        <p:cTn id="17" dur="500"/>
                                        <p:tgtEl>
                                          <p:spTgt spid="11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ttangolo 3"/>
          <p:cNvSpPr>
            <a:spLocks noChangeArrowheads="1"/>
          </p:cNvSpPr>
          <p:nvPr/>
        </p:nvSpPr>
        <p:spPr bwMode="auto">
          <a:xfrm>
            <a:off x="5940425" y="4025900"/>
            <a:ext cx="2613025" cy="13477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endParaRPr lang="it-IT" altLang="it-IT" sz="2000"/>
          </a:p>
        </p:txBody>
      </p:sp>
      <p:sp>
        <p:nvSpPr>
          <p:cNvPr id="8194" name="Rectangle 2"/>
          <p:cNvSpPr>
            <a:spLocks noGrp="1" noChangeArrowheads="1"/>
          </p:cNvSpPr>
          <p:nvPr>
            <p:ph type="title"/>
          </p:nvPr>
        </p:nvSpPr>
        <p:spPr>
          <a:xfrm>
            <a:off x="496888" y="714375"/>
            <a:ext cx="8056562" cy="1143000"/>
          </a:xfrm>
        </p:spPr>
        <p:txBody>
          <a:bodyPr/>
          <a:lstStyle/>
          <a:p>
            <a:pPr eaLnBrk="1" hangingPunct="1">
              <a:defRPr/>
            </a:pPr>
            <a:r>
              <a:rPr lang="it-IT" sz="2400" b="1" dirty="0">
                <a:solidFill>
                  <a:schemeClr val="accent2">
                    <a:lumMod val="75000"/>
                  </a:schemeClr>
                </a:solidFill>
                <a:ea typeface="ＭＳ Ｐゴシック" charset="0"/>
              </a:rPr>
              <a:t>metodologia (DGR 116/2015)</a:t>
            </a:r>
            <a:br>
              <a:rPr lang="it-IT" sz="2400" b="1" dirty="0">
                <a:solidFill>
                  <a:schemeClr val="accent2">
                    <a:lumMod val="75000"/>
                  </a:schemeClr>
                </a:solidFill>
                <a:ea typeface="ＭＳ Ｐゴシック" charset="0"/>
              </a:rPr>
            </a:br>
            <a:r>
              <a:rPr lang="it-IT" sz="3600" b="1" dirty="0">
                <a:solidFill>
                  <a:schemeClr val="accent2">
                    <a:lumMod val="75000"/>
                  </a:schemeClr>
                </a:solidFill>
                <a:ea typeface="ＭＳ Ｐゴシック" charset="0"/>
              </a:rPr>
              <a:t>test estensione a percorsi analoghi</a:t>
            </a:r>
          </a:p>
        </p:txBody>
      </p:sp>
      <p:sp>
        <p:nvSpPr>
          <p:cNvPr id="17412" name="AutoShape 9"/>
          <p:cNvSpPr>
            <a:spLocks noChangeArrowheads="1"/>
          </p:cNvSpPr>
          <p:nvPr/>
        </p:nvSpPr>
        <p:spPr bwMode="auto">
          <a:xfrm>
            <a:off x="620713" y="1916113"/>
            <a:ext cx="7778750" cy="1716087"/>
          </a:xfrm>
          <a:prstGeom prst="roundRect">
            <a:avLst>
              <a:gd name="adj" fmla="val 16667"/>
            </a:avLst>
          </a:prstGeom>
          <a:solidFill>
            <a:srgbClr val="FFFF9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b"/>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400"/>
              <a:t>   </a:t>
            </a:r>
          </a:p>
          <a:p>
            <a:pPr algn="ctr" eaLnBrk="1" hangingPunct="1">
              <a:spcBef>
                <a:spcPct val="0"/>
              </a:spcBef>
              <a:buFontTx/>
              <a:buNone/>
            </a:pPr>
            <a:endParaRPr lang="it-IT" altLang="en-US" sz="2400"/>
          </a:p>
          <a:p>
            <a:pPr algn="ctr" eaLnBrk="1" hangingPunct="1">
              <a:spcBef>
                <a:spcPct val="0"/>
              </a:spcBef>
              <a:buFontTx/>
              <a:buNone/>
            </a:pPr>
            <a:endParaRPr lang="it-IT" altLang="en-US" sz="2400"/>
          </a:p>
          <a:p>
            <a:pPr algn="ctr" eaLnBrk="1" hangingPunct="1">
              <a:spcBef>
                <a:spcPct val="0"/>
              </a:spcBef>
              <a:buFontTx/>
              <a:buNone/>
            </a:pPr>
            <a:r>
              <a:rPr lang="it-IT" altLang="en-US" sz="2400"/>
              <a:t>    </a:t>
            </a:r>
          </a:p>
          <a:p>
            <a:pPr algn="ctr" eaLnBrk="1" hangingPunct="1">
              <a:spcBef>
                <a:spcPct val="0"/>
              </a:spcBef>
              <a:buFontTx/>
              <a:buNone/>
            </a:pPr>
            <a:r>
              <a:rPr lang="it-IT" altLang="en-US" sz="2400"/>
              <a:t>   </a:t>
            </a:r>
            <a:r>
              <a:rPr lang="it-IT" altLang="en-US" sz="2000"/>
              <a:t>spese ammissibili aggiornate al 2014 </a:t>
            </a:r>
          </a:p>
          <a:p>
            <a:pPr algn="ctr" eaLnBrk="1" hangingPunct="1">
              <a:spcBef>
                <a:spcPct val="0"/>
              </a:spcBef>
              <a:buFontTx/>
              <a:buNone/>
            </a:pPr>
            <a:r>
              <a:rPr lang="it-IT" altLang="en-US" sz="2000"/>
              <a:t>compresi test specifici su formazione permanente e IFTS </a:t>
            </a:r>
          </a:p>
        </p:txBody>
      </p:sp>
      <p:sp>
        <p:nvSpPr>
          <p:cNvPr id="17413" name="AutoShape 10"/>
          <p:cNvSpPr>
            <a:spLocks noChangeArrowheads="1"/>
          </p:cNvSpPr>
          <p:nvPr/>
        </p:nvSpPr>
        <p:spPr bwMode="auto">
          <a:xfrm>
            <a:off x="655638" y="1987550"/>
            <a:ext cx="5113337" cy="792163"/>
          </a:xfrm>
          <a:prstGeom prst="roundRect">
            <a:avLst>
              <a:gd name="adj" fmla="val 16667"/>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000"/>
              <a:t>spese ammissibili percorsi a qualifica </a:t>
            </a:r>
          </a:p>
          <a:p>
            <a:pPr algn="ctr" eaLnBrk="1" hangingPunct="1">
              <a:spcBef>
                <a:spcPct val="0"/>
              </a:spcBef>
              <a:buFontTx/>
              <a:buNone/>
            </a:pPr>
            <a:r>
              <a:rPr lang="it-IT" altLang="en-US" sz="2000"/>
              <a:t>a costi reali disponibili nel 2011 </a:t>
            </a:r>
          </a:p>
        </p:txBody>
      </p:sp>
      <p:sp>
        <p:nvSpPr>
          <p:cNvPr id="17414" name="Rectangle 16"/>
          <p:cNvSpPr>
            <a:spLocks noChangeArrowheads="1"/>
          </p:cNvSpPr>
          <p:nvPr/>
        </p:nvSpPr>
        <p:spPr bwMode="auto">
          <a:xfrm>
            <a:off x="1573213" y="4337050"/>
            <a:ext cx="2413000" cy="54292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it-IT" altLang="en-US" sz="2000"/>
              <a:t>UCS 2011 ora corso</a:t>
            </a:r>
          </a:p>
        </p:txBody>
      </p:sp>
      <p:sp>
        <p:nvSpPr>
          <p:cNvPr id="17415" name="Rectangle 21"/>
          <p:cNvSpPr>
            <a:spLocks noChangeArrowheads="1"/>
          </p:cNvSpPr>
          <p:nvPr/>
        </p:nvSpPr>
        <p:spPr bwMode="auto">
          <a:xfrm>
            <a:off x="6040438" y="4148138"/>
            <a:ext cx="2419350" cy="565150"/>
          </a:xfrm>
          <a:prstGeom prst="rect">
            <a:avLst/>
          </a:prstGeom>
          <a:solidFill>
            <a:srgbClr val="FFFF99"/>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000"/>
              <a:t>UCS 2015 ora aula</a:t>
            </a:r>
          </a:p>
        </p:txBody>
      </p:sp>
      <p:sp>
        <p:nvSpPr>
          <p:cNvPr id="17421" name="Rectangle 36"/>
          <p:cNvSpPr>
            <a:spLocks noChangeArrowheads="1"/>
          </p:cNvSpPr>
          <p:nvPr/>
        </p:nvSpPr>
        <p:spPr bwMode="auto">
          <a:xfrm>
            <a:off x="6040438" y="4786313"/>
            <a:ext cx="2419350" cy="504825"/>
          </a:xfrm>
          <a:prstGeom prst="rect">
            <a:avLst/>
          </a:prstGeom>
          <a:solidFill>
            <a:srgbClr val="FFFF99"/>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000"/>
              <a:t>UCS 2015 ora stage</a:t>
            </a:r>
          </a:p>
        </p:txBody>
      </p:sp>
      <p:sp>
        <p:nvSpPr>
          <p:cNvPr id="17422" name="Rectangle 38"/>
          <p:cNvSpPr>
            <a:spLocks noChangeArrowheads="1"/>
          </p:cNvSpPr>
          <p:nvPr/>
        </p:nvSpPr>
        <p:spPr bwMode="auto">
          <a:xfrm>
            <a:off x="1517650" y="5167313"/>
            <a:ext cx="3529013" cy="57943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it-IT" altLang="en-US" sz="2000"/>
              <a:t>UCS 2011 successo formativo</a:t>
            </a:r>
          </a:p>
        </p:txBody>
      </p:sp>
      <p:sp>
        <p:nvSpPr>
          <p:cNvPr id="17423" name="AutoShape 39"/>
          <p:cNvSpPr>
            <a:spLocks noChangeArrowheads="1"/>
          </p:cNvSpPr>
          <p:nvPr/>
        </p:nvSpPr>
        <p:spPr bwMode="auto">
          <a:xfrm>
            <a:off x="7432675" y="3513138"/>
            <a:ext cx="965200" cy="539750"/>
          </a:xfrm>
          <a:prstGeom prst="upDownArrow">
            <a:avLst>
              <a:gd name="adj1" fmla="val 37167"/>
              <a:gd name="adj2" fmla="val 37838"/>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endParaRPr lang="it-IT" altLang="en-US" sz="2400"/>
          </a:p>
        </p:txBody>
      </p:sp>
      <p:sp>
        <p:nvSpPr>
          <p:cNvPr id="2" name="Freccia curva 1"/>
          <p:cNvSpPr/>
          <p:nvPr/>
        </p:nvSpPr>
        <p:spPr>
          <a:xfrm flipV="1">
            <a:off x="711200" y="2378075"/>
            <a:ext cx="806450" cy="3319463"/>
          </a:xfrm>
          <a:prstGeom prst="ben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schemeClr val="tx1"/>
              </a:solidFill>
            </a:endParaRPr>
          </a:p>
        </p:txBody>
      </p:sp>
      <p:sp>
        <p:nvSpPr>
          <p:cNvPr id="19" name="Freccia curva 18"/>
          <p:cNvSpPr/>
          <p:nvPr/>
        </p:nvSpPr>
        <p:spPr>
          <a:xfrm flipV="1">
            <a:off x="795338" y="2541588"/>
            <a:ext cx="796925" cy="2295525"/>
          </a:xfrm>
          <a:prstGeom prst="ben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schemeClr val="tx1"/>
              </a:solidFill>
            </a:endParaRPr>
          </a:p>
        </p:txBody>
      </p:sp>
      <p:sp>
        <p:nvSpPr>
          <p:cNvPr id="20" name="Freccia a destra 19"/>
          <p:cNvSpPr/>
          <p:nvPr/>
        </p:nvSpPr>
        <p:spPr>
          <a:xfrm rot="21071826">
            <a:off x="4046538" y="4322763"/>
            <a:ext cx="1693862" cy="43021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1" name="Freccia a destra 20"/>
          <p:cNvSpPr/>
          <p:nvPr/>
        </p:nvSpPr>
        <p:spPr>
          <a:xfrm rot="616039">
            <a:off x="4010025" y="4602163"/>
            <a:ext cx="1809750" cy="43021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3" name="Freccia curva 22"/>
          <p:cNvSpPr/>
          <p:nvPr/>
        </p:nvSpPr>
        <p:spPr>
          <a:xfrm rot="16200000" flipV="1">
            <a:off x="6193632" y="4020344"/>
            <a:ext cx="400050" cy="2693987"/>
          </a:xfrm>
          <a:prstGeom prst="bentArrow">
            <a:avLst>
              <a:gd name="adj1" fmla="val 32490"/>
              <a:gd name="adj2" fmla="val 31839"/>
              <a:gd name="adj3" fmla="val 50000"/>
              <a:gd name="adj4" fmla="val 437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fade">
                                      <p:cBhvr>
                                        <p:cTn id="7" dur="500"/>
                                        <p:tgtEl>
                                          <p:spTgt spid="174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7414"/>
                                        </p:tgtEl>
                                        <p:attrNameLst>
                                          <p:attrName>style.visibility</p:attrName>
                                        </p:attrNameLst>
                                      </p:cBhvr>
                                      <p:to>
                                        <p:strVal val="visible"/>
                                      </p:to>
                                    </p:set>
                                    <p:animEffect transition="in" filter="fade">
                                      <p:cBhvr>
                                        <p:cTn id="20" dur="500"/>
                                        <p:tgtEl>
                                          <p:spTgt spid="174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422"/>
                                        </p:tgtEl>
                                        <p:attrNameLst>
                                          <p:attrName>style.visibility</p:attrName>
                                        </p:attrNameLst>
                                      </p:cBhvr>
                                      <p:to>
                                        <p:strVal val="visible"/>
                                      </p:to>
                                    </p:set>
                                    <p:animEffect transition="in" filter="fade">
                                      <p:cBhvr>
                                        <p:cTn id="23" dur="500"/>
                                        <p:tgtEl>
                                          <p:spTgt spid="1742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7415"/>
                                        </p:tgtEl>
                                        <p:attrNameLst>
                                          <p:attrName>style.visibility</p:attrName>
                                        </p:attrNameLst>
                                      </p:cBhvr>
                                      <p:to>
                                        <p:strVal val="visible"/>
                                      </p:to>
                                    </p:set>
                                    <p:animEffect transition="in" filter="fade">
                                      <p:cBhvr>
                                        <p:cTn id="36" dur="500"/>
                                        <p:tgtEl>
                                          <p:spTgt spid="1741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421"/>
                                        </p:tgtEl>
                                        <p:attrNameLst>
                                          <p:attrName>style.visibility</p:attrName>
                                        </p:attrNameLst>
                                      </p:cBhvr>
                                      <p:to>
                                        <p:strVal val="visible"/>
                                      </p:to>
                                    </p:set>
                                    <p:animEffect transition="in" filter="fade">
                                      <p:cBhvr>
                                        <p:cTn id="39" dur="500"/>
                                        <p:tgtEl>
                                          <p:spTgt spid="1742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0" presetClass="entr" presetSubtype="0"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7412"/>
                                        </p:tgtEl>
                                        <p:attrNameLst>
                                          <p:attrName>style.visibility</p:attrName>
                                        </p:attrNameLst>
                                      </p:cBhvr>
                                      <p:to>
                                        <p:strVal val="visible"/>
                                      </p:to>
                                    </p:set>
                                    <p:animEffect transition="in" filter="fade">
                                      <p:cBhvr>
                                        <p:cTn id="54" dur="500"/>
                                        <p:tgtEl>
                                          <p:spTgt spid="17412"/>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7423"/>
                                        </p:tgtEl>
                                        <p:attrNameLst>
                                          <p:attrName>style.visibility</p:attrName>
                                        </p:attrNameLst>
                                      </p:cBhvr>
                                      <p:to>
                                        <p:strVal val="visible"/>
                                      </p:to>
                                    </p:set>
                                    <p:animEffect transition="in" filter="fade">
                                      <p:cBhvr>
                                        <p:cTn id="59" dur="500"/>
                                        <p:tgtEl>
                                          <p:spTgt spid="17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412" grpId="0" animBg="1"/>
      <p:bldP spid="17413" grpId="0" animBg="1"/>
      <p:bldP spid="17414" grpId="0" animBg="1"/>
      <p:bldP spid="17415" grpId="0" animBg="1"/>
      <p:bldP spid="17421" grpId="0" animBg="1"/>
      <p:bldP spid="17422" grpId="0" animBg="1"/>
      <p:bldP spid="17423" grpId="0" animBg="1"/>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23850" y="1268413"/>
            <a:ext cx="8229600" cy="863600"/>
          </a:xfrm>
        </p:spPr>
        <p:txBody>
          <a:bodyPr/>
          <a:lstStyle/>
          <a:p>
            <a:pPr eaLnBrk="1" hangingPunct="1">
              <a:defRPr/>
            </a:pPr>
            <a:r>
              <a:rPr lang="it-IT" sz="2400" b="1" dirty="0">
                <a:solidFill>
                  <a:schemeClr val="accent2">
                    <a:lumMod val="75000"/>
                  </a:schemeClr>
                </a:solidFill>
                <a:ea typeface="ＭＳ Ｐゴシック" charset="0"/>
              </a:rPr>
              <a:t>Metodologia di calcolo (DGR 116/2015)</a:t>
            </a:r>
            <a:br>
              <a:rPr lang="it-IT" sz="2400" b="1" dirty="0">
                <a:solidFill>
                  <a:schemeClr val="accent2">
                    <a:lumMod val="75000"/>
                  </a:schemeClr>
                </a:solidFill>
                <a:ea typeface="ＭＳ Ｐゴシック" charset="0"/>
              </a:rPr>
            </a:br>
            <a:r>
              <a:rPr lang="it-IT" sz="3600" b="1" dirty="0">
                <a:solidFill>
                  <a:schemeClr val="accent2">
                    <a:lumMod val="75000"/>
                  </a:schemeClr>
                </a:solidFill>
                <a:ea typeface="ＭＳ Ｐゴシック" charset="0"/>
              </a:rPr>
              <a:t>Estensione e test ai percorsi di formazione permanente e IFTS</a:t>
            </a:r>
          </a:p>
        </p:txBody>
      </p:sp>
      <p:sp>
        <p:nvSpPr>
          <p:cNvPr id="8195" name="Rectangle 3"/>
          <p:cNvSpPr>
            <a:spLocks noGrp="1" noChangeArrowheads="1"/>
          </p:cNvSpPr>
          <p:nvPr>
            <p:ph type="body" idx="1"/>
          </p:nvPr>
        </p:nvSpPr>
        <p:spPr>
          <a:xfrm>
            <a:off x="323850" y="2492375"/>
            <a:ext cx="8135938" cy="5056188"/>
          </a:xfrm>
        </p:spPr>
        <p:txBody>
          <a:bodyPr/>
          <a:lstStyle/>
          <a:p>
            <a:pPr marL="457200" lvl="1" indent="0">
              <a:buFontTx/>
              <a:buNone/>
              <a:defRPr/>
            </a:pPr>
            <a:r>
              <a:rPr lang="it-IT" altLang="en-US" sz="2000" dirty="0">
                <a:ea typeface="Arial" pitchFamily="34" charset="0"/>
              </a:rPr>
              <a:t>I test effettuati hanno confermato che le nuove UCS </a:t>
            </a:r>
            <a:r>
              <a:rPr lang="it-IT" altLang="en-US" sz="2000" u="sng" dirty="0">
                <a:ea typeface="Arial" pitchFamily="34" charset="0"/>
              </a:rPr>
              <a:t>divise per aula (condotta da docente) e stage o </a:t>
            </a:r>
            <a:r>
              <a:rPr lang="it-IT" altLang="en-US" sz="2000" u="sng" dirty="0" err="1">
                <a:ea typeface="Arial" pitchFamily="34" charset="0"/>
              </a:rPr>
              <a:t>pw</a:t>
            </a:r>
            <a:r>
              <a:rPr lang="it-IT" altLang="en-US" sz="2000" u="sng" dirty="0">
                <a:ea typeface="Arial" pitchFamily="34" charset="0"/>
              </a:rPr>
              <a:t> (assistite da tutor)</a:t>
            </a:r>
            <a:r>
              <a:rPr lang="it-IT" altLang="en-US" sz="2000" dirty="0">
                <a:ea typeface="Arial" pitchFamily="34" charset="0"/>
              </a:rPr>
              <a:t> e </a:t>
            </a:r>
            <a:r>
              <a:rPr lang="it-IT" altLang="en-US" sz="2000" u="sng" dirty="0">
                <a:ea typeface="Arial" pitchFamily="34" charset="0"/>
              </a:rPr>
              <a:t>divise per fasce di utenza A (alta) e B (base)</a:t>
            </a:r>
            <a:r>
              <a:rPr lang="it-IT" altLang="en-US" sz="2000" dirty="0">
                <a:ea typeface="Arial" pitchFamily="34" charset="0"/>
              </a:rPr>
              <a:t>,  si prestavano bene anche per rappresentare percorsi molto diversi da quelli a qualifica regionale, come i percorsi IFTS o come i percorsi di formazione permanente,  questi ultimi spesso completamente privi di componente stage.  </a:t>
            </a:r>
          </a:p>
          <a:p>
            <a:pPr marL="457200" lvl="1" indent="0">
              <a:buFontTx/>
              <a:buNone/>
              <a:defRPr/>
            </a:pPr>
            <a:endParaRPr lang="it-IT" altLang="en-US" sz="800" dirty="0">
              <a:ea typeface="Arial" pitchFamily="34" charset="0"/>
            </a:endParaRPr>
          </a:p>
          <a:p>
            <a:pPr marL="457200" lvl="1" indent="0">
              <a:buFontTx/>
              <a:buNone/>
              <a:defRPr/>
            </a:pPr>
            <a:r>
              <a:rPr lang="it-IT" altLang="en-US" sz="2000" dirty="0">
                <a:ea typeface="Arial" pitchFamily="34" charset="0"/>
              </a:rPr>
              <a:t>Questo ci ha permesso di espandere, come desiderato l’obiettivo di standardizzazione, mantenendo relativamente semplici dispositivi (6 fondamentali UCS per tutte le attività formative ordinariamente finanziate)</a:t>
            </a:r>
          </a:p>
          <a:p>
            <a:pPr marL="457200" lvl="1" indent="0" algn="ctr">
              <a:buFontTx/>
              <a:buNone/>
              <a:defRPr/>
            </a:pPr>
            <a:r>
              <a:rPr lang="it-IT" altLang="en-US" sz="2000" dirty="0">
                <a:ea typeface="Arial" pitchFamily="34" charset="0"/>
              </a:rPr>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1052513"/>
            <a:ext cx="8229600" cy="863600"/>
          </a:xfrm>
        </p:spPr>
        <p:txBody>
          <a:bodyPr/>
          <a:lstStyle/>
          <a:p>
            <a:pPr eaLnBrk="1" hangingPunct="1">
              <a:defRPr/>
            </a:pPr>
            <a:r>
              <a:rPr lang="it-IT" sz="3600" b="1" dirty="0">
                <a:solidFill>
                  <a:schemeClr val="accent2">
                    <a:lumMod val="75000"/>
                  </a:schemeClr>
                </a:solidFill>
                <a:ea typeface="ＭＳ Ｐゴシック" charset="0"/>
              </a:rPr>
              <a:t>Recepimento UCS YEI </a:t>
            </a:r>
            <a:r>
              <a:rPr lang="it-IT" sz="2800" b="1" dirty="0">
                <a:solidFill>
                  <a:schemeClr val="accent2">
                    <a:lumMod val="75000"/>
                  </a:schemeClr>
                </a:solidFill>
                <a:ea typeface="ＭＳ Ｐゴシック" charset="0"/>
              </a:rPr>
              <a:t>(DGR 2058/2015)</a:t>
            </a:r>
          </a:p>
        </p:txBody>
      </p:sp>
      <p:sp>
        <p:nvSpPr>
          <p:cNvPr id="8195" name="Rectangle 3"/>
          <p:cNvSpPr>
            <a:spLocks noGrp="1" noChangeArrowheads="1"/>
          </p:cNvSpPr>
          <p:nvPr>
            <p:ph type="body" idx="1"/>
          </p:nvPr>
        </p:nvSpPr>
        <p:spPr>
          <a:xfrm>
            <a:off x="179388" y="1943100"/>
            <a:ext cx="8302625" cy="5056188"/>
          </a:xfrm>
        </p:spPr>
        <p:txBody>
          <a:bodyPr/>
          <a:lstStyle/>
          <a:p>
            <a:pPr marL="457200" lvl="1" indent="0" algn="just">
              <a:buFontTx/>
              <a:buNone/>
              <a:defRPr/>
            </a:pPr>
            <a:r>
              <a:rPr lang="it-IT" altLang="en-US" sz="2400" dirty="0">
                <a:ea typeface="Arial" pitchFamily="34" charset="0"/>
              </a:rPr>
              <a:t>nelle more dell’approvazione del relativo atto delegato abbiamo recepito le UCS dei servizi al lavoro YEI</a:t>
            </a:r>
            <a:r>
              <a:rPr lang="it-IT" altLang="en-US" sz="1800" dirty="0">
                <a:ea typeface="Arial" pitchFamily="34" charset="0"/>
              </a:rPr>
              <a:t> </a:t>
            </a:r>
            <a:r>
              <a:rPr lang="it-IT" altLang="en-US" sz="2400" dirty="0">
                <a:ea typeface="Arial" pitchFamily="34" charset="0"/>
              </a:rPr>
              <a:t>previa comparazione di dati storici regionali</a:t>
            </a:r>
          </a:p>
          <a:p>
            <a:pPr marL="457200" lvl="1" indent="0" algn="just">
              <a:buFontTx/>
              <a:buNone/>
              <a:defRPr/>
            </a:pPr>
            <a:endParaRPr lang="it-IT" altLang="en-US" sz="800" dirty="0">
              <a:ea typeface="Arial" pitchFamily="34" charset="0"/>
            </a:endParaRPr>
          </a:p>
          <a:p>
            <a:pPr marL="457200" lvl="1" indent="0" algn="just">
              <a:buFontTx/>
              <a:buNone/>
              <a:defRPr/>
            </a:pPr>
            <a:r>
              <a:rPr lang="it-IT" altLang="en-US" sz="2400" dirty="0">
                <a:ea typeface="Arial" pitchFamily="34" charset="0"/>
              </a:rPr>
              <a:t>e con ciò siamo riusciti a disporre fin dall’avvio della programmazione di un set praticamente completo di UCS di processi elementari, utilizzabili per coprire le esigenze di finanziamento della generalità degli interventi delle politiche regionali della formazione e del lavoro</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1143000"/>
            <a:ext cx="8229600" cy="574675"/>
          </a:xfrm>
        </p:spPr>
        <p:txBody>
          <a:bodyPr/>
          <a:lstStyle/>
          <a:p>
            <a:pPr eaLnBrk="1" hangingPunct="1">
              <a:defRPr/>
            </a:pPr>
            <a:r>
              <a:rPr lang="it-IT" sz="3600" b="1" dirty="0">
                <a:solidFill>
                  <a:schemeClr val="accent2">
                    <a:lumMod val="75000"/>
                  </a:schemeClr>
                </a:solidFill>
                <a:ea typeface="ＭＳ Ｐゴシック" charset="0"/>
              </a:rPr>
              <a:t>Analisi comparativa DGR 2058/2015</a:t>
            </a:r>
            <a:br>
              <a:rPr lang="it-IT" sz="3600" b="1" dirty="0">
                <a:solidFill>
                  <a:schemeClr val="accent2">
                    <a:lumMod val="75000"/>
                  </a:schemeClr>
                </a:solidFill>
                <a:ea typeface="ＭＳ Ｐゴシック" charset="0"/>
              </a:rPr>
            </a:br>
            <a:endParaRPr lang="it-IT" sz="2800" b="1" dirty="0">
              <a:solidFill>
                <a:schemeClr val="accent2">
                  <a:lumMod val="75000"/>
                </a:schemeClr>
              </a:solidFill>
              <a:ea typeface="ＭＳ Ｐゴシック" charset="0"/>
            </a:endParaRPr>
          </a:p>
        </p:txBody>
      </p:sp>
      <p:sp>
        <p:nvSpPr>
          <p:cNvPr id="8195" name="Rectangle 3"/>
          <p:cNvSpPr>
            <a:spLocks noGrp="1" noChangeArrowheads="1"/>
          </p:cNvSpPr>
          <p:nvPr>
            <p:ph type="body" idx="1"/>
          </p:nvPr>
        </p:nvSpPr>
        <p:spPr>
          <a:xfrm>
            <a:off x="107950" y="1484313"/>
            <a:ext cx="8158163" cy="5056187"/>
          </a:xfrm>
        </p:spPr>
        <p:txBody>
          <a:bodyPr/>
          <a:lstStyle/>
          <a:p>
            <a:pPr marL="457200" lvl="1" indent="0" algn="just">
              <a:buFontTx/>
              <a:buNone/>
              <a:defRPr/>
            </a:pPr>
            <a:r>
              <a:rPr lang="it-IT" altLang="en-US" sz="2000" dirty="0">
                <a:ea typeface="Arial" pitchFamily="34" charset="0"/>
              </a:rPr>
              <a:t>Le UCS dei servizi al lavoro YEI si basano essenzialmente su un utilizzo modulare dei valori unitari di costo omnicomprensivi orari delle funzioni di:</a:t>
            </a:r>
          </a:p>
          <a:p>
            <a:pPr marL="457200" lvl="1" indent="0" algn="just">
              <a:buFontTx/>
              <a:buNone/>
              <a:defRPr/>
            </a:pPr>
            <a:endParaRPr lang="it-IT" altLang="en-US" sz="800" dirty="0">
              <a:ea typeface="Arial" pitchFamily="34" charset="0"/>
            </a:endParaRPr>
          </a:p>
          <a:p>
            <a:pPr lvl="1" algn="just">
              <a:defRPr/>
            </a:pPr>
            <a:r>
              <a:rPr lang="it-IT" altLang="en-US" sz="2000" dirty="0">
                <a:ea typeface="Arial" pitchFamily="34" charset="0"/>
              </a:rPr>
              <a:t>informazione ed orientamento di base (€ 34/ora) </a:t>
            </a:r>
          </a:p>
          <a:p>
            <a:pPr lvl="1" algn="just">
              <a:defRPr/>
            </a:pPr>
            <a:r>
              <a:rPr lang="it-IT" altLang="en-US" sz="2000" dirty="0">
                <a:ea typeface="Arial" pitchFamily="34" charset="0"/>
              </a:rPr>
              <a:t>orientamento specialistico e assimilate (€ 35,5 ora)</a:t>
            </a:r>
          </a:p>
          <a:p>
            <a:pPr marL="457200" lvl="1" indent="0" algn="just">
              <a:buFontTx/>
              <a:buNone/>
              <a:defRPr/>
            </a:pPr>
            <a:endParaRPr lang="it-IT" altLang="en-US" sz="800" dirty="0">
              <a:ea typeface="Arial" pitchFamily="34" charset="0"/>
            </a:endParaRPr>
          </a:p>
          <a:p>
            <a:pPr marL="457200" lvl="1" indent="0" algn="just">
              <a:buFontTx/>
              <a:buNone/>
              <a:defRPr/>
            </a:pPr>
            <a:r>
              <a:rPr lang="it-IT" altLang="en-US" sz="2000" dirty="0">
                <a:ea typeface="Arial" pitchFamily="34" charset="0"/>
              </a:rPr>
              <a:t>utilizzate anche sulla base di relative tabelle orarie di impegno differenziate per il calcolo delle UCS a risultato della promozione dei tirocini nonché dell’accompagnamento al lavoro. </a:t>
            </a:r>
          </a:p>
          <a:p>
            <a:pPr marL="457200" lvl="1" indent="0" algn="just">
              <a:buFontTx/>
              <a:buNone/>
              <a:defRPr/>
            </a:pPr>
            <a:endParaRPr lang="it-IT" altLang="en-US" sz="800" dirty="0">
              <a:ea typeface="Arial" pitchFamily="34" charset="0"/>
            </a:endParaRPr>
          </a:p>
          <a:p>
            <a:pPr marL="457200" lvl="1" indent="0" algn="just">
              <a:buFontTx/>
              <a:buNone/>
              <a:defRPr/>
            </a:pPr>
            <a:r>
              <a:rPr lang="it-IT" altLang="en-US" sz="2000" dirty="0">
                <a:ea typeface="Arial" pitchFamily="34" charset="0"/>
              </a:rPr>
              <a:t>Senza mettere in discussione tali tabelle orarie l’analisi comparativa ha teso a dimostrare che il costo orario degli operatori impegnati nelle attività di cui sopra in Regione Emilia Romagna, fosse in linea con i valori calcolati dal Ministero.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74650" y="1052513"/>
            <a:ext cx="8229600" cy="863600"/>
          </a:xfrm>
        </p:spPr>
        <p:txBody>
          <a:bodyPr/>
          <a:lstStyle/>
          <a:p>
            <a:pPr eaLnBrk="1" hangingPunct="1">
              <a:defRPr/>
            </a:pPr>
            <a:r>
              <a:rPr lang="it-IT" sz="3600" b="1" dirty="0">
                <a:solidFill>
                  <a:schemeClr val="accent2">
                    <a:lumMod val="75000"/>
                  </a:schemeClr>
                </a:solidFill>
                <a:ea typeface="ＭＳ Ｐゴシック" charset="0"/>
              </a:rPr>
              <a:t>Metodologia DGR 2058/2015</a:t>
            </a:r>
            <a:br>
              <a:rPr lang="it-IT" sz="3600" b="1" dirty="0">
                <a:solidFill>
                  <a:schemeClr val="accent2">
                    <a:lumMod val="75000"/>
                  </a:schemeClr>
                </a:solidFill>
                <a:ea typeface="ＭＳ Ｐゴシック" charset="0"/>
              </a:rPr>
            </a:br>
            <a:r>
              <a:rPr lang="it-IT" sz="2800" b="1" dirty="0">
                <a:solidFill>
                  <a:schemeClr val="accent2">
                    <a:lumMod val="75000"/>
                  </a:schemeClr>
                </a:solidFill>
                <a:ea typeface="ＭＳ Ｐゴシック" charset="0"/>
              </a:rPr>
              <a:t>analisi comparativa</a:t>
            </a:r>
          </a:p>
        </p:txBody>
      </p:sp>
      <p:sp>
        <p:nvSpPr>
          <p:cNvPr id="8195" name="Rectangle 3"/>
          <p:cNvSpPr>
            <a:spLocks noGrp="1" noChangeArrowheads="1"/>
          </p:cNvSpPr>
          <p:nvPr>
            <p:ph type="body" idx="1"/>
          </p:nvPr>
        </p:nvSpPr>
        <p:spPr>
          <a:xfrm>
            <a:off x="295275" y="2060575"/>
            <a:ext cx="8302625" cy="5056188"/>
          </a:xfrm>
        </p:spPr>
        <p:txBody>
          <a:bodyPr/>
          <a:lstStyle/>
          <a:p>
            <a:pPr lvl="1" algn="just">
              <a:defRPr/>
            </a:pPr>
            <a:r>
              <a:rPr lang="it-IT" altLang="en-US" sz="2000" dirty="0">
                <a:ea typeface="Arial" pitchFamily="34" charset="0"/>
              </a:rPr>
              <a:t>informazione ed orientamento di base (€ 34,00/ora) </a:t>
            </a:r>
          </a:p>
          <a:p>
            <a:pPr marL="457200" lvl="1" indent="0" algn="just">
              <a:buFontTx/>
              <a:buNone/>
              <a:defRPr/>
            </a:pPr>
            <a:endParaRPr lang="it-IT" altLang="en-US" sz="800" dirty="0">
              <a:ea typeface="Arial" pitchFamily="34" charset="0"/>
            </a:endParaRPr>
          </a:p>
          <a:p>
            <a:pPr marL="457200" lvl="1" indent="0" algn="just">
              <a:buFontTx/>
              <a:buNone/>
              <a:defRPr/>
            </a:pPr>
            <a:r>
              <a:rPr lang="it-IT" altLang="en-US" sz="2000" dirty="0">
                <a:ea typeface="Arial" pitchFamily="34" charset="0"/>
              </a:rPr>
              <a:t>equiparazione dimostrata partendo dalle statistiche di costo degli operatori dei servizi per l’impiego regionali e relativa attualizzazione all’anno 2015</a:t>
            </a:r>
            <a:endParaRPr lang="it-IT" altLang="en-US" sz="800" dirty="0">
              <a:ea typeface="Arial" pitchFamily="34" charset="0"/>
            </a:endParaRPr>
          </a:p>
          <a:p>
            <a:pPr marL="457200" lvl="1" indent="0" algn="just">
              <a:buFontTx/>
              <a:buNone/>
              <a:defRPr/>
            </a:pPr>
            <a:r>
              <a:rPr lang="it-IT" altLang="en-US" sz="800" dirty="0">
                <a:ea typeface="Arial" pitchFamily="34" charset="0"/>
              </a:rPr>
              <a:t> </a:t>
            </a:r>
          </a:p>
          <a:p>
            <a:pPr lvl="1" algn="just">
              <a:defRPr/>
            </a:pPr>
            <a:r>
              <a:rPr lang="it-IT" altLang="en-US" sz="2000" dirty="0">
                <a:ea typeface="Arial" pitchFamily="34" charset="0"/>
              </a:rPr>
              <a:t>orientamento specialistico e assimilate (€ 35,5 ora)</a:t>
            </a:r>
          </a:p>
          <a:p>
            <a:pPr marL="457200" lvl="1" indent="0" algn="just">
              <a:buFontTx/>
              <a:buNone/>
              <a:defRPr/>
            </a:pPr>
            <a:endParaRPr lang="it-IT" altLang="en-US" sz="800" dirty="0">
              <a:ea typeface="Arial" pitchFamily="34" charset="0"/>
            </a:endParaRPr>
          </a:p>
          <a:p>
            <a:pPr marL="457200" lvl="1" indent="0" algn="just">
              <a:buFontTx/>
              <a:buNone/>
              <a:defRPr/>
            </a:pPr>
            <a:r>
              <a:rPr lang="it-IT" altLang="en-US" sz="2000" dirty="0">
                <a:ea typeface="Arial" pitchFamily="34" charset="0"/>
              </a:rPr>
              <a:t>analisi comparativa effettuata su un costo storico del personale formatore degli enti di formazione accreditati, sommando a questo un 40% di altri costi ex. dall’art. 68.1.b del regolamento 1303/2013 e rivalutando il totale base ISTAT all’anno 2015</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1052513"/>
            <a:ext cx="8229600" cy="863600"/>
          </a:xfrm>
        </p:spPr>
        <p:txBody>
          <a:bodyPr/>
          <a:lstStyle/>
          <a:p>
            <a:pPr eaLnBrk="1" hangingPunct="1">
              <a:defRPr/>
            </a:pPr>
            <a:r>
              <a:rPr lang="it-IT" sz="3600" b="1" dirty="0">
                <a:solidFill>
                  <a:schemeClr val="accent2">
                    <a:lumMod val="75000"/>
                  </a:schemeClr>
                </a:solidFill>
                <a:ea typeface="ＭＳ Ｐゴシック" charset="0"/>
              </a:rPr>
              <a:t>Richiesta di adesione all’atto delegato (UE) 2017/90</a:t>
            </a:r>
          </a:p>
        </p:txBody>
      </p:sp>
      <p:sp>
        <p:nvSpPr>
          <p:cNvPr id="8195" name="Rectangle 3"/>
          <p:cNvSpPr>
            <a:spLocks noGrp="1" noChangeArrowheads="1"/>
          </p:cNvSpPr>
          <p:nvPr>
            <p:ph type="body" idx="1"/>
          </p:nvPr>
        </p:nvSpPr>
        <p:spPr>
          <a:xfrm>
            <a:off x="307975" y="2060575"/>
            <a:ext cx="8302625" cy="5183188"/>
          </a:xfrm>
        </p:spPr>
        <p:txBody>
          <a:bodyPr/>
          <a:lstStyle/>
          <a:p>
            <a:pPr marL="457200" lvl="1" indent="0" algn="just">
              <a:buFontTx/>
              <a:buNone/>
              <a:defRPr/>
            </a:pPr>
            <a:r>
              <a:rPr lang="it-IT" altLang="en-US" sz="2000" dirty="0">
                <a:ea typeface="Arial" pitchFamily="34" charset="0"/>
              </a:rPr>
              <a:t>tabelle standard YEI di costi unitari di cui si è richiesta l’adesione:</a:t>
            </a:r>
          </a:p>
          <a:p>
            <a:pPr marL="457200" lvl="1" indent="0" algn="just">
              <a:buFontTx/>
              <a:buNone/>
              <a:defRPr/>
            </a:pPr>
            <a:endParaRPr lang="it-IT" altLang="en-US" sz="800" dirty="0">
              <a:ea typeface="Arial" pitchFamily="34" charset="0"/>
            </a:endParaRPr>
          </a:p>
          <a:p>
            <a:pPr lvl="1" algn="just">
              <a:defRPr/>
            </a:pPr>
            <a:r>
              <a:rPr lang="it-IT" altLang="en-US" sz="2000" dirty="0">
                <a:ea typeface="Arial" pitchFamily="34" charset="0"/>
              </a:rPr>
              <a:t>UCS oraria per sostegno orientativo di I livello</a:t>
            </a:r>
          </a:p>
          <a:p>
            <a:pPr lvl="1" algn="just">
              <a:defRPr/>
            </a:pPr>
            <a:r>
              <a:rPr lang="it-IT" altLang="en-US" sz="2000" dirty="0">
                <a:ea typeface="Arial" pitchFamily="34" charset="0"/>
              </a:rPr>
              <a:t>UCS oraria per orientativo specialistico o di II livello</a:t>
            </a:r>
          </a:p>
          <a:p>
            <a:pPr lvl="1" algn="just">
              <a:defRPr/>
            </a:pPr>
            <a:r>
              <a:rPr lang="it-IT" altLang="en-US" sz="2000" dirty="0">
                <a:ea typeface="Arial" pitchFamily="34" charset="0"/>
              </a:rPr>
              <a:t>UCS a risultato per accompagnamento al lavoro</a:t>
            </a:r>
          </a:p>
          <a:p>
            <a:pPr lvl="1" algn="just">
              <a:defRPr/>
            </a:pPr>
            <a:r>
              <a:rPr lang="it-IT" altLang="en-US" sz="2000" dirty="0">
                <a:ea typeface="Arial" pitchFamily="34" charset="0"/>
              </a:rPr>
              <a:t>UCS a risultato per promozione tirocini</a:t>
            </a:r>
          </a:p>
          <a:p>
            <a:pPr lvl="1" algn="just">
              <a:defRPr/>
            </a:pPr>
            <a:r>
              <a:rPr lang="it-IT" altLang="en-US" sz="2000" dirty="0">
                <a:ea typeface="Arial" pitchFamily="34" charset="0"/>
              </a:rPr>
              <a:t>UCS di mobilità interregionale e transnazionale tirocini</a:t>
            </a:r>
          </a:p>
          <a:p>
            <a:pPr lvl="1" algn="just">
              <a:defRPr/>
            </a:pPr>
            <a:r>
              <a:rPr lang="it-IT" altLang="en-US" sz="2000" dirty="0">
                <a:ea typeface="Arial" pitchFamily="34" charset="0"/>
              </a:rPr>
              <a:t>UCS modulo di formazione propedeutica Servizio Civile</a:t>
            </a:r>
          </a:p>
          <a:p>
            <a:pPr lvl="1" algn="just">
              <a:defRPr/>
            </a:pPr>
            <a:r>
              <a:rPr lang="it-IT" altLang="en-US" sz="2000" dirty="0">
                <a:ea typeface="Arial" pitchFamily="34" charset="0"/>
              </a:rPr>
              <a:t>UCS oraria del sostegno autoimpiego e autoimprenditorialità</a:t>
            </a:r>
          </a:p>
          <a:p>
            <a:pPr lvl="1" algn="just">
              <a:defRPr/>
            </a:pPr>
            <a:r>
              <a:rPr lang="it-IT" altLang="en-US" sz="2000" dirty="0">
                <a:ea typeface="Arial" pitchFamily="34" charset="0"/>
              </a:rPr>
              <a:t>UCS mese ricerca dottorato</a:t>
            </a:r>
          </a:p>
          <a:p>
            <a:pPr marL="457200" lvl="1" indent="0" algn="just">
              <a:buFontTx/>
              <a:buNone/>
              <a:defRPr/>
            </a:pPr>
            <a:endParaRPr lang="it-IT" altLang="en-US" sz="2000" dirty="0">
              <a:ea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95288" y="981075"/>
            <a:ext cx="8374062" cy="1143000"/>
          </a:xfrm>
        </p:spPr>
        <p:txBody>
          <a:bodyPr/>
          <a:lstStyle/>
          <a:p>
            <a:pPr eaLnBrk="1" hangingPunct="1">
              <a:defRPr/>
            </a:pPr>
            <a:r>
              <a:rPr lang="it-IT" sz="3600" b="1" dirty="0">
                <a:solidFill>
                  <a:schemeClr val="accent2">
                    <a:lumMod val="75000"/>
                  </a:schemeClr>
                </a:solidFill>
                <a:ea typeface="ＭＳ Ｐゴシック" charset="0"/>
              </a:rPr>
              <a:t>Opzioni di semplificazione per i residuali progetti a costi reali</a:t>
            </a:r>
          </a:p>
        </p:txBody>
      </p:sp>
      <p:sp>
        <p:nvSpPr>
          <p:cNvPr id="9219" name="Rectangle 3"/>
          <p:cNvSpPr>
            <a:spLocks noGrp="1" noChangeArrowheads="1"/>
          </p:cNvSpPr>
          <p:nvPr>
            <p:ph type="body" idx="1"/>
          </p:nvPr>
        </p:nvSpPr>
        <p:spPr>
          <a:xfrm>
            <a:off x="982663" y="2420938"/>
            <a:ext cx="7200900" cy="2735262"/>
          </a:xfrm>
        </p:spPr>
        <p:txBody>
          <a:bodyPr lIns="36000" rIns="36000"/>
          <a:lstStyle/>
          <a:p>
            <a:pPr marL="266700" lvl="1" indent="0" algn="just">
              <a:buFontTx/>
              <a:buNone/>
              <a:defRPr/>
            </a:pPr>
            <a:r>
              <a:rPr lang="it-IT" altLang="en-US" sz="2400" dirty="0">
                <a:ea typeface="Arial" pitchFamily="34" charset="0"/>
              </a:rPr>
              <a:t>Tassi forfettari per il calcolo costi indiretti </a:t>
            </a:r>
          </a:p>
          <a:p>
            <a:pPr marL="266700" lvl="1" indent="0" algn="just">
              <a:buFontTx/>
              <a:buNone/>
              <a:defRPr/>
            </a:pPr>
            <a:r>
              <a:rPr lang="it-IT" altLang="en-US" sz="2400" dirty="0">
                <a:ea typeface="Arial" pitchFamily="34" charset="0"/>
              </a:rPr>
              <a:t>(15% del costo di staff)</a:t>
            </a:r>
          </a:p>
          <a:p>
            <a:pPr marL="266700" lvl="1" indent="0" algn="just">
              <a:buFontTx/>
              <a:buNone/>
              <a:defRPr/>
            </a:pPr>
            <a:endParaRPr lang="it-IT" altLang="en-US" sz="2400" dirty="0">
              <a:ea typeface="Arial" pitchFamily="34" charset="0"/>
            </a:endParaRPr>
          </a:p>
          <a:p>
            <a:pPr marL="266700" lvl="1" indent="0" algn="just">
              <a:buFontTx/>
              <a:buNone/>
              <a:defRPr/>
            </a:pPr>
            <a:r>
              <a:rPr lang="it-IT" altLang="en-US" sz="2400" dirty="0">
                <a:ea typeface="Arial" pitchFamily="34" charset="0"/>
              </a:rPr>
              <a:t>Costo del personale valorizzato su base oraria annuale 1720 (divisore utilizzato sul costo dell’esercizio precedente di ogni dipendente interessato)</a:t>
            </a:r>
          </a:p>
          <a:p>
            <a:pPr marL="266700" lvl="1" indent="0" algn="just">
              <a:buFontTx/>
              <a:buNone/>
              <a:defRPr/>
            </a:pPr>
            <a:r>
              <a:rPr lang="it-IT" altLang="en-US" sz="2400" dirty="0">
                <a:ea typeface="Arial" pitchFamily="34" charset="0"/>
              </a:rPr>
              <a:t/>
            </a:r>
            <a:br>
              <a:rPr lang="it-IT" altLang="en-US" sz="2400" dirty="0">
                <a:ea typeface="Arial" pitchFamily="34" charset="0"/>
              </a:rPr>
            </a:br>
            <a:endParaRPr lang="en-US" altLang="en-US" sz="2400" dirty="0">
              <a:ea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865188"/>
            <a:ext cx="8351837" cy="1143000"/>
          </a:xfrm>
        </p:spPr>
        <p:txBody>
          <a:bodyPr/>
          <a:lstStyle/>
          <a:p>
            <a:pPr eaLnBrk="1" hangingPunct="1">
              <a:defRPr/>
            </a:pPr>
            <a:r>
              <a:rPr lang="it-IT" sz="3600" b="1" dirty="0">
                <a:solidFill>
                  <a:schemeClr val="accent2">
                    <a:lumMod val="75000"/>
                  </a:schemeClr>
                </a:solidFill>
                <a:ea typeface="ＭＳ Ｐゴシック" charset="0"/>
              </a:rPr>
              <a:t>processi modulari di percorsi misti formativi e per l’impiego</a:t>
            </a:r>
          </a:p>
        </p:txBody>
      </p:sp>
      <p:grpSp>
        <p:nvGrpSpPr>
          <p:cNvPr id="27651" name="Gruppo 4"/>
          <p:cNvGrpSpPr>
            <a:grpSpLocks/>
          </p:cNvGrpSpPr>
          <p:nvPr/>
        </p:nvGrpSpPr>
        <p:grpSpPr bwMode="auto">
          <a:xfrm>
            <a:off x="817563" y="4840288"/>
            <a:ext cx="1565275" cy="1708150"/>
            <a:chOff x="798513" y="4410075"/>
            <a:chExt cx="1565275" cy="1708369"/>
          </a:xfrm>
        </p:grpSpPr>
        <p:pic>
          <p:nvPicPr>
            <p:cNvPr id="38934" name="Immagine 1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1088" y="4410075"/>
              <a:ext cx="1282700"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5" name="CasellaDiTesto 13"/>
            <p:cNvSpPr txBox="1">
              <a:spLocks noChangeArrowheads="1"/>
            </p:cNvSpPr>
            <p:nvPr/>
          </p:nvSpPr>
          <p:spPr bwMode="auto">
            <a:xfrm>
              <a:off x="798513" y="5472113"/>
              <a:ext cx="15414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1800" b="1"/>
                <a:t>sostegno </a:t>
              </a:r>
            </a:p>
            <a:p>
              <a:pPr>
                <a:spcBef>
                  <a:spcPct val="0"/>
                </a:spcBef>
                <a:buFontTx/>
                <a:buNone/>
              </a:pPr>
              <a:r>
                <a:rPr lang="it-IT" altLang="it-IT" sz="1800" b="1"/>
                <a:t>disabilità</a:t>
              </a:r>
            </a:p>
          </p:txBody>
        </p:sp>
      </p:grpSp>
      <p:grpSp>
        <p:nvGrpSpPr>
          <p:cNvPr id="6" name="Gruppo 5"/>
          <p:cNvGrpSpPr>
            <a:grpSpLocks/>
          </p:cNvGrpSpPr>
          <p:nvPr/>
        </p:nvGrpSpPr>
        <p:grpSpPr bwMode="auto">
          <a:xfrm>
            <a:off x="2354263" y="4741863"/>
            <a:ext cx="2052637" cy="1712912"/>
            <a:chOff x="2870200" y="4275138"/>
            <a:chExt cx="2052638" cy="1712357"/>
          </a:xfrm>
        </p:grpSpPr>
        <p:pic>
          <p:nvPicPr>
            <p:cNvPr id="38932" name="Immagin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70200" y="4275138"/>
              <a:ext cx="2052638"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3" name="CasellaDiTesto 23"/>
            <p:cNvSpPr txBox="1">
              <a:spLocks noChangeArrowheads="1"/>
            </p:cNvSpPr>
            <p:nvPr/>
          </p:nvSpPr>
          <p:spPr bwMode="auto">
            <a:xfrm>
              <a:off x="2954338" y="5618163"/>
              <a:ext cx="1905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1800" b="1">
                  <a:solidFill>
                    <a:srgbClr val="000000"/>
                  </a:solidFill>
                </a:rPr>
                <a:t>aula (fasce)</a:t>
              </a:r>
            </a:p>
          </p:txBody>
        </p:sp>
      </p:grpSp>
      <p:grpSp>
        <p:nvGrpSpPr>
          <p:cNvPr id="3" name="Gruppo 2"/>
          <p:cNvGrpSpPr>
            <a:grpSpLocks/>
          </p:cNvGrpSpPr>
          <p:nvPr/>
        </p:nvGrpSpPr>
        <p:grpSpPr bwMode="auto">
          <a:xfrm>
            <a:off x="3232150" y="1943100"/>
            <a:ext cx="1689100" cy="1524000"/>
            <a:chOff x="3459163" y="2635250"/>
            <a:chExt cx="1689100" cy="1523445"/>
          </a:xfrm>
        </p:grpSpPr>
        <p:pic>
          <p:nvPicPr>
            <p:cNvPr id="38930" name="Immagine 1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59163" y="2635250"/>
              <a:ext cx="16891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31" name="CasellaDiTesto 12"/>
            <p:cNvSpPr txBox="1">
              <a:spLocks noChangeArrowheads="1"/>
            </p:cNvSpPr>
            <p:nvPr/>
          </p:nvSpPr>
          <p:spPr bwMode="auto">
            <a:xfrm>
              <a:off x="3661568" y="3789363"/>
              <a:ext cx="13257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1800" b="1"/>
                <a:t>tirocinio</a:t>
              </a:r>
            </a:p>
          </p:txBody>
        </p:sp>
      </p:grpSp>
      <p:grpSp>
        <p:nvGrpSpPr>
          <p:cNvPr id="2" name="Gruppo 1"/>
          <p:cNvGrpSpPr>
            <a:grpSpLocks/>
          </p:cNvGrpSpPr>
          <p:nvPr/>
        </p:nvGrpSpPr>
        <p:grpSpPr bwMode="auto">
          <a:xfrm>
            <a:off x="1538288" y="1973263"/>
            <a:ext cx="1652587" cy="1712912"/>
            <a:chOff x="902916" y="2446338"/>
            <a:chExt cx="1652860" cy="1712357"/>
          </a:xfrm>
        </p:grpSpPr>
        <p:pic>
          <p:nvPicPr>
            <p:cNvPr id="38928" name="Immagin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08050" y="2446338"/>
              <a:ext cx="14605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9" name="CasellaDiTesto 2"/>
            <p:cNvSpPr txBox="1">
              <a:spLocks noChangeArrowheads="1"/>
            </p:cNvSpPr>
            <p:nvPr/>
          </p:nvSpPr>
          <p:spPr bwMode="auto">
            <a:xfrm>
              <a:off x="902916" y="3789363"/>
              <a:ext cx="16528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1800" b="1"/>
                <a:t>orientamento</a:t>
              </a:r>
            </a:p>
          </p:txBody>
        </p:sp>
      </p:grpSp>
      <p:grpSp>
        <p:nvGrpSpPr>
          <p:cNvPr id="21" name="Gruppo 3"/>
          <p:cNvGrpSpPr>
            <a:grpSpLocks/>
          </p:cNvGrpSpPr>
          <p:nvPr/>
        </p:nvGrpSpPr>
        <p:grpSpPr bwMode="auto">
          <a:xfrm>
            <a:off x="4098925" y="4371975"/>
            <a:ext cx="2149475" cy="2260600"/>
            <a:chOff x="6270625" y="2208213"/>
            <a:chExt cx="2147888" cy="2260818"/>
          </a:xfrm>
        </p:grpSpPr>
        <p:pic>
          <p:nvPicPr>
            <p:cNvPr id="38926" name="Immagine 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435725" y="2208213"/>
              <a:ext cx="1951038" cy="195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7" name="CasellaDiTesto 21"/>
            <p:cNvSpPr txBox="1">
              <a:spLocks noChangeArrowheads="1"/>
            </p:cNvSpPr>
            <p:nvPr/>
          </p:nvSpPr>
          <p:spPr bwMode="auto">
            <a:xfrm>
              <a:off x="6270625" y="3822700"/>
              <a:ext cx="21478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FontTx/>
                <a:buNone/>
              </a:pPr>
              <a:r>
                <a:rPr lang="it-IT" altLang="it-IT" sz="1800" b="1">
                  <a:solidFill>
                    <a:srgbClr val="000000"/>
                  </a:solidFill>
                </a:rPr>
                <a:t>certificazione</a:t>
              </a:r>
            </a:p>
            <a:p>
              <a:pPr algn="ctr">
                <a:spcBef>
                  <a:spcPct val="0"/>
                </a:spcBef>
                <a:buFontTx/>
                <a:buNone/>
              </a:pPr>
              <a:r>
                <a:rPr lang="it-IT" altLang="it-IT" sz="1800" b="1">
                  <a:solidFill>
                    <a:srgbClr val="000000"/>
                  </a:solidFill>
                </a:rPr>
                <a:t>competenze </a:t>
              </a:r>
            </a:p>
          </p:txBody>
        </p:sp>
      </p:grpSp>
      <p:grpSp>
        <p:nvGrpSpPr>
          <p:cNvPr id="4" name="Gruppo 3"/>
          <p:cNvGrpSpPr>
            <a:grpSpLocks/>
          </p:cNvGrpSpPr>
          <p:nvPr/>
        </p:nvGrpSpPr>
        <p:grpSpPr bwMode="auto">
          <a:xfrm>
            <a:off x="4981575" y="1982788"/>
            <a:ext cx="2736850" cy="1574800"/>
            <a:chOff x="5795963" y="2584450"/>
            <a:chExt cx="2736850" cy="1574245"/>
          </a:xfrm>
        </p:grpSpPr>
        <p:grpSp>
          <p:nvGrpSpPr>
            <p:cNvPr id="38922" name="Gruppo 4"/>
            <p:cNvGrpSpPr>
              <a:grpSpLocks/>
            </p:cNvGrpSpPr>
            <p:nvPr/>
          </p:nvGrpSpPr>
          <p:grpSpPr bwMode="auto">
            <a:xfrm>
              <a:off x="5795963" y="2584450"/>
              <a:ext cx="2628900" cy="1463675"/>
              <a:chOff x="5660881" y="2583657"/>
              <a:chExt cx="2763869" cy="1658256"/>
            </a:xfrm>
          </p:grpSpPr>
          <p:pic>
            <p:nvPicPr>
              <p:cNvPr id="38924" name="Immagine 3"/>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660881" y="2583657"/>
                <a:ext cx="1463167" cy="1658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5" name="Immagine 6"/>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029184" y="2924944"/>
                <a:ext cx="1395566" cy="1316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8923" name="CasellaDiTesto 19"/>
            <p:cNvSpPr txBox="1">
              <a:spLocks noChangeArrowheads="1"/>
            </p:cNvSpPr>
            <p:nvPr/>
          </p:nvSpPr>
          <p:spPr bwMode="auto">
            <a:xfrm>
              <a:off x="5868144" y="3789363"/>
              <a:ext cx="26646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spcBef>
                  <a:spcPct val="0"/>
                </a:spcBef>
                <a:buFontTx/>
                <a:buNone/>
              </a:pPr>
              <a:r>
                <a:rPr lang="it-IT" altLang="it-IT" sz="1800" b="1"/>
                <a:t>accompagnamento</a:t>
              </a:r>
            </a:p>
          </p:txBody>
        </p:sp>
      </p:grpSp>
      <p:sp>
        <p:nvSpPr>
          <p:cNvPr id="18" name="CasellaDiTesto 3"/>
          <p:cNvSpPr txBox="1">
            <a:spLocks noChangeArrowheads="1"/>
          </p:cNvSpPr>
          <p:nvPr/>
        </p:nvSpPr>
        <p:spPr bwMode="auto">
          <a:xfrm>
            <a:off x="831850" y="3646488"/>
            <a:ext cx="7624763" cy="120015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400" b="1" i="1">
                <a:latin typeface="Bradley Hand ITC" panose="03070402050302030203" pitchFamily="66" charset="0"/>
              </a:rPr>
              <a:t>grazie al contributo delle UCS YEI anche i percorsi misti formativi e per l’impiego sono diventati di programmazione  più flessibile e semplificata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7651"/>
                                        </p:tgtEl>
                                        <p:attrNameLst>
                                          <p:attrName>style.visibility</p:attrName>
                                        </p:attrNameLst>
                                      </p:cBhvr>
                                      <p:to>
                                        <p:strVal val="visible"/>
                                      </p:to>
                                    </p:set>
                                    <p:animEffect transition="in" filter="fade">
                                      <p:cBhvr>
                                        <p:cTn id="22" dur="500"/>
                                        <p:tgtEl>
                                          <p:spTgt spid="276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1341438"/>
            <a:ext cx="8229600" cy="863600"/>
          </a:xfrm>
        </p:spPr>
        <p:txBody>
          <a:bodyPr/>
          <a:lstStyle/>
          <a:p>
            <a:pPr eaLnBrk="1" hangingPunct="1">
              <a:defRPr/>
            </a:pPr>
            <a:r>
              <a:rPr lang="it-IT" sz="3600" b="1" dirty="0">
                <a:solidFill>
                  <a:schemeClr val="accent2">
                    <a:lumMod val="75000"/>
                  </a:schemeClr>
                </a:solidFill>
                <a:ea typeface="ＭＳ Ｐゴシック" charset="0"/>
              </a:rPr>
              <a:t>dai singoli percorsi ai processi formativi </a:t>
            </a:r>
            <a:r>
              <a:rPr lang="it-IT" sz="2800" b="1" dirty="0">
                <a:solidFill>
                  <a:schemeClr val="accent2">
                    <a:lumMod val="75000"/>
                  </a:schemeClr>
                </a:solidFill>
                <a:ea typeface="ＭＳ Ｐゴシック" charset="0"/>
              </a:rPr>
              <a:t>(DGR 116/2015)</a:t>
            </a:r>
          </a:p>
        </p:txBody>
      </p:sp>
      <p:sp>
        <p:nvSpPr>
          <p:cNvPr id="8195" name="Rectangle 3"/>
          <p:cNvSpPr>
            <a:spLocks noGrp="1" noChangeArrowheads="1"/>
          </p:cNvSpPr>
          <p:nvPr>
            <p:ph type="body" idx="1"/>
          </p:nvPr>
        </p:nvSpPr>
        <p:spPr>
          <a:xfrm>
            <a:off x="250825" y="2484438"/>
            <a:ext cx="8302625" cy="5054600"/>
          </a:xfrm>
        </p:spPr>
        <p:txBody>
          <a:bodyPr/>
          <a:lstStyle/>
          <a:p>
            <a:pPr marL="457200" lvl="1" indent="0" algn="just">
              <a:buFontTx/>
              <a:buNone/>
              <a:defRPr/>
            </a:pPr>
            <a:r>
              <a:rPr lang="it-IT" altLang="en-US" sz="2400" dirty="0">
                <a:ea typeface="Arial" pitchFamily="34" charset="0"/>
              </a:rPr>
              <a:t>partendo dalle UCS che avevamo calcolate nel 2011 per finanziare </a:t>
            </a:r>
            <a:r>
              <a:rPr lang="it-IT" altLang="en-US" sz="2400" u="sng" dirty="0">
                <a:ea typeface="Arial" pitchFamily="34" charset="0"/>
              </a:rPr>
              <a:t>specifici</a:t>
            </a:r>
            <a:r>
              <a:rPr lang="it-IT" altLang="en-US" sz="2400" dirty="0">
                <a:ea typeface="Arial" pitchFamily="34" charset="0"/>
              </a:rPr>
              <a:t> percorsi formativi </a:t>
            </a:r>
          </a:p>
          <a:p>
            <a:pPr marL="457200" lvl="1" indent="0" algn="just">
              <a:buFontTx/>
              <a:buNone/>
              <a:defRPr/>
            </a:pPr>
            <a:endParaRPr lang="it-IT" altLang="en-US" sz="2400" dirty="0">
              <a:ea typeface="Arial" pitchFamily="34" charset="0"/>
            </a:endParaRPr>
          </a:p>
          <a:p>
            <a:pPr marL="457200" lvl="1" indent="0" algn="just">
              <a:buFontTx/>
              <a:buNone/>
              <a:defRPr/>
            </a:pPr>
            <a:r>
              <a:rPr lang="it-IT" altLang="en-US" sz="2400" dirty="0">
                <a:ea typeface="Arial" pitchFamily="34" charset="0"/>
              </a:rPr>
              <a:t>siamo arrivati a scomporle per calcolare </a:t>
            </a:r>
          </a:p>
          <a:p>
            <a:pPr marL="457200" lvl="1" indent="0" algn="just">
              <a:buFontTx/>
              <a:buNone/>
              <a:defRPr/>
            </a:pPr>
            <a:r>
              <a:rPr lang="it-IT" altLang="en-US" sz="3200" u="sng" dirty="0">
                <a:ea typeface="Arial" pitchFamily="34" charset="0"/>
              </a:rPr>
              <a:t>UCS di processi formativi elementari </a:t>
            </a:r>
          </a:p>
          <a:p>
            <a:pPr marL="457200" lvl="1" indent="0" algn="just">
              <a:buFontTx/>
              <a:buNone/>
              <a:defRPr/>
            </a:pPr>
            <a:r>
              <a:rPr lang="it-IT" altLang="en-US" sz="2400" dirty="0">
                <a:ea typeface="Arial" pitchFamily="34" charset="0"/>
              </a:rPr>
              <a:t>utilizzabili per finanziare praticamente qualsiasi percorso formativo</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09563" y="863600"/>
            <a:ext cx="8372475" cy="360363"/>
          </a:xfrm>
        </p:spPr>
        <p:txBody>
          <a:bodyPr/>
          <a:lstStyle/>
          <a:p>
            <a:pPr eaLnBrk="1" hangingPunct="1">
              <a:defRPr/>
            </a:pPr>
            <a:r>
              <a:rPr lang="it-IT" sz="2000" b="1" dirty="0">
                <a:solidFill>
                  <a:schemeClr val="accent2">
                    <a:lumMod val="75000"/>
                  </a:schemeClr>
                </a:solidFill>
                <a:ea typeface="ＭＳ Ｐゴシック" charset="0"/>
              </a:rPr>
              <a:t>Cassetta degli attrezzi – UCS Formazione</a:t>
            </a:r>
          </a:p>
        </p:txBody>
      </p:sp>
      <p:sp>
        <p:nvSpPr>
          <p:cNvPr id="9219" name="Rectangle 3"/>
          <p:cNvSpPr>
            <a:spLocks noGrp="1" noChangeArrowheads="1"/>
          </p:cNvSpPr>
          <p:nvPr>
            <p:ph type="body" idx="1"/>
          </p:nvPr>
        </p:nvSpPr>
        <p:spPr>
          <a:xfrm>
            <a:off x="895350" y="2852738"/>
            <a:ext cx="7200900" cy="2735262"/>
          </a:xfrm>
        </p:spPr>
        <p:txBody>
          <a:bodyPr lIns="36000" rIns="36000"/>
          <a:lstStyle/>
          <a:p>
            <a:pPr marL="266700" lvl="1" indent="0" algn="just">
              <a:buFontTx/>
              <a:buNone/>
              <a:defRPr/>
            </a:pPr>
            <a:r>
              <a:rPr lang="it-IT" altLang="en-US" sz="2400" dirty="0">
                <a:ea typeface="Arial" pitchFamily="34" charset="0"/>
              </a:rPr>
              <a:t/>
            </a:r>
            <a:br>
              <a:rPr lang="it-IT" altLang="en-US" sz="2400" dirty="0">
                <a:ea typeface="Arial" pitchFamily="34" charset="0"/>
              </a:rPr>
            </a:br>
            <a:endParaRPr lang="en-US" altLang="en-US" sz="2400" dirty="0">
              <a:ea typeface="Arial" pitchFamily="34" charset="0"/>
            </a:endParaRPr>
          </a:p>
        </p:txBody>
      </p:sp>
      <p:graphicFrame>
        <p:nvGraphicFramePr>
          <p:cNvPr id="40964" name="Oggetto 4"/>
          <p:cNvGraphicFramePr>
            <a:graphicFrameLocks noChangeAspect="1"/>
          </p:cNvGraphicFramePr>
          <p:nvPr/>
        </p:nvGraphicFramePr>
        <p:xfrm>
          <a:off x="1363663" y="1223963"/>
          <a:ext cx="6264275" cy="4364037"/>
        </p:xfrm>
        <a:graphic>
          <a:graphicData uri="http://schemas.openxmlformats.org/presentationml/2006/ole">
            <mc:AlternateContent xmlns:mc="http://schemas.openxmlformats.org/markup-compatibility/2006">
              <mc:Choice xmlns:v="urn:schemas-microsoft-com:vml" Requires="v">
                <p:oleObj spid="_x0000_s40967" name="Foglio di lavoro" r:id="rId5" imgW="4716737" imgH="3284280" progId="Excel.Sheet.12">
                  <p:embed/>
                </p:oleObj>
              </mc:Choice>
              <mc:Fallback>
                <p:oleObj name="Foglio di lavoro" r:id="rId5" imgW="4716737" imgH="3284280" progId="Excel.Sheet.12">
                  <p:embed/>
                  <p:pic>
                    <p:nvPicPr>
                      <p:cNvPr id="0" name="Oggetto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3663" y="1223963"/>
                        <a:ext cx="6264275" cy="436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92125" y="549275"/>
            <a:ext cx="8374063" cy="360363"/>
          </a:xfrm>
        </p:spPr>
        <p:txBody>
          <a:bodyPr/>
          <a:lstStyle/>
          <a:p>
            <a:pPr eaLnBrk="1" hangingPunct="1">
              <a:defRPr/>
            </a:pPr>
            <a:r>
              <a:rPr lang="it-IT" sz="2000" b="1" dirty="0">
                <a:solidFill>
                  <a:schemeClr val="accent2">
                    <a:lumMod val="75000"/>
                  </a:schemeClr>
                </a:solidFill>
                <a:ea typeface="ＭＳ Ｐゴシック" charset="0"/>
              </a:rPr>
              <a:t>Cassetta degli attrezzi – UCS da Atto delegato YEI</a:t>
            </a:r>
          </a:p>
        </p:txBody>
      </p:sp>
      <p:sp>
        <p:nvSpPr>
          <p:cNvPr id="9219" name="Rectangle 3"/>
          <p:cNvSpPr>
            <a:spLocks noGrp="1" noChangeArrowheads="1"/>
          </p:cNvSpPr>
          <p:nvPr>
            <p:ph type="body" idx="1"/>
          </p:nvPr>
        </p:nvSpPr>
        <p:spPr>
          <a:xfrm>
            <a:off x="895350" y="2852738"/>
            <a:ext cx="7200900" cy="2735262"/>
          </a:xfrm>
        </p:spPr>
        <p:txBody>
          <a:bodyPr lIns="36000" rIns="36000"/>
          <a:lstStyle/>
          <a:p>
            <a:pPr marL="266700" lvl="1" indent="0" algn="just">
              <a:buFontTx/>
              <a:buNone/>
              <a:defRPr/>
            </a:pPr>
            <a:r>
              <a:rPr lang="it-IT" altLang="en-US" sz="2400" dirty="0">
                <a:ea typeface="Arial" pitchFamily="34" charset="0"/>
              </a:rPr>
              <a:t/>
            </a:r>
            <a:br>
              <a:rPr lang="it-IT" altLang="en-US" sz="2400" dirty="0">
                <a:ea typeface="Arial" pitchFamily="34" charset="0"/>
              </a:rPr>
            </a:br>
            <a:endParaRPr lang="en-US" altLang="en-US" sz="2400" dirty="0">
              <a:ea typeface="Arial" pitchFamily="34" charset="0"/>
            </a:endParaRPr>
          </a:p>
        </p:txBody>
      </p:sp>
      <p:graphicFrame>
        <p:nvGraphicFramePr>
          <p:cNvPr id="43012" name="Oggetto 1"/>
          <p:cNvGraphicFramePr>
            <a:graphicFrameLocks noChangeAspect="1"/>
          </p:cNvGraphicFramePr>
          <p:nvPr/>
        </p:nvGraphicFramePr>
        <p:xfrm>
          <a:off x="1331913" y="1039813"/>
          <a:ext cx="6696075" cy="4548187"/>
        </p:xfrm>
        <a:graphic>
          <a:graphicData uri="http://schemas.openxmlformats.org/presentationml/2006/ole">
            <mc:AlternateContent xmlns:mc="http://schemas.openxmlformats.org/markup-compatibility/2006">
              <mc:Choice xmlns:v="urn:schemas-microsoft-com:vml" Requires="v">
                <p:oleObj spid="_x0000_s43015" name="Foglio di lavoro" r:id="rId5" imgW="4869092" imgH="3307176" progId="Excel.Sheet.12">
                  <p:embed/>
                </p:oleObj>
              </mc:Choice>
              <mc:Fallback>
                <p:oleObj name="Foglio di lavoro" r:id="rId5" imgW="4869092" imgH="3307176" progId="Excel.Sheet.12">
                  <p:embed/>
                  <p:pic>
                    <p:nvPicPr>
                      <p:cNvPr id="0" name="Oggetto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1913" y="1039813"/>
                        <a:ext cx="6696075" cy="454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8" name="CasellaDiTesto 3"/>
          <p:cNvSpPr txBox="1">
            <a:spLocks noChangeArrowheads="1"/>
          </p:cNvSpPr>
          <p:nvPr/>
        </p:nvSpPr>
        <p:spPr bwMode="auto">
          <a:xfrm>
            <a:off x="2484438" y="2852738"/>
            <a:ext cx="4391025" cy="120015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400" b="1" i="1">
                <a:solidFill>
                  <a:srgbClr val="000000"/>
                </a:solidFill>
                <a:latin typeface="Bradley Hand ITC" panose="03070402050302030203" pitchFamily="66" charset="0"/>
              </a:rPr>
              <a:t>Per ora è tutto…  </a:t>
            </a:r>
          </a:p>
          <a:p>
            <a:pPr algn="just">
              <a:spcBef>
                <a:spcPct val="0"/>
              </a:spcBef>
              <a:buFontTx/>
              <a:buNone/>
            </a:pPr>
            <a:endParaRPr lang="it-IT" altLang="it-IT" sz="2400" b="1" i="1">
              <a:solidFill>
                <a:srgbClr val="000000"/>
              </a:solidFill>
              <a:latin typeface="Bradley Hand ITC" panose="03070402050302030203" pitchFamily="66" charset="0"/>
            </a:endParaRPr>
          </a:p>
          <a:p>
            <a:pPr algn="just">
              <a:spcBef>
                <a:spcPct val="0"/>
              </a:spcBef>
              <a:buFontTx/>
              <a:buNone/>
            </a:pPr>
            <a:r>
              <a:rPr lang="it-IT" altLang="it-IT" sz="2400" b="1" i="1">
                <a:solidFill>
                  <a:srgbClr val="000000"/>
                </a:solidFill>
                <a:latin typeface="Bradley Hand ITC" panose="03070402050302030203" pitchFamily="66" charset="0"/>
              </a:rPr>
              <a:t>Grazie per l’attenzione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9750" y="1174750"/>
            <a:ext cx="8229600" cy="1143000"/>
          </a:xfrm>
        </p:spPr>
        <p:txBody>
          <a:bodyPr/>
          <a:lstStyle/>
          <a:p>
            <a:pPr eaLnBrk="1" hangingPunct="1">
              <a:defRPr/>
            </a:pPr>
            <a:r>
              <a:rPr lang="it-IT" sz="3600" b="1" dirty="0">
                <a:solidFill>
                  <a:schemeClr val="accent2">
                    <a:lumMod val="75000"/>
                  </a:schemeClr>
                </a:solidFill>
                <a:ea typeface="ＭＳ Ｐゴシック" charset="0"/>
              </a:rPr>
              <a:t>UCS 2007-2013 associate a </a:t>
            </a:r>
            <a:br>
              <a:rPr lang="it-IT" sz="3600" b="1" dirty="0">
                <a:solidFill>
                  <a:schemeClr val="accent2">
                    <a:lumMod val="75000"/>
                  </a:schemeClr>
                </a:solidFill>
                <a:ea typeface="ＭＳ Ｐゴシック" charset="0"/>
              </a:rPr>
            </a:br>
            <a:r>
              <a:rPr lang="it-IT" sz="2800" b="1" dirty="0">
                <a:solidFill>
                  <a:schemeClr val="accent2">
                    <a:lumMod val="75000"/>
                  </a:schemeClr>
                </a:solidFill>
                <a:ea typeface="ＭＳ Ｐゴシック" charset="0"/>
              </a:rPr>
              <a:t>percorsi formativi di accesso alla professione</a:t>
            </a:r>
          </a:p>
        </p:txBody>
      </p:sp>
      <p:grpSp>
        <p:nvGrpSpPr>
          <p:cNvPr id="6147" name="Gruppo 1"/>
          <p:cNvGrpSpPr>
            <a:grpSpLocks/>
          </p:cNvGrpSpPr>
          <p:nvPr/>
        </p:nvGrpSpPr>
        <p:grpSpPr bwMode="auto">
          <a:xfrm>
            <a:off x="900113" y="2482850"/>
            <a:ext cx="3681412" cy="1652588"/>
            <a:chOff x="900113" y="2482850"/>
            <a:chExt cx="3681412" cy="1652588"/>
          </a:xfrm>
        </p:grpSpPr>
        <p:pic>
          <p:nvPicPr>
            <p:cNvPr id="6151" name="Immagin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0113" y="2482850"/>
              <a:ext cx="2225675" cy="16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52" name="Gruppo 16"/>
            <p:cNvGrpSpPr>
              <a:grpSpLocks/>
            </p:cNvGrpSpPr>
            <p:nvPr/>
          </p:nvGrpSpPr>
          <p:grpSpPr bwMode="auto">
            <a:xfrm>
              <a:off x="2916238" y="2490788"/>
              <a:ext cx="1665287" cy="1485900"/>
              <a:chOff x="827088" y="2352675"/>
              <a:chExt cx="2160587" cy="1936750"/>
            </a:xfrm>
          </p:grpSpPr>
          <p:pic>
            <p:nvPicPr>
              <p:cNvPr id="6153" name="Immagine 1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088" y="2352675"/>
                <a:ext cx="10810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Immagin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8175" y="3213100"/>
                <a:ext cx="10795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Immagine 1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5150" y="2352675"/>
                <a:ext cx="108108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Immagine 1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088" y="3213100"/>
                <a:ext cx="10810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6148" name="CasellaDiTesto 3"/>
          <p:cNvSpPr txBox="1">
            <a:spLocks noChangeArrowheads="1"/>
          </p:cNvSpPr>
          <p:nvPr/>
        </p:nvSpPr>
        <p:spPr bwMode="auto">
          <a:xfrm>
            <a:off x="4581525" y="2636838"/>
            <a:ext cx="4103688" cy="13239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000" b="1" i="1">
                <a:solidFill>
                  <a:srgbClr val="000000"/>
                </a:solidFill>
                <a:latin typeface="Bradley Hand ITC" panose="03070402050302030203" pitchFamily="66" charset="0"/>
              </a:rPr>
              <a:t>qualifica di accesso alla professione </a:t>
            </a:r>
          </a:p>
          <a:p>
            <a:pPr algn="just">
              <a:spcBef>
                <a:spcPct val="0"/>
              </a:spcBef>
              <a:buFontTx/>
              <a:buNone/>
            </a:pPr>
            <a:r>
              <a:rPr lang="it-IT" altLang="it-IT" sz="2000" b="1" i="1">
                <a:solidFill>
                  <a:srgbClr val="000000"/>
                </a:solidFill>
                <a:latin typeface="Bradley Hand ITC" panose="03070402050302030203" pitchFamily="66" charset="0"/>
              </a:rPr>
              <a:t>Durata: 600 ore</a:t>
            </a:r>
          </a:p>
          <a:p>
            <a:pPr algn="just">
              <a:spcBef>
                <a:spcPct val="0"/>
              </a:spcBef>
              <a:buFontTx/>
              <a:buNone/>
            </a:pPr>
            <a:r>
              <a:rPr lang="it-IT" altLang="it-IT" sz="2000" b="1" i="1">
                <a:solidFill>
                  <a:srgbClr val="000000"/>
                </a:solidFill>
                <a:latin typeface="Bradley Hand ITC" panose="03070402050302030203" pitchFamily="66" charset="0"/>
              </a:rPr>
              <a:t>quota di ore di stage: 30/40%</a:t>
            </a:r>
          </a:p>
          <a:p>
            <a:pPr algn="just">
              <a:spcBef>
                <a:spcPct val="0"/>
              </a:spcBef>
              <a:buFontTx/>
              <a:buNone/>
            </a:pPr>
            <a:r>
              <a:rPr lang="it-IT" altLang="it-IT" sz="2000" b="1" i="1">
                <a:solidFill>
                  <a:srgbClr val="000000"/>
                </a:solidFill>
                <a:latin typeface="Bradley Hand ITC" panose="03070402050302030203" pitchFamily="66" charset="0"/>
              </a:rPr>
              <a:t>minimo 12 partecipanti</a:t>
            </a:r>
          </a:p>
        </p:txBody>
      </p:sp>
      <p:sp>
        <p:nvSpPr>
          <p:cNvPr id="6149" name="Rectangle 5"/>
          <p:cNvSpPr>
            <a:spLocks noChangeArrowheads="1"/>
          </p:cNvSpPr>
          <p:nvPr/>
        </p:nvSpPr>
        <p:spPr bwMode="auto">
          <a:xfrm>
            <a:off x="971550" y="4365625"/>
            <a:ext cx="4608513" cy="647700"/>
          </a:xfrm>
          <a:prstGeom prst="rect">
            <a:avLst/>
          </a:prstGeom>
          <a:solidFill>
            <a:srgbClr val="FFC000"/>
          </a:solidFill>
          <a:ln w="9525">
            <a:solidFill>
              <a:schemeClr val="bg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it-IT" altLang="en-US" sz="2000">
                <a:solidFill>
                  <a:srgbClr val="000000"/>
                </a:solidFill>
              </a:rPr>
              <a:t>UCS 2011 ora corso (indistinta) : € 104</a:t>
            </a:r>
          </a:p>
        </p:txBody>
      </p:sp>
      <p:sp>
        <p:nvSpPr>
          <p:cNvPr id="6150" name="Rectangle 13"/>
          <p:cNvSpPr>
            <a:spLocks noChangeArrowheads="1"/>
          </p:cNvSpPr>
          <p:nvPr/>
        </p:nvSpPr>
        <p:spPr bwMode="auto">
          <a:xfrm>
            <a:off x="981075" y="5103813"/>
            <a:ext cx="4598988" cy="647700"/>
          </a:xfrm>
          <a:prstGeom prst="rect">
            <a:avLst/>
          </a:prstGeom>
          <a:solidFill>
            <a:srgbClr val="FFC000"/>
          </a:solidFill>
          <a:ln w="9525">
            <a:solidFill>
              <a:schemeClr val="bg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it-IT" altLang="en-US" sz="2000">
                <a:solidFill>
                  <a:srgbClr val="000000"/>
                </a:solidFill>
              </a:rPr>
              <a:t>UCS 2011 ora/partecipante:        € 0,76</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9750" y="1174750"/>
            <a:ext cx="8229600" cy="1143000"/>
          </a:xfrm>
        </p:spPr>
        <p:txBody>
          <a:bodyPr/>
          <a:lstStyle/>
          <a:p>
            <a:pPr eaLnBrk="1" hangingPunct="1">
              <a:defRPr/>
            </a:pPr>
            <a:r>
              <a:rPr lang="it-IT" sz="3600" b="1" dirty="0">
                <a:solidFill>
                  <a:schemeClr val="accent2">
                    <a:lumMod val="75000"/>
                  </a:schemeClr>
                </a:solidFill>
                <a:ea typeface="ＭＳ Ｐゴシック" charset="0"/>
              </a:rPr>
              <a:t>UCS 2007-2013 </a:t>
            </a:r>
            <a:br>
              <a:rPr lang="it-IT" sz="3600" b="1" dirty="0">
                <a:solidFill>
                  <a:schemeClr val="accent2">
                    <a:lumMod val="75000"/>
                  </a:schemeClr>
                </a:solidFill>
                <a:ea typeface="ＭＳ Ｐゴシック" charset="0"/>
              </a:rPr>
            </a:br>
            <a:r>
              <a:rPr lang="it-IT" sz="3200" b="1" dirty="0">
                <a:solidFill>
                  <a:schemeClr val="accent2">
                    <a:lumMod val="75000"/>
                  </a:schemeClr>
                </a:solidFill>
                <a:ea typeface="ＭＳ Ｐゴシック" charset="0"/>
              </a:rPr>
              <a:t>percorsi formativi di specializzazione</a:t>
            </a:r>
          </a:p>
        </p:txBody>
      </p:sp>
      <p:grpSp>
        <p:nvGrpSpPr>
          <p:cNvPr id="8195" name="Gruppo 1"/>
          <p:cNvGrpSpPr>
            <a:grpSpLocks/>
          </p:cNvGrpSpPr>
          <p:nvPr/>
        </p:nvGrpSpPr>
        <p:grpSpPr bwMode="auto">
          <a:xfrm>
            <a:off x="900113" y="2482850"/>
            <a:ext cx="3681412" cy="1652588"/>
            <a:chOff x="900113" y="2482850"/>
            <a:chExt cx="3681412" cy="1652588"/>
          </a:xfrm>
        </p:grpSpPr>
        <p:pic>
          <p:nvPicPr>
            <p:cNvPr id="8199" name="Immagin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0113" y="2482850"/>
              <a:ext cx="2225675" cy="16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0" name="Gruppo 16"/>
            <p:cNvGrpSpPr>
              <a:grpSpLocks/>
            </p:cNvGrpSpPr>
            <p:nvPr/>
          </p:nvGrpSpPr>
          <p:grpSpPr bwMode="auto">
            <a:xfrm>
              <a:off x="2916238" y="2490788"/>
              <a:ext cx="1665287" cy="1485900"/>
              <a:chOff x="827088" y="2352675"/>
              <a:chExt cx="2160587" cy="1936750"/>
            </a:xfrm>
          </p:grpSpPr>
          <p:pic>
            <p:nvPicPr>
              <p:cNvPr id="8201" name="Immagine 1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088" y="2352675"/>
                <a:ext cx="10810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Immagine 15"/>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08175" y="3213100"/>
                <a:ext cx="10795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Immagine 1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5150" y="2352675"/>
                <a:ext cx="108108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Immagine 1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7088" y="3213100"/>
                <a:ext cx="10810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8196" name="CasellaDiTesto 3"/>
          <p:cNvSpPr txBox="1">
            <a:spLocks noChangeArrowheads="1"/>
          </p:cNvSpPr>
          <p:nvPr/>
        </p:nvSpPr>
        <p:spPr bwMode="auto">
          <a:xfrm>
            <a:off x="4581525" y="2636838"/>
            <a:ext cx="4103688" cy="163195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just">
              <a:spcBef>
                <a:spcPct val="0"/>
              </a:spcBef>
              <a:buFontTx/>
              <a:buNone/>
            </a:pPr>
            <a:r>
              <a:rPr lang="it-IT" altLang="it-IT" sz="2000" b="1" i="1">
                <a:latin typeface="Bradley Hand ITC" panose="03070402050302030203" pitchFamily="66" charset="0"/>
              </a:rPr>
              <a:t>qualifica di approfondimento tecnico specialistico</a:t>
            </a:r>
          </a:p>
          <a:p>
            <a:pPr algn="just">
              <a:spcBef>
                <a:spcPct val="0"/>
              </a:spcBef>
              <a:buFontTx/>
              <a:buNone/>
            </a:pPr>
            <a:r>
              <a:rPr lang="it-IT" altLang="it-IT" sz="2000" b="1" i="1">
                <a:latin typeface="Bradley Hand ITC" panose="03070402050302030203" pitchFamily="66" charset="0"/>
              </a:rPr>
              <a:t>Durata: 500 ore</a:t>
            </a:r>
          </a:p>
          <a:p>
            <a:pPr algn="just">
              <a:spcBef>
                <a:spcPct val="0"/>
              </a:spcBef>
              <a:buFontTx/>
              <a:buNone/>
            </a:pPr>
            <a:r>
              <a:rPr lang="it-IT" altLang="it-IT" sz="2000" b="1" i="1">
                <a:latin typeface="Bradley Hand ITC" panose="03070402050302030203" pitchFamily="66" charset="0"/>
              </a:rPr>
              <a:t>quota di ore di stage: 35/45%</a:t>
            </a:r>
          </a:p>
          <a:p>
            <a:pPr algn="just">
              <a:spcBef>
                <a:spcPct val="0"/>
              </a:spcBef>
              <a:buFontTx/>
              <a:buNone/>
            </a:pPr>
            <a:r>
              <a:rPr lang="it-IT" altLang="it-IT" sz="2000" b="1" i="1">
                <a:latin typeface="Bradley Hand ITC" panose="03070402050302030203" pitchFamily="66" charset="0"/>
              </a:rPr>
              <a:t>minimo 12 partecipanti</a:t>
            </a:r>
          </a:p>
        </p:txBody>
      </p:sp>
      <p:sp>
        <p:nvSpPr>
          <p:cNvPr id="8197" name="Rectangle 5"/>
          <p:cNvSpPr>
            <a:spLocks noChangeArrowheads="1"/>
          </p:cNvSpPr>
          <p:nvPr/>
        </p:nvSpPr>
        <p:spPr bwMode="auto">
          <a:xfrm>
            <a:off x="971550" y="4365625"/>
            <a:ext cx="4608513" cy="647700"/>
          </a:xfrm>
          <a:prstGeom prst="rect">
            <a:avLst/>
          </a:prstGeom>
          <a:solidFill>
            <a:srgbClr val="FFC000"/>
          </a:solidFill>
          <a:ln w="9525">
            <a:solidFill>
              <a:schemeClr val="bg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it-IT" altLang="en-US" sz="2000"/>
              <a:t>UCS 2011 ora corso (indistinta) : € 119</a:t>
            </a:r>
          </a:p>
        </p:txBody>
      </p:sp>
      <p:sp>
        <p:nvSpPr>
          <p:cNvPr id="8198" name="Rectangle 13"/>
          <p:cNvSpPr>
            <a:spLocks noChangeArrowheads="1"/>
          </p:cNvSpPr>
          <p:nvPr/>
        </p:nvSpPr>
        <p:spPr bwMode="auto">
          <a:xfrm>
            <a:off x="981075" y="5103813"/>
            <a:ext cx="4598988" cy="647700"/>
          </a:xfrm>
          <a:prstGeom prst="rect">
            <a:avLst/>
          </a:prstGeom>
          <a:solidFill>
            <a:srgbClr val="FFC000"/>
          </a:solidFill>
          <a:ln w="9525">
            <a:solidFill>
              <a:schemeClr val="bg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it-IT" altLang="en-US" sz="2000"/>
              <a:t>UCS 2011 ora/partecipante: € 1,19</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827088" y="1341438"/>
            <a:ext cx="7705725" cy="863600"/>
          </a:xfrm>
        </p:spPr>
        <p:txBody>
          <a:bodyPr/>
          <a:lstStyle/>
          <a:p>
            <a:pPr eaLnBrk="1" hangingPunct="1">
              <a:defRPr/>
            </a:pPr>
            <a:r>
              <a:rPr lang="it-IT" sz="3600" b="1" dirty="0">
                <a:solidFill>
                  <a:schemeClr val="accent2">
                    <a:lumMod val="75000"/>
                  </a:schemeClr>
                </a:solidFill>
                <a:ea typeface="ＭＳ Ｐゴシック" charset="0"/>
              </a:rPr>
              <a:t>criticità derivanti dall’applicazione delle UCS 2007-2013</a:t>
            </a:r>
            <a:endParaRPr lang="it-IT" sz="2800" b="1" dirty="0">
              <a:solidFill>
                <a:schemeClr val="accent2">
                  <a:lumMod val="75000"/>
                </a:schemeClr>
              </a:solidFill>
              <a:ea typeface="ＭＳ Ｐゴシック" charset="0"/>
            </a:endParaRPr>
          </a:p>
        </p:txBody>
      </p:sp>
      <p:sp>
        <p:nvSpPr>
          <p:cNvPr id="8195" name="Rectangle 3"/>
          <p:cNvSpPr>
            <a:spLocks noGrp="1" noChangeArrowheads="1"/>
          </p:cNvSpPr>
          <p:nvPr>
            <p:ph type="body" idx="1"/>
          </p:nvPr>
        </p:nvSpPr>
        <p:spPr>
          <a:xfrm>
            <a:off x="611188" y="2565400"/>
            <a:ext cx="7848600" cy="5056188"/>
          </a:xfrm>
        </p:spPr>
        <p:txBody>
          <a:bodyPr/>
          <a:lstStyle/>
          <a:p>
            <a:pPr marL="457200" lvl="1" indent="0">
              <a:buFontTx/>
              <a:buNone/>
              <a:defRPr/>
            </a:pPr>
            <a:r>
              <a:rPr lang="it-IT" altLang="en-US" sz="3200" dirty="0">
                <a:ea typeface="Arial" pitchFamily="34" charset="0"/>
              </a:rPr>
              <a:t>studiate su specifici percorsi formativi e quindi associate a determinati standard di durata e di articolazione realizzativa sono state perfette per quei percorsi, ma praticamente inutilizzabili per fattispecie diverse (anche di poco)</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9750" y="1125538"/>
            <a:ext cx="8229600" cy="863600"/>
          </a:xfrm>
        </p:spPr>
        <p:txBody>
          <a:bodyPr/>
          <a:lstStyle/>
          <a:p>
            <a:pPr eaLnBrk="1" hangingPunct="1">
              <a:defRPr/>
            </a:pPr>
            <a:r>
              <a:rPr lang="it-IT" sz="2400" b="1" dirty="0">
                <a:solidFill>
                  <a:schemeClr val="accent2">
                    <a:lumMod val="75000"/>
                  </a:schemeClr>
                </a:solidFill>
                <a:ea typeface="ＭＳ Ｐゴシック" charset="0"/>
              </a:rPr>
              <a:t>Metodologia di calcolo (DGR 116/2015 )</a:t>
            </a:r>
            <a:br>
              <a:rPr lang="it-IT" sz="2400" b="1" dirty="0">
                <a:solidFill>
                  <a:schemeClr val="accent2">
                    <a:lumMod val="75000"/>
                  </a:schemeClr>
                </a:solidFill>
                <a:ea typeface="ＭＳ Ｐゴシック" charset="0"/>
              </a:rPr>
            </a:br>
            <a:r>
              <a:rPr lang="it-IT" sz="3600" b="1" dirty="0">
                <a:solidFill>
                  <a:schemeClr val="accent2">
                    <a:lumMod val="75000"/>
                  </a:schemeClr>
                </a:solidFill>
                <a:ea typeface="ＭＳ Ｐゴシック" charset="0"/>
              </a:rPr>
              <a:t>Costi comuni e marginali (docenza)</a:t>
            </a:r>
            <a:br>
              <a:rPr lang="it-IT" sz="3600" b="1" dirty="0">
                <a:solidFill>
                  <a:schemeClr val="accent2">
                    <a:lumMod val="75000"/>
                  </a:schemeClr>
                </a:solidFill>
                <a:ea typeface="ＭＳ Ｐゴシック" charset="0"/>
              </a:rPr>
            </a:br>
            <a:endParaRPr lang="it-IT" sz="2800" b="1" dirty="0">
              <a:solidFill>
                <a:schemeClr val="accent2">
                  <a:lumMod val="75000"/>
                </a:schemeClr>
              </a:solidFill>
              <a:ea typeface="ＭＳ Ｐゴシック" charset="0"/>
            </a:endParaRPr>
          </a:p>
        </p:txBody>
      </p:sp>
      <p:sp>
        <p:nvSpPr>
          <p:cNvPr id="8195" name="Rectangle 3"/>
          <p:cNvSpPr>
            <a:spLocks noGrp="1" noChangeArrowheads="1"/>
          </p:cNvSpPr>
          <p:nvPr>
            <p:ph type="body" idx="1"/>
          </p:nvPr>
        </p:nvSpPr>
        <p:spPr>
          <a:xfrm>
            <a:off x="179388" y="1979613"/>
            <a:ext cx="8302625" cy="5056187"/>
          </a:xfrm>
        </p:spPr>
        <p:txBody>
          <a:bodyPr/>
          <a:lstStyle/>
          <a:p>
            <a:pPr marL="457200" lvl="1" indent="0" algn="just">
              <a:buFontTx/>
              <a:buNone/>
              <a:defRPr/>
            </a:pPr>
            <a:r>
              <a:rPr lang="it-IT" altLang="en-US" sz="2000" dirty="0">
                <a:ea typeface="Arial" pitchFamily="34" charset="0"/>
              </a:rPr>
              <a:t>Tornando ad esaminare la struttura dei costi reali dell’universo dei progetti analizzati nello studio 2011 (cioè i relativi rendiconti per  voci di spesa), abbiamo costruito un modello di costi associato ai percorsi analizzati composto da due grandi aggregati:</a:t>
            </a:r>
          </a:p>
          <a:p>
            <a:pPr marL="457200" lvl="1" indent="0" algn="just">
              <a:buFontTx/>
              <a:buNone/>
              <a:defRPr/>
            </a:pPr>
            <a:endParaRPr lang="it-IT" altLang="en-US" sz="800" dirty="0">
              <a:ea typeface="Arial" pitchFamily="34" charset="0"/>
            </a:endParaRPr>
          </a:p>
          <a:p>
            <a:pPr lvl="1" algn="just">
              <a:defRPr/>
            </a:pPr>
            <a:r>
              <a:rPr lang="it-IT" altLang="en-US" sz="2000" b="1" dirty="0">
                <a:ea typeface="Arial" pitchFamily="34" charset="0"/>
              </a:rPr>
              <a:t>costi comuni a tutto il percorso formativo </a:t>
            </a:r>
            <a:r>
              <a:rPr lang="it-IT" altLang="en-US" sz="2000" dirty="0">
                <a:ea typeface="Arial" pitchFamily="34" charset="0"/>
              </a:rPr>
              <a:t>(es. progettazione, coordinamento, tutoraggio, ma anche costi indiretti…) attribuibili a tutte le ore corso: circa </a:t>
            </a:r>
            <a:r>
              <a:rPr lang="it-IT" altLang="en-US" sz="2000" b="1" dirty="0">
                <a:ea typeface="Arial" pitchFamily="34" charset="0"/>
              </a:rPr>
              <a:t>63%</a:t>
            </a:r>
            <a:r>
              <a:rPr lang="it-IT" altLang="en-US" sz="2000" dirty="0">
                <a:ea typeface="Arial" pitchFamily="34" charset="0"/>
              </a:rPr>
              <a:t> del totale  al netto di spese utenti;</a:t>
            </a:r>
          </a:p>
          <a:p>
            <a:pPr lvl="1" algn="just">
              <a:defRPr/>
            </a:pPr>
            <a:endParaRPr lang="it-IT" altLang="en-US" sz="800" dirty="0">
              <a:ea typeface="Arial" pitchFamily="34" charset="0"/>
            </a:endParaRPr>
          </a:p>
          <a:p>
            <a:pPr lvl="1" algn="just">
              <a:defRPr/>
            </a:pPr>
            <a:r>
              <a:rPr lang="it-IT" altLang="en-US" sz="2000" b="1" dirty="0">
                <a:ea typeface="Arial" pitchFamily="34" charset="0"/>
              </a:rPr>
              <a:t>costi marginali della sola attività condotta da un docente</a:t>
            </a:r>
            <a:r>
              <a:rPr lang="it-IT" altLang="en-US" sz="2000" dirty="0">
                <a:ea typeface="Arial" pitchFamily="34" charset="0"/>
              </a:rPr>
              <a:t> (es. docenza, sostegno, materiali didattici, attrezzature di aula…) attribuibili alle sole ore di attività supportata da docente): circa </a:t>
            </a:r>
            <a:r>
              <a:rPr lang="it-IT" altLang="en-US" sz="2000" b="1" dirty="0">
                <a:ea typeface="Arial" pitchFamily="34" charset="0"/>
              </a:rPr>
              <a:t>37% </a:t>
            </a:r>
            <a:r>
              <a:rPr lang="it-IT" altLang="en-US" sz="2000" dirty="0">
                <a:ea typeface="Arial" pitchFamily="34" charset="0"/>
              </a:rPr>
              <a:t>del totale al netto di spese utenti.</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981075"/>
            <a:ext cx="8229600" cy="863600"/>
          </a:xfrm>
        </p:spPr>
        <p:txBody>
          <a:bodyPr/>
          <a:lstStyle/>
          <a:p>
            <a:pPr eaLnBrk="1" hangingPunct="1">
              <a:defRPr/>
            </a:pPr>
            <a:r>
              <a:rPr lang="it-IT" sz="2400" b="1" dirty="0">
                <a:solidFill>
                  <a:schemeClr val="accent2">
                    <a:lumMod val="75000"/>
                  </a:schemeClr>
                </a:solidFill>
                <a:ea typeface="ＭＳ Ｐゴシック" charset="0"/>
              </a:rPr>
              <a:t>Metodologia di calcolo (DGR 116/2015)</a:t>
            </a:r>
            <a:br>
              <a:rPr lang="it-IT" sz="2400" b="1" dirty="0">
                <a:solidFill>
                  <a:schemeClr val="accent2">
                    <a:lumMod val="75000"/>
                  </a:schemeClr>
                </a:solidFill>
                <a:ea typeface="ＭＳ Ｐゴシック" charset="0"/>
              </a:rPr>
            </a:br>
            <a:r>
              <a:rPr lang="it-IT" sz="3600" b="1" dirty="0">
                <a:solidFill>
                  <a:schemeClr val="accent2">
                    <a:lumMod val="75000"/>
                  </a:schemeClr>
                </a:solidFill>
                <a:ea typeface="ＭＳ Ｐゴシック" charset="0"/>
              </a:rPr>
              <a:t>Scomposizione delle UCS</a:t>
            </a:r>
          </a:p>
        </p:txBody>
      </p:sp>
      <p:sp>
        <p:nvSpPr>
          <p:cNvPr id="8195" name="Rectangle 3"/>
          <p:cNvSpPr>
            <a:spLocks noGrp="1" noChangeArrowheads="1"/>
          </p:cNvSpPr>
          <p:nvPr>
            <p:ph type="body" idx="1"/>
          </p:nvPr>
        </p:nvSpPr>
        <p:spPr>
          <a:xfrm>
            <a:off x="250825" y="1989138"/>
            <a:ext cx="8302625" cy="5056187"/>
          </a:xfrm>
        </p:spPr>
        <p:txBody>
          <a:bodyPr/>
          <a:lstStyle/>
          <a:p>
            <a:pPr marL="457200" lvl="1" indent="0" algn="just">
              <a:buFontTx/>
              <a:buNone/>
              <a:defRPr/>
            </a:pPr>
            <a:r>
              <a:rPr lang="it-IT" altLang="en-US" sz="2000" dirty="0">
                <a:ea typeface="Arial" pitchFamily="34" charset="0"/>
              </a:rPr>
              <a:t>Abbiamo quindi applicato il modello di costi all’UCS ora corso indistinta che avevamo calcolato nel 2011 imponendo un obiettivo di invarianza: </a:t>
            </a:r>
          </a:p>
          <a:p>
            <a:pPr marL="457200" lvl="1" indent="0" algn="just">
              <a:buFontTx/>
              <a:buNone/>
              <a:defRPr/>
            </a:pPr>
            <a:endParaRPr lang="it-IT" altLang="en-US" sz="800" dirty="0">
              <a:ea typeface="Arial" pitchFamily="34" charset="0"/>
            </a:endParaRPr>
          </a:p>
          <a:p>
            <a:pPr marL="457200" lvl="1" indent="0" algn="ctr">
              <a:buFontTx/>
              <a:buNone/>
              <a:defRPr/>
            </a:pPr>
            <a:r>
              <a:rPr lang="it-IT" altLang="en-US" sz="2000" dirty="0">
                <a:ea typeface="Arial" pitchFamily="34" charset="0"/>
              </a:rPr>
              <a:t>UCS 2011 * ore corso complessive </a:t>
            </a:r>
          </a:p>
          <a:p>
            <a:pPr marL="457200" lvl="1" indent="0" algn="ctr">
              <a:buFontTx/>
              <a:buNone/>
              <a:defRPr/>
            </a:pPr>
            <a:r>
              <a:rPr lang="it-IT" altLang="en-US" sz="2000" dirty="0">
                <a:ea typeface="Arial" pitchFamily="34" charset="0"/>
              </a:rPr>
              <a:t>=</a:t>
            </a:r>
          </a:p>
          <a:p>
            <a:pPr marL="457200" lvl="1" indent="0" algn="ctr">
              <a:buFontTx/>
              <a:buNone/>
              <a:defRPr/>
            </a:pPr>
            <a:r>
              <a:rPr lang="it-IT" altLang="en-US" sz="2000" dirty="0">
                <a:ea typeface="Arial" pitchFamily="34" charset="0"/>
              </a:rPr>
              <a:t>UCS DOCENZA * ore aula/lab + UCS STAGE * ore di stage/</a:t>
            </a:r>
            <a:r>
              <a:rPr lang="it-IT" altLang="en-US" sz="2000" dirty="0" err="1">
                <a:ea typeface="Arial" pitchFamily="34" charset="0"/>
              </a:rPr>
              <a:t>pw</a:t>
            </a:r>
            <a:r>
              <a:rPr lang="it-IT" altLang="en-US" sz="2000" dirty="0">
                <a:ea typeface="Arial" pitchFamily="34" charset="0"/>
              </a:rPr>
              <a:t> </a:t>
            </a:r>
          </a:p>
          <a:p>
            <a:pPr marL="457200" lvl="1" indent="0" algn="ctr">
              <a:buFontTx/>
              <a:buNone/>
              <a:defRPr/>
            </a:pPr>
            <a:endParaRPr lang="it-IT" altLang="en-US" sz="2000" dirty="0">
              <a:ea typeface="Arial" pitchFamily="34" charset="0"/>
            </a:endParaRPr>
          </a:p>
          <a:p>
            <a:pPr marL="457200" lvl="1" indent="0">
              <a:buFontTx/>
              <a:buNone/>
              <a:defRPr/>
            </a:pPr>
            <a:r>
              <a:rPr lang="it-IT" altLang="en-US" sz="2000" dirty="0">
                <a:ea typeface="Arial" pitchFamily="34" charset="0"/>
              </a:rPr>
              <a:t>Ed abbiamo quindi calcolato la combinazione che rispondesse a questo obbiettivo di invarianza dapprima in un progetto medio rappresentativo dell’universo e poi su tutto l’universo.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23850" y="917575"/>
            <a:ext cx="8496300" cy="1143000"/>
          </a:xfrm>
        </p:spPr>
        <p:txBody>
          <a:bodyPr/>
          <a:lstStyle/>
          <a:p>
            <a:pPr eaLnBrk="1" hangingPunct="1">
              <a:defRPr/>
            </a:pPr>
            <a:r>
              <a:rPr lang="it-IT" sz="3600" b="1" dirty="0">
                <a:solidFill>
                  <a:schemeClr val="accent2">
                    <a:lumMod val="75000"/>
                  </a:schemeClr>
                </a:solidFill>
                <a:ea typeface="ＭＳ Ｐゴシック" charset="0"/>
              </a:rPr>
              <a:t>UCS 2015 formazione di fascia Base</a:t>
            </a:r>
            <a:br>
              <a:rPr lang="it-IT" sz="3600" b="1" dirty="0">
                <a:solidFill>
                  <a:schemeClr val="accent2">
                    <a:lumMod val="75000"/>
                  </a:schemeClr>
                </a:solidFill>
                <a:ea typeface="ＭＳ Ｐゴシック" charset="0"/>
              </a:rPr>
            </a:br>
            <a:r>
              <a:rPr lang="it-IT" sz="2000" b="1" dirty="0">
                <a:solidFill>
                  <a:schemeClr val="accent2">
                    <a:lumMod val="75000"/>
                  </a:schemeClr>
                </a:solidFill>
                <a:ea typeface="ＭＳ Ｐゴシック" charset="0"/>
              </a:rPr>
              <a:t>(dalle UCS 2011 della formazione di accesso alla professione)</a:t>
            </a:r>
          </a:p>
        </p:txBody>
      </p:sp>
      <p:sp>
        <p:nvSpPr>
          <p:cNvPr id="16387" name="Rectangle 5"/>
          <p:cNvSpPr>
            <a:spLocks noChangeArrowheads="1"/>
          </p:cNvSpPr>
          <p:nvPr/>
        </p:nvSpPr>
        <p:spPr bwMode="auto">
          <a:xfrm>
            <a:off x="717550" y="3070225"/>
            <a:ext cx="3278188" cy="6477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it-IT" altLang="en-US" sz="2000"/>
              <a:t>UCS 2011 ora corso: € 104</a:t>
            </a:r>
            <a:r>
              <a:rPr lang="it-IT" altLang="en-US" sz="1800" i="1"/>
              <a:t> </a:t>
            </a:r>
          </a:p>
        </p:txBody>
      </p:sp>
      <p:sp>
        <p:nvSpPr>
          <p:cNvPr id="16388" name="Rectangle 6"/>
          <p:cNvSpPr>
            <a:spLocks noChangeArrowheads="1"/>
          </p:cNvSpPr>
          <p:nvPr/>
        </p:nvSpPr>
        <p:spPr bwMode="auto">
          <a:xfrm>
            <a:off x="5364163" y="2782888"/>
            <a:ext cx="2663825" cy="647700"/>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000"/>
              <a:t>UCS ora aula B: € 135</a:t>
            </a:r>
          </a:p>
        </p:txBody>
      </p:sp>
      <p:sp>
        <p:nvSpPr>
          <p:cNvPr id="16389" name="Rectangle 12"/>
          <p:cNvSpPr>
            <a:spLocks noChangeArrowheads="1"/>
          </p:cNvSpPr>
          <p:nvPr/>
        </p:nvSpPr>
        <p:spPr bwMode="auto">
          <a:xfrm>
            <a:off x="5364163" y="3717925"/>
            <a:ext cx="2663825" cy="647700"/>
          </a:xfrm>
          <a:prstGeom prst="rect">
            <a:avLst/>
          </a:prstGeom>
          <a:solidFill>
            <a:srgbClr val="FFFF99"/>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000"/>
              <a:t>UCS ora stage B: € 66</a:t>
            </a:r>
          </a:p>
        </p:txBody>
      </p:sp>
      <p:sp>
        <p:nvSpPr>
          <p:cNvPr id="16390" name="Rectangle 13"/>
          <p:cNvSpPr>
            <a:spLocks noChangeArrowheads="1"/>
          </p:cNvSpPr>
          <p:nvPr/>
        </p:nvSpPr>
        <p:spPr bwMode="auto">
          <a:xfrm>
            <a:off x="717550" y="4941888"/>
            <a:ext cx="4070350" cy="64770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000"/>
              <a:t>UCS 2011 ora/partecipante: € 0,76 </a:t>
            </a:r>
          </a:p>
        </p:txBody>
      </p:sp>
      <p:sp>
        <p:nvSpPr>
          <p:cNvPr id="16391" name="Rectangle 13"/>
          <p:cNvSpPr>
            <a:spLocks noChangeArrowheads="1"/>
          </p:cNvSpPr>
          <p:nvPr/>
        </p:nvSpPr>
        <p:spPr bwMode="auto">
          <a:xfrm>
            <a:off x="6804025" y="4941888"/>
            <a:ext cx="1223963" cy="647700"/>
          </a:xfrm>
          <a:prstGeom prst="rect">
            <a:avLst/>
          </a:prstGeom>
          <a:solidFill>
            <a:srgbClr val="FFFF99"/>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000"/>
              <a:t>€ 0,78</a:t>
            </a:r>
          </a:p>
        </p:txBody>
      </p:sp>
      <p:sp>
        <p:nvSpPr>
          <p:cNvPr id="11" name="Freccia a destra 10"/>
          <p:cNvSpPr/>
          <p:nvPr/>
        </p:nvSpPr>
        <p:spPr>
          <a:xfrm rot="20827891">
            <a:off x="4175125" y="3040063"/>
            <a:ext cx="1079500" cy="43021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t>+ Istat</a:t>
            </a:r>
          </a:p>
        </p:txBody>
      </p:sp>
      <p:sp>
        <p:nvSpPr>
          <p:cNvPr id="12" name="Freccia a destra 11"/>
          <p:cNvSpPr/>
          <p:nvPr/>
        </p:nvSpPr>
        <p:spPr>
          <a:xfrm rot="2127995">
            <a:off x="4187825" y="3517900"/>
            <a:ext cx="1079500" cy="43021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t>+ Istat</a:t>
            </a:r>
          </a:p>
        </p:txBody>
      </p:sp>
      <p:sp>
        <p:nvSpPr>
          <p:cNvPr id="13" name="Freccia a destra 12"/>
          <p:cNvSpPr/>
          <p:nvPr/>
        </p:nvSpPr>
        <p:spPr>
          <a:xfrm>
            <a:off x="4852988" y="5048250"/>
            <a:ext cx="1943100" cy="541338"/>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t>solo Istat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1004888"/>
            <a:ext cx="8353425" cy="1143000"/>
          </a:xfrm>
        </p:spPr>
        <p:txBody>
          <a:bodyPr/>
          <a:lstStyle/>
          <a:p>
            <a:pPr eaLnBrk="1" hangingPunct="1">
              <a:defRPr/>
            </a:pPr>
            <a:r>
              <a:rPr lang="it-IT" sz="3600" b="1" dirty="0">
                <a:solidFill>
                  <a:schemeClr val="accent2">
                    <a:lumMod val="75000"/>
                  </a:schemeClr>
                </a:solidFill>
                <a:ea typeface="ＭＳ Ｐゴシック" charset="0"/>
              </a:rPr>
              <a:t>UCS 2015 formazione di fascia Alta</a:t>
            </a:r>
            <a:br>
              <a:rPr lang="it-IT" sz="3600" b="1" dirty="0">
                <a:solidFill>
                  <a:schemeClr val="accent2">
                    <a:lumMod val="75000"/>
                  </a:schemeClr>
                </a:solidFill>
                <a:ea typeface="ＭＳ Ｐゴシック" charset="0"/>
              </a:rPr>
            </a:br>
            <a:r>
              <a:rPr lang="it-IT" sz="2000" b="1" dirty="0">
                <a:solidFill>
                  <a:srgbClr val="333399">
                    <a:lumMod val="75000"/>
                  </a:srgbClr>
                </a:solidFill>
                <a:ea typeface="ＭＳ Ｐゴシック" charset="0"/>
              </a:rPr>
              <a:t>(dalle UCS 2011 della formazione di specializzazione professionale)</a:t>
            </a:r>
            <a:endParaRPr lang="it-IT" sz="3600" b="1" dirty="0">
              <a:solidFill>
                <a:schemeClr val="accent2">
                  <a:lumMod val="75000"/>
                </a:schemeClr>
              </a:solidFill>
              <a:ea typeface="ＭＳ Ｐゴシック" charset="0"/>
            </a:endParaRPr>
          </a:p>
        </p:txBody>
      </p:sp>
      <p:sp>
        <p:nvSpPr>
          <p:cNvPr id="18435" name="Rectangle 5"/>
          <p:cNvSpPr>
            <a:spLocks noChangeArrowheads="1"/>
          </p:cNvSpPr>
          <p:nvPr/>
        </p:nvSpPr>
        <p:spPr bwMode="auto">
          <a:xfrm>
            <a:off x="827088" y="2995613"/>
            <a:ext cx="3384550" cy="647700"/>
          </a:xfrm>
          <a:prstGeom prst="rect">
            <a:avLst/>
          </a:prstGeom>
          <a:solidFill>
            <a:srgbClr val="FFC000"/>
          </a:solidFill>
          <a:ln w="9525">
            <a:solidFill>
              <a:schemeClr val="bg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it-IT" altLang="en-US" sz="2000"/>
              <a:t>UCS 2011 ora corso: € 119</a:t>
            </a:r>
          </a:p>
          <a:p>
            <a:pPr eaLnBrk="1" hangingPunct="1">
              <a:spcBef>
                <a:spcPct val="0"/>
              </a:spcBef>
              <a:buFontTx/>
              <a:buNone/>
            </a:pPr>
            <a:r>
              <a:rPr lang="it-IT" altLang="en-US" sz="2000" i="1"/>
              <a:t>(indistinto) </a:t>
            </a:r>
          </a:p>
        </p:txBody>
      </p:sp>
      <p:sp>
        <p:nvSpPr>
          <p:cNvPr id="18436" name="Rectangle 6"/>
          <p:cNvSpPr>
            <a:spLocks noChangeArrowheads="1"/>
          </p:cNvSpPr>
          <p:nvPr/>
        </p:nvSpPr>
        <p:spPr bwMode="auto">
          <a:xfrm>
            <a:off x="5364163" y="2708275"/>
            <a:ext cx="2663825" cy="647700"/>
          </a:xfrm>
          <a:prstGeom prst="rect">
            <a:avLst/>
          </a:prstGeom>
          <a:solidFill>
            <a:srgbClr val="FF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000"/>
              <a:t>UCS ora aula A: € 151</a:t>
            </a:r>
          </a:p>
        </p:txBody>
      </p:sp>
      <p:sp>
        <p:nvSpPr>
          <p:cNvPr id="18437" name="Rectangle 12"/>
          <p:cNvSpPr>
            <a:spLocks noChangeArrowheads="1"/>
          </p:cNvSpPr>
          <p:nvPr/>
        </p:nvSpPr>
        <p:spPr bwMode="auto">
          <a:xfrm>
            <a:off x="5364163" y="3643313"/>
            <a:ext cx="2663825" cy="647700"/>
          </a:xfrm>
          <a:prstGeom prst="rect">
            <a:avLst/>
          </a:prstGeom>
          <a:solidFill>
            <a:srgbClr val="FFFF99"/>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000"/>
              <a:t>UCS ora stage A: € 76</a:t>
            </a:r>
          </a:p>
        </p:txBody>
      </p:sp>
      <p:sp>
        <p:nvSpPr>
          <p:cNvPr id="18438" name="Rectangle 13"/>
          <p:cNvSpPr>
            <a:spLocks noChangeArrowheads="1"/>
          </p:cNvSpPr>
          <p:nvPr/>
        </p:nvSpPr>
        <p:spPr bwMode="auto">
          <a:xfrm>
            <a:off x="717550" y="4868863"/>
            <a:ext cx="4214813" cy="647700"/>
          </a:xfrm>
          <a:prstGeom prst="rect">
            <a:avLst/>
          </a:prstGeom>
          <a:solidFill>
            <a:srgbClr val="FFC000"/>
          </a:solidFill>
          <a:ln w="9525">
            <a:solidFill>
              <a:schemeClr val="bg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FontTx/>
              <a:buNone/>
            </a:pPr>
            <a:r>
              <a:rPr lang="it-IT" altLang="en-US" sz="2000"/>
              <a:t>UCS 2011 ora/partecipante: € 1,19</a:t>
            </a:r>
          </a:p>
        </p:txBody>
      </p:sp>
      <p:sp>
        <p:nvSpPr>
          <p:cNvPr id="18439" name="Rectangle 13"/>
          <p:cNvSpPr>
            <a:spLocks noChangeArrowheads="1"/>
          </p:cNvSpPr>
          <p:nvPr/>
        </p:nvSpPr>
        <p:spPr bwMode="auto">
          <a:xfrm>
            <a:off x="7164388" y="4868863"/>
            <a:ext cx="863600" cy="647700"/>
          </a:xfrm>
          <a:prstGeom prst="rect">
            <a:avLst/>
          </a:prstGeom>
          <a:solidFill>
            <a:srgbClr val="FFFF99"/>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FontTx/>
              <a:buNone/>
            </a:pPr>
            <a:r>
              <a:rPr lang="it-IT" altLang="en-US" sz="2000"/>
              <a:t>€ 1,23</a:t>
            </a:r>
          </a:p>
        </p:txBody>
      </p:sp>
      <p:sp>
        <p:nvSpPr>
          <p:cNvPr id="13" name="Freccia a destra 12"/>
          <p:cNvSpPr/>
          <p:nvPr/>
        </p:nvSpPr>
        <p:spPr>
          <a:xfrm>
            <a:off x="5148263" y="4865688"/>
            <a:ext cx="1944687" cy="541337"/>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t>solo Istat </a:t>
            </a:r>
          </a:p>
        </p:txBody>
      </p:sp>
      <p:sp>
        <p:nvSpPr>
          <p:cNvPr id="11" name="Freccia a destra 10"/>
          <p:cNvSpPr/>
          <p:nvPr/>
        </p:nvSpPr>
        <p:spPr>
          <a:xfrm rot="20827891">
            <a:off x="4246563" y="2949575"/>
            <a:ext cx="1079500" cy="43021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t>+ Istat</a:t>
            </a:r>
          </a:p>
        </p:txBody>
      </p:sp>
      <p:sp>
        <p:nvSpPr>
          <p:cNvPr id="14" name="Freccia a destra 13"/>
          <p:cNvSpPr/>
          <p:nvPr/>
        </p:nvSpPr>
        <p:spPr>
          <a:xfrm rot="2127995">
            <a:off x="4259263" y="3427413"/>
            <a:ext cx="1079500" cy="43021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dirty="0"/>
              <a:t>+ Istat</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truttura predefinita">
  <a:themeElements>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ruttura predefinita">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uttura predefinit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ruttura predefinit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ruttura predefinit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ruttura predefinit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ruttura predefinit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ruttura predefinit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ruttura predefinit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ruttura predefinit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2A5F8FD41AB7044997D720B9EF70CDDC" ma:contentTypeVersion="0" ma:contentTypeDescription="Creare un nuovo documento." ma:contentTypeScope="" ma:versionID="cdcd559d53462795f49cded67200a228">
  <xsd:schema xmlns:xsd="http://www.w3.org/2001/XMLSchema" xmlns:xs="http://www.w3.org/2001/XMLSchema" xmlns:p="http://schemas.microsoft.com/office/2006/metadata/properties" targetNamespace="http://schemas.microsoft.com/office/2006/metadata/properties" ma:root="true" ma:fieldsID="de2c2bff39701977361371fca1d1563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797DE5F-47FF-44C0-A330-5E4374BD202A}">
  <ds:schemaRefs>
    <ds:schemaRef ds:uri="http://schemas.microsoft.com/office/2006/metadata/properties"/>
    <ds:schemaRef ds:uri="http://schemas.microsoft.com/office/2006/documentManagement/types"/>
    <ds:schemaRef ds:uri="http://schemas.openxmlformats.org/package/2006/metadata/core-properties"/>
    <ds:schemaRef ds:uri="http://purl.org/dc/terms/"/>
    <ds:schemaRef ds:uri="http://www.w3.org/XML/1998/namespace"/>
    <ds:schemaRef ds:uri="http://schemas.microsoft.com/office/infopath/2007/PartnerControls"/>
    <ds:schemaRef ds:uri="http://purl.org/dc/dcmitype/"/>
    <ds:schemaRef ds:uri="http://purl.org/dc/elements/1.1/"/>
  </ds:schemaRefs>
</ds:datastoreItem>
</file>

<file path=customXml/itemProps2.xml><?xml version="1.0" encoding="utf-8"?>
<ds:datastoreItem xmlns:ds="http://schemas.openxmlformats.org/officeDocument/2006/customXml" ds:itemID="{F3131EFE-7F95-4FF5-B6BE-ECECE15496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A0A4AD7D-3E94-492A-A076-6F26C0F304E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6086</TotalTime>
  <Words>1157</Words>
  <Application>Microsoft Office PowerPoint</Application>
  <PresentationFormat>Presentazione su schermo (4:3)</PresentationFormat>
  <Paragraphs>160</Paragraphs>
  <Slides>22</Slides>
  <Notes>21</Notes>
  <HiddenSlides>0</HiddenSlides>
  <MMClips>0</MMClips>
  <ScaleCrop>false</ScaleCrop>
  <HeadingPairs>
    <vt:vector size="8" baseType="variant">
      <vt:variant>
        <vt:lpstr>Caratteri utilizzati</vt:lpstr>
      </vt:variant>
      <vt:variant>
        <vt:i4>4</vt:i4>
      </vt:variant>
      <vt:variant>
        <vt:lpstr>Tema</vt:lpstr>
      </vt:variant>
      <vt:variant>
        <vt:i4>1</vt:i4>
      </vt:variant>
      <vt:variant>
        <vt:lpstr>Server OLE incorporati</vt:lpstr>
      </vt:variant>
      <vt:variant>
        <vt:i4>1</vt:i4>
      </vt:variant>
      <vt:variant>
        <vt:lpstr>Titoli diapositive</vt:lpstr>
      </vt:variant>
      <vt:variant>
        <vt:i4>22</vt:i4>
      </vt:variant>
    </vt:vector>
  </HeadingPairs>
  <TitlesOfParts>
    <vt:vector size="28" baseType="lpstr">
      <vt:lpstr>ＭＳ Ｐゴシック</vt:lpstr>
      <vt:lpstr>ＭＳ Ｐゴシック</vt:lpstr>
      <vt:lpstr>Arial</vt:lpstr>
      <vt:lpstr>Bradley Hand ITC</vt:lpstr>
      <vt:lpstr>Struttura predefinita</vt:lpstr>
      <vt:lpstr>Foglio di lavoro</vt:lpstr>
      <vt:lpstr> Opzioni di semplificazione dei costi per la programmazione  FSE 2014-20  (Febbraio 2017)    ( </vt:lpstr>
      <vt:lpstr>dai singoli percorsi ai processi formativi (DGR 116/2015)</vt:lpstr>
      <vt:lpstr>UCS 2007-2013 associate a  percorsi formativi di accesso alla professione</vt:lpstr>
      <vt:lpstr>UCS 2007-2013  percorsi formativi di specializzazione</vt:lpstr>
      <vt:lpstr>criticità derivanti dall’applicazione delle UCS 2007-2013</vt:lpstr>
      <vt:lpstr>Metodologia di calcolo (DGR 116/2015 ) Costi comuni e marginali (docenza) </vt:lpstr>
      <vt:lpstr>Metodologia di calcolo (DGR 116/2015) Scomposizione delle UCS</vt:lpstr>
      <vt:lpstr>UCS 2015 formazione di fascia Base (dalle UCS 2011 della formazione di accesso alla professione)</vt:lpstr>
      <vt:lpstr>UCS 2015 formazione di fascia Alta (dalle UCS 2011 della formazione di specializzazione professionale)</vt:lpstr>
      <vt:lpstr>Modulazione in fasce</vt:lpstr>
      <vt:lpstr>processi elementari di percorsi formativi</vt:lpstr>
      <vt:lpstr>metodologia (DGR 116/2015) test estensione a percorsi analoghi</vt:lpstr>
      <vt:lpstr>Metodologia di calcolo (DGR 116/2015) Estensione e test ai percorsi di formazione permanente e IFTS</vt:lpstr>
      <vt:lpstr>Recepimento UCS YEI (DGR 2058/2015)</vt:lpstr>
      <vt:lpstr>Analisi comparativa DGR 2058/2015 </vt:lpstr>
      <vt:lpstr>Metodologia DGR 2058/2015 analisi comparativa</vt:lpstr>
      <vt:lpstr>Richiesta di adesione all’atto delegato (UE) 2017/90</vt:lpstr>
      <vt:lpstr>Opzioni di semplificazione per i residuali progetti a costi reali</vt:lpstr>
      <vt:lpstr>processi modulari di percorsi misti formativi e per l’impiego</vt:lpstr>
      <vt:lpstr>Cassetta degli attrezzi – UCS Formazione</vt:lpstr>
      <vt:lpstr>Cassetta degli attrezzi – UCS da Atto delegato YEI</vt:lpstr>
      <vt:lpstr>Presentazione standard di PowerPoint</vt:lpstr>
    </vt:vector>
  </TitlesOfParts>
  <Company>Ervetspa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Revisione UCS</dc:title>
  <dc:creator>portatile</dc:creator>
  <cp:lastModifiedBy>Giuseppina Rizzo</cp:lastModifiedBy>
  <cp:revision>154</cp:revision>
  <cp:lastPrinted>2017-02-27T13:04:26Z</cp:lastPrinted>
  <dcterms:created xsi:type="dcterms:W3CDTF">2014-12-06T18:21:38Z</dcterms:created>
  <dcterms:modified xsi:type="dcterms:W3CDTF">2019-11-28T13:14:13Z</dcterms:modified>
</cp:coreProperties>
</file>