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9" r:id="rId3"/>
    <p:sldId id="280" r:id="rId4"/>
    <p:sldId id="263" r:id="rId5"/>
    <p:sldId id="288" r:id="rId6"/>
    <p:sldId id="287" r:id="rId7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OUMELA Maria (REGIO)" initials="S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5494"/>
    <a:srgbClr val="922712"/>
    <a:srgbClr val="3166CF"/>
    <a:srgbClr val="3E6FD2"/>
    <a:srgbClr val="2D5EC1"/>
    <a:srgbClr val="BDDEFF"/>
    <a:srgbClr val="99CCFF"/>
    <a:srgbClr val="808080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 varScale="1">
        <p:scale>
          <a:sx n="99" d="100"/>
          <a:sy n="99" d="100"/>
        </p:scale>
        <p:origin x="1338" y="72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AB154EF7-4654-45EC-8E4D-E1C803F58F7C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05442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fld id="{70B50D41-F70F-4C1F-AE38-B7C33D1CB8B8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48770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50D41-F70F-4C1F-AE38-B7C33D1CB8B8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4572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z="1400" dirty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50761" indent="-288754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55017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17024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79031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41037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3003044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65051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927058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848925BF-0BA1-459D-85B4-7C0A423949DD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GB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3822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z="140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50761" indent="-288754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55017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17024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79031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41037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3003044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65051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927058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848925BF-0BA1-459D-85B4-7C0A423949DD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GB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651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z="140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50761" indent="-288754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55017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17024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79031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41037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3003044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65051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927058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848925BF-0BA1-459D-85B4-7C0A423949DD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GB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55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 altLang="en-US" sz="140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50761" indent="-288754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55017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17024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79031" indent="-23100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41037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3003044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65051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927058" indent="-23100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848925BF-0BA1-459D-85B4-7C0A423949DD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GB" altLang="en-US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203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981075"/>
            <a:ext cx="9180513" cy="5876925"/>
          </a:xfrm>
          <a:prstGeom prst="rect">
            <a:avLst/>
          </a:prstGeom>
          <a:solidFill>
            <a:srgbClr val="0F5494"/>
          </a:solidFill>
          <a:ln w="25400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3086" name="Picture 6" descr="LOGO CE-EN-quadri.eps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99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995738" y="2565400"/>
            <a:ext cx="5040312" cy="790575"/>
          </a:xfrm>
        </p:spPr>
        <p:txBody>
          <a:bodyPr/>
          <a:lstStyle>
            <a:lvl1pPr marL="3175">
              <a:defRPr sz="7600">
                <a:solidFill>
                  <a:srgbClr val="FFD624"/>
                </a:solidFill>
              </a:defRPr>
            </a:lvl1pPr>
          </a:lstStyle>
          <a:p>
            <a:pPr lvl="0"/>
            <a:r>
              <a:rPr lang="en-US" altLang="en-US" noProof="0"/>
              <a:t>Click to edit Master title style</a:t>
            </a:r>
            <a:endParaRPr lang="en-GB" altLang="en-US" noProof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188" y="3716338"/>
            <a:ext cx="8532812" cy="1728787"/>
          </a:xfrm>
        </p:spPr>
        <p:txBody>
          <a:bodyPr/>
          <a:lstStyle>
            <a:lvl1pPr marL="0" indent="0">
              <a:buFontTx/>
              <a:buNone/>
              <a:defRPr sz="3000" b="1" i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en-US" noProof="0"/>
              <a:t>Click to edit Master subtitle style</a:t>
            </a:r>
            <a:endParaRPr lang="en-GB" alt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2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endParaRPr lang="en-GB" alt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8B1776D8-0B24-4917-AF1A-E3F2F6F0E09D}" type="slidenum">
              <a:rPr lang="en-GB" altLang="en-US"/>
              <a:pPr/>
              <a:t>‹N›</a:t>
            </a:fld>
            <a:endParaRPr lang="en-GB" alt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267200" y="6659563"/>
            <a:ext cx="611188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F13C0-68A5-4562-8F95-8648F75EFCBF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9053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1339850"/>
            <a:ext cx="2071687" cy="4681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288" y="1339850"/>
            <a:ext cx="6067425" cy="4681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DD64D-3970-44C9-8DAE-38243304C86C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1374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B0916-DC3F-4BC1-9F46-0EDE47DAEB71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2690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14955-4914-4606-98D6-CD55A8EAD9A1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28461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92375"/>
            <a:ext cx="4038600" cy="352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C4A18F-24B8-45A8-8EC9-E0B3BE0575B9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443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E4A5C-6067-44DE-BAE5-74AF9EDC39E6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48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E9FD0A-CA40-4E08-BAD9-5E49EA29B204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296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95720-A98B-4D96-B708-C3522E1FC4DA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544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795D59-2FFC-42CD-A949-4A19CB6195AA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76614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3CF84-7CC1-45FB-9CE3-DF362E291A2A}" type="slidenum">
              <a:rPr lang="en-GB" altLang="en-US"/>
              <a:pPr/>
              <a:t>‹N›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7037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Second level</a:t>
            </a:r>
            <a:endParaRPr lang="en-GB" altLang="en-US"/>
          </a:p>
          <a:p>
            <a:pPr lvl="1"/>
            <a:r>
              <a:rPr lang="en-GB" altLang="en-US"/>
              <a:t>Third level</a:t>
            </a:r>
          </a:p>
          <a:p>
            <a:pPr lvl="2"/>
            <a:r>
              <a:rPr lang="en-GB" altLang="en-US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A6A1E255-80E7-4B7E-9E21-8517E89E3A2C}" type="slidenum">
              <a:rPr lang="en-GB" altLang="en-US"/>
              <a:pPr/>
              <a:t>‹N›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1041" name="Picture 17" descr="LOGO CE_Vertical_EN_NEG_quadri_HR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3568" y="1772816"/>
            <a:ext cx="8352928" cy="295232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fr-BE" altLang="en-US" sz="4000" dirty="0"/>
              <a:t>RMT</a:t>
            </a:r>
            <a:br>
              <a:rPr lang="fr-BE" altLang="en-US" sz="4000" dirty="0"/>
            </a:br>
            <a:r>
              <a:rPr lang="fr-BE" altLang="en-US" sz="4000" dirty="0" err="1"/>
              <a:t>Regolamento</a:t>
            </a:r>
            <a:r>
              <a:rPr lang="fr-BE" altLang="en-US" sz="4000" dirty="0"/>
              <a:t> Omnibus</a:t>
            </a:r>
            <a:br>
              <a:rPr lang="fr-BE" altLang="en-US" sz="4000" dirty="0"/>
            </a:br>
            <a:r>
              <a:rPr lang="fr-BE" altLang="en-US" sz="4000" dirty="0" err="1"/>
              <a:t>Modifiche</a:t>
            </a:r>
            <a:r>
              <a:rPr lang="fr-BE" altLang="en-US" sz="4000" dirty="0"/>
              <a:t> </a:t>
            </a:r>
            <a:r>
              <a:rPr lang="fr-BE" altLang="en-US" sz="4000" dirty="0" err="1"/>
              <a:t>legislative</a:t>
            </a:r>
            <a:r>
              <a:rPr lang="fr-BE" altLang="en-US" sz="4000" dirty="0"/>
              <a:t/>
            </a:r>
            <a:br>
              <a:rPr lang="fr-BE" altLang="en-US" sz="4000" dirty="0"/>
            </a:br>
            <a:r>
              <a:rPr lang="fr-BE" altLang="en-US" sz="2400" dirty="0"/>
              <a:t>(</a:t>
            </a:r>
            <a:r>
              <a:rPr lang="fr-BE" altLang="en-US" sz="2400" dirty="0" err="1"/>
              <a:t>Costi</a:t>
            </a:r>
            <a:r>
              <a:rPr lang="fr-BE" altLang="en-US" sz="2400" dirty="0"/>
              <a:t> </a:t>
            </a:r>
            <a:r>
              <a:rPr lang="fr-BE" altLang="en-US" sz="2400" dirty="0" err="1"/>
              <a:t>Semplificati</a:t>
            </a:r>
            <a:r>
              <a:rPr lang="fr-BE" altLang="en-US" sz="2400" dirty="0"/>
              <a:t>)</a:t>
            </a:r>
            <a:endParaRPr lang="en-GB" altLang="en-US" sz="4000" dirty="0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611188" y="4869160"/>
            <a:ext cx="8425308" cy="1440160"/>
          </a:xfrm>
        </p:spPr>
        <p:txBody>
          <a:bodyPr/>
          <a:lstStyle/>
          <a:p>
            <a:pPr algn="ctr"/>
            <a:endParaRPr lang="fr-BE" altLang="en-US" sz="2400" dirty="0"/>
          </a:p>
          <a:p>
            <a:pPr algn="ctr"/>
            <a:r>
              <a:rPr lang="fr-BE" altLang="en-US" sz="1800" dirty="0"/>
              <a:t>Colin BYRNE</a:t>
            </a:r>
          </a:p>
          <a:p>
            <a:pPr algn="ctr"/>
            <a:r>
              <a:rPr lang="fr-BE" altLang="en-US" sz="1800" dirty="0"/>
              <a:t>Franco RINAUDO</a:t>
            </a:r>
            <a:endParaRPr lang="en-GB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1556271"/>
            <a:ext cx="9108504" cy="936625"/>
          </a:xfrm>
        </p:spPr>
        <p:txBody>
          <a:bodyPr/>
          <a:lstStyle/>
          <a:p>
            <a:pPr algn="ctr"/>
            <a:r>
              <a:rPr lang="fr-BE" altLang="en-US" sz="2800" dirty="0" err="1"/>
              <a:t>Revisione</a:t>
            </a:r>
            <a:r>
              <a:rPr lang="fr-BE" altLang="en-US" sz="2800" dirty="0"/>
              <a:t> </a:t>
            </a:r>
            <a:r>
              <a:rPr lang="fr-BE" altLang="en-US" sz="2800" dirty="0" err="1"/>
              <a:t>del</a:t>
            </a:r>
            <a:r>
              <a:rPr lang="fr-BE" altLang="en-US" sz="2800" dirty="0"/>
              <a:t> </a:t>
            </a:r>
            <a:r>
              <a:rPr lang="fr-BE" altLang="en-US" sz="2800" dirty="0" err="1"/>
              <a:t>Regolamento</a:t>
            </a:r>
            <a:r>
              <a:rPr lang="fr-BE" altLang="en-US" sz="2800" dirty="0"/>
              <a:t> </a:t>
            </a:r>
            <a:r>
              <a:rPr lang="fr-BE" altLang="en-US" sz="2800" dirty="0" err="1"/>
              <a:t>Finanziario</a:t>
            </a:r>
            <a:r>
              <a:rPr lang="fr-BE" altLang="en-US" sz="2800" dirty="0"/>
              <a:t> incl. </a:t>
            </a:r>
            <a:r>
              <a:rPr lang="fr-BE" altLang="en-US" sz="2800" dirty="0" err="1"/>
              <a:t>Regolamento</a:t>
            </a:r>
            <a:r>
              <a:rPr lang="fr-BE" altLang="en-US" sz="2800" dirty="0"/>
              <a:t> "Omnibus"</a:t>
            </a:r>
            <a:endParaRPr lang="en-GB" altLang="en-US" sz="2800" dirty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95536" y="2996952"/>
            <a:ext cx="8640762" cy="3168352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ct val="110000"/>
              <a:buFont typeface="Verdana" panose="020B0604030504040204" pitchFamily="34" charset="0"/>
              <a:buChar char="•"/>
              <a:defRPr/>
            </a:pPr>
            <a:r>
              <a:rPr lang="fr-BE" altLang="en-US" sz="2000" i="0" dirty="0" err="1"/>
              <a:t>Adottato</a:t>
            </a:r>
            <a:r>
              <a:rPr lang="fr-BE" altLang="en-US" sz="2000" i="0" dirty="0"/>
              <a:t> come parte </a:t>
            </a:r>
            <a:r>
              <a:rPr lang="fr-BE" altLang="en-US" sz="2000" i="0" dirty="0" err="1"/>
              <a:t>del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pacchetto</a:t>
            </a:r>
            <a:r>
              <a:rPr lang="fr-BE" altLang="en-US" sz="2000" i="0" dirty="0"/>
              <a:t> RMT il 14 </a:t>
            </a:r>
            <a:r>
              <a:rPr lang="fr-BE" altLang="en-US" sz="2000" i="0" dirty="0" err="1"/>
              <a:t>settembre</a:t>
            </a:r>
            <a:r>
              <a:rPr lang="fr-BE" altLang="en-US" sz="2000" i="0" dirty="0"/>
              <a:t> 2016</a:t>
            </a:r>
          </a:p>
          <a:p>
            <a:pPr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ct val="110000"/>
              <a:buFont typeface="Verdana" panose="020B0604030504040204" pitchFamily="34" charset="0"/>
              <a:buChar char="•"/>
              <a:defRPr/>
            </a:pPr>
            <a:r>
              <a:rPr lang="fr-BE" altLang="en-US" sz="2000" i="0" dirty="0"/>
              <a:t>Focus </a:t>
            </a:r>
            <a:r>
              <a:rPr lang="fr-BE" altLang="en-US" sz="2000" i="0" dirty="0" err="1"/>
              <a:t>sulle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proposte</a:t>
            </a:r>
            <a:r>
              <a:rPr lang="fr-BE" altLang="en-US" sz="2000" i="0" dirty="0"/>
              <a:t> di </a:t>
            </a:r>
            <a:r>
              <a:rPr lang="fr-BE" altLang="en-US" sz="2000" i="0" dirty="0" err="1"/>
              <a:t>modifica</a:t>
            </a:r>
            <a:r>
              <a:rPr lang="fr-BE" altLang="en-US" sz="2000" i="0" dirty="0"/>
              <a:t> dei </a:t>
            </a:r>
            <a:r>
              <a:rPr lang="fr-BE" altLang="en-US" sz="2000" i="0" dirty="0" err="1"/>
              <a:t>fondi</a:t>
            </a:r>
            <a:r>
              <a:rPr lang="fr-BE" altLang="en-US" sz="2000" i="0" dirty="0"/>
              <a:t> SIE :</a:t>
            </a:r>
          </a:p>
          <a:p>
            <a:pPr lvl="1"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ct val="110000"/>
              <a:buFont typeface="Verdana" panose="020B0604030504040204" pitchFamily="34" charset="0"/>
              <a:buChar char="•"/>
              <a:defRPr/>
            </a:pPr>
            <a:r>
              <a:rPr lang="fr-BE" altLang="en-US" b="0" i="1" dirty="0" err="1"/>
              <a:t>Riduzione</a:t>
            </a:r>
            <a:r>
              <a:rPr lang="fr-BE" altLang="en-US" b="0" i="1" dirty="0"/>
              <a:t> </a:t>
            </a:r>
            <a:r>
              <a:rPr lang="fr-BE" altLang="en-US" b="0" i="1" dirty="0" err="1"/>
              <a:t>del</a:t>
            </a:r>
            <a:r>
              <a:rPr lang="fr-BE" altLang="en-US" b="0" i="1" dirty="0"/>
              <a:t> </a:t>
            </a:r>
            <a:r>
              <a:rPr lang="fr-BE" altLang="en-US" b="0" i="1" dirty="0" err="1"/>
              <a:t>carico</a:t>
            </a:r>
            <a:r>
              <a:rPr lang="fr-BE" altLang="en-US" b="0" i="1" dirty="0"/>
              <a:t> </a:t>
            </a:r>
            <a:r>
              <a:rPr lang="fr-BE" altLang="en-US" b="0" i="1" dirty="0" err="1"/>
              <a:t>amministrativo</a:t>
            </a:r>
            <a:r>
              <a:rPr lang="fr-BE" altLang="en-US" b="0" i="1" dirty="0"/>
              <a:t> per i </a:t>
            </a:r>
            <a:r>
              <a:rPr lang="fr-BE" altLang="en-US" b="0" i="1" dirty="0" err="1"/>
              <a:t>beneficiari</a:t>
            </a:r>
            <a:endParaRPr lang="fr-BE" altLang="en-US" b="0" i="1" dirty="0"/>
          </a:p>
          <a:p>
            <a:pPr lvl="1">
              <a:spcBef>
                <a:spcPts val="1200"/>
              </a:spcBef>
              <a:spcAft>
                <a:spcPts val="600"/>
              </a:spcAft>
              <a:buClr>
                <a:srgbClr val="0F5494"/>
              </a:buClr>
              <a:buSzPct val="110000"/>
              <a:buFont typeface="Verdana" panose="020B0604030504040204" pitchFamily="34" charset="0"/>
              <a:buChar char="•"/>
              <a:defRPr/>
            </a:pPr>
            <a:r>
              <a:rPr lang="fr-BE" altLang="en-US" b="0" i="1" dirty="0" err="1"/>
              <a:t>Miglioramento</a:t>
            </a:r>
            <a:r>
              <a:rPr lang="fr-BE" altLang="en-US" b="0" i="1" dirty="0"/>
              <a:t> delle </a:t>
            </a:r>
            <a:r>
              <a:rPr lang="fr-BE" altLang="en-US" b="0" i="1" dirty="0" err="1"/>
              <a:t>sinergie</a:t>
            </a:r>
            <a:r>
              <a:rPr lang="fr-BE" altLang="en-US" b="0" i="1" dirty="0"/>
              <a:t> con </a:t>
            </a:r>
            <a:r>
              <a:rPr lang="fr-BE" altLang="en-US" b="0" i="1" dirty="0" err="1"/>
              <a:t>altri</a:t>
            </a:r>
            <a:r>
              <a:rPr lang="fr-BE" altLang="en-US" b="0" i="1" dirty="0"/>
              <a:t> </a:t>
            </a:r>
            <a:r>
              <a:rPr lang="fr-BE" altLang="en-US" b="0" i="1" dirty="0" err="1"/>
              <a:t>strumenti</a:t>
            </a:r>
            <a:r>
              <a:rPr lang="fr-BE" altLang="en-US" b="0" i="1" dirty="0"/>
              <a:t> EU</a:t>
            </a:r>
          </a:p>
        </p:txBody>
      </p:sp>
    </p:spTree>
    <p:extLst>
      <p:ext uri="{BB962C8B-B14F-4D97-AF65-F5344CB8AC3E}">
        <p14:creationId xmlns:p14="http://schemas.microsoft.com/office/powerpoint/2010/main" val="3969844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7950" y="1268413"/>
            <a:ext cx="8785225" cy="936625"/>
          </a:xfrm>
        </p:spPr>
        <p:txBody>
          <a:bodyPr/>
          <a:lstStyle/>
          <a:p>
            <a:pPr algn="ctr"/>
            <a:r>
              <a:rPr lang="fr-BE" altLang="en-US" sz="2800" dirty="0" err="1"/>
              <a:t>Riduzione</a:t>
            </a:r>
            <a:r>
              <a:rPr lang="fr-BE" altLang="en-US" sz="2800" dirty="0"/>
              <a:t> </a:t>
            </a:r>
            <a:r>
              <a:rPr lang="fr-BE" altLang="en-US" sz="2800" dirty="0" err="1"/>
              <a:t>del</a:t>
            </a:r>
            <a:r>
              <a:rPr lang="fr-BE" altLang="en-US" sz="2800" dirty="0"/>
              <a:t> </a:t>
            </a:r>
            <a:r>
              <a:rPr lang="fr-BE" altLang="en-US" sz="2800" dirty="0" err="1"/>
              <a:t>carico</a:t>
            </a:r>
            <a:r>
              <a:rPr lang="fr-BE" altLang="en-US" sz="2800" dirty="0"/>
              <a:t> </a:t>
            </a:r>
            <a:r>
              <a:rPr lang="fr-BE" altLang="en-US" sz="2800" dirty="0" err="1"/>
              <a:t>amministrativo</a:t>
            </a:r>
            <a:r>
              <a:rPr lang="fr-BE" altLang="en-US" sz="2800" dirty="0"/>
              <a:t/>
            </a:r>
            <a:br>
              <a:rPr lang="fr-BE" altLang="en-US" sz="2800" dirty="0"/>
            </a:br>
            <a:r>
              <a:rPr lang="fr-BE" altLang="en-US" sz="2800" dirty="0"/>
              <a:t>per i </a:t>
            </a:r>
            <a:r>
              <a:rPr lang="fr-BE" altLang="en-US" sz="2800" dirty="0" err="1"/>
              <a:t>beneficiari</a:t>
            </a:r>
            <a:r>
              <a:rPr lang="fr-BE" altLang="en-US" sz="2800" dirty="0"/>
              <a:t> - OCS</a:t>
            </a:r>
            <a:endParaRPr lang="en-GB" altLang="en-US" sz="2800" dirty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467544" y="2420888"/>
            <a:ext cx="8640960" cy="4104456"/>
          </a:xfrm>
        </p:spPr>
        <p:txBody>
          <a:bodyPr/>
          <a:lstStyle/>
          <a:p>
            <a:pPr>
              <a:buClrTx/>
              <a:defRPr/>
            </a:pPr>
            <a:r>
              <a:rPr lang="en-US" sz="2000" i="0" dirty="0" err="1"/>
              <a:t>Rimozione</a:t>
            </a:r>
            <a:r>
              <a:rPr lang="en-US" sz="2000" i="0" dirty="0"/>
              <a:t> </a:t>
            </a:r>
            <a:r>
              <a:rPr lang="en-US" sz="2000" i="0" dirty="0" err="1"/>
              <a:t>limite</a:t>
            </a:r>
            <a:r>
              <a:rPr lang="en-US" sz="2000" i="0" dirty="0"/>
              <a:t> </a:t>
            </a:r>
            <a:r>
              <a:rPr lang="en-US" sz="2000" i="0" dirty="0" err="1"/>
              <a:t>massimo</a:t>
            </a:r>
            <a:r>
              <a:rPr lang="en-US" sz="2000" i="0" dirty="0"/>
              <a:t> per le </a:t>
            </a:r>
            <a:r>
              <a:rPr lang="en-US" sz="2000" i="0" dirty="0" err="1"/>
              <a:t>somme</a:t>
            </a:r>
            <a:r>
              <a:rPr lang="en-US" sz="2000" i="0" dirty="0"/>
              <a:t> </a:t>
            </a:r>
            <a:r>
              <a:rPr lang="en-US" sz="2000" i="0" dirty="0" err="1"/>
              <a:t>forfettarie</a:t>
            </a:r>
            <a:r>
              <a:rPr lang="fr-BE" altLang="en-US" sz="2000" i="0" dirty="0"/>
              <a:t>, </a:t>
            </a:r>
            <a:br>
              <a:rPr lang="fr-BE" altLang="en-US" sz="2000" i="0" dirty="0"/>
            </a:br>
            <a:r>
              <a:rPr lang="fr-BE" altLang="en-US" sz="2000" i="0" dirty="0"/>
              <a:t>Art. 67 (1) (c) RDC</a:t>
            </a:r>
            <a:br>
              <a:rPr lang="fr-BE" altLang="en-US" sz="2000" i="0" dirty="0"/>
            </a:br>
            <a:endParaRPr lang="fr-BE" altLang="en-US" sz="900" i="0" dirty="0"/>
          </a:p>
          <a:p>
            <a:pPr>
              <a:buClrTx/>
              <a:defRPr/>
            </a:pPr>
            <a:r>
              <a:rPr lang="fr-BE" altLang="en-US" sz="2000" i="0" dirty="0" err="1"/>
              <a:t>Uso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obbligatorio</a:t>
            </a:r>
            <a:r>
              <a:rPr lang="fr-BE" altLang="en-US" sz="2000" i="0" dirty="0"/>
              <a:t> delle OCS per FSE e FESR </a:t>
            </a:r>
            <a:r>
              <a:rPr lang="fr-BE" altLang="en-US" sz="2000" i="0" dirty="0" err="1"/>
              <a:t>quando</a:t>
            </a:r>
            <a:r>
              <a:rPr lang="fr-BE" altLang="en-US" sz="2000" i="0" dirty="0"/>
              <a:t> il </a:t>
            </a:r>
            <a:r>
              <a:rPr lang="fr-BE" altLang="en-US" sz="2000" i="0" dirty="0" err="1"/>
              <a:t>contributo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pubblico</a:t>
            </a:r>
            <a:r>
              <a:rPr lang="fr-BE" altLang="en-US" sz="2000" i="0" dirty="0"/>
              <a:t> non supera EUR 100.000, Art. 67 (2a) RDC </a:t>
            </a:r>
            <a:br>
              <a:rPr lang="fr-BE" altLang="en-US" sz="2000" i="0" dirty="0"/>
            </a:br>
            <a:r>
              <a:rPr lang="fr-BE" altLang="en-US" sz="2000" i="0" dirty="0"/>
              <a:t>(</a:t>
            </a:r>
            <a:r>
              <a:rPr lang="fr-BE" altLang="en-US" sz="1800" dirty="0" err="1"/>
              <a:t>basato</a:t>
            </a:r>
            <a:r>
              <a:rPr lang="fr-BE" altLang="en-US" sz="1800" dirty="0"/>
              <a:t> </a:t>
            </a:r>
            <a:r>
              <a:rPr lang="fr-BE" altLang="en-US" sz="1800" dirty="0" err="1"/>
              <a:t>sul</a:t>
            </a:r>
            <a:r>
              <a:rPr lang="fr-BE" altLang="en-US" sz="1800" dirty="0"/>
              <a:t> </a:t>
            </a:r>
            <a:r>
              <a:rPr lang="fr-BE" altLang="en-US" sz="1800" dirty="0" err="1"/>
              <a:t>modello</a:t>
            </a:r>
            <a:r>
              <a:rPr lang="fr-BE" altLang="en-US" sz="1800" dirty="0"/>
              <a:t> </a:t>
            </a:r>
            <a:r>
              <a:rPr lang="fr-BE" altLang="en-US" sz="1800" dirty="0" err="1"/>
              <a:t>esistente</a:t>
            </a:r>
            <a:r>
              <a:rPr lang="fr-BE" altLang="en-US" sz="1800" dirty="0"/>
              <a:t> </a:t>
            </a:r>
            <a:r>
              <a:rPr lang="fr-BE" altLang="en-US" sz="1800" dirty="0" err="1"/>
              <a:t>nel</a:t>
            </a:r>
            <a:r>
              <a:rPr lang="fr-BE" altLang="en-US" sz="1800" dirty="0"/>
              <a:t> </a:t>
            </a:r>
            <a:r>
              <a:rPr lang="fr-BE" altLang="en-US" sz="1800" dirty="0" err="1"/>
              <a:t>Regolamento</a:t>
            </a:r>
            <a:r>
              <a:rPr lang="fr-BE" altLang="en-US" sz="1800" dirty="0"/>
              <a:t> FSE</a:t>
            </a:r>
            <a:r>
              <a:rPr lang="fr-BE" altLang="en-US" sz="2000" i="0" dirty="0"/>
              <a:t>)</a:t>
            </a:r>
            <a:br>
              <a:rPr lang="fr-BE" altLang="en-US" sz="2000" i="0" dirty="0"/>
            </a:br>
            <a:endParaRPr lang="fr-BE" altLang="en-US" sz="900" i="0" dirty="0"/>
          </a:p>
          <a:p>
            <a:pPr>
              <a:buClrTx/>
              <a:defRPr/>
            </a:pPr>
            <a:r>
              <a:rPr lang="it-IT" altLang="en-US" sz="2000" i="0" dirty="0"/>
              <a:t>Consentire il calcolo dei costi diretti per il personale mediante l’applicazione di un tasso forfettario del 20 % agli altri costi diretti di un’operazione </a:t>
            </a:r>
            <a:r>
              <a:rPr lang="fr-BE" altLang="en-US" sz="2000" i="0" dirty="0"/>
              <a:t>,  Art. 68 a (1) RDC</a:t>
            </a:r>
            <a:br>
              <a:rPr lang="fr-BE" altLang="en-US" sz="2000" i="0" dirty="0"/>
            </a:br>
            <a:endParaRPr lang="fr-BE" altLang="en-US" sz="900" i="0" dirty="0"/>
          </a:p>
          <a:p>
            <a:pPr>
              <a:buClrTx/>
              <a:defRPr/>
            </a:pPr>
            <a:r>
              <a:rPr lang="fr-BE" altLang="en-US" sz="2000" i="0" dirty="0" err="1"/>
              <a:t>Estensione</a:t>
            </a:r>
            <a:r>
              <a:rPr lang="fr-BE" altLang="en-US" sz="2000" i="0" dirty="0"/>
              <a:t> somma </a:t>
            </a:r>
            <a:r>
              <a:rPr lang="fr-BE" altLang="en-US" sz="2000" i="0" dirty="0" err="1"/>
              <a:t>forfettaria</a:t>
            </a:r>
            <a:r>
              <a:rPr lang="fr-BE" altLang="en-US" sz="2000" i="0" dirty="0"/>
              <a:t> FSE a tutti i </a:t>
            </a:r>
            <a:r>
              <a:rPr lang="fr-BE" altLang="en-US" sz="2000" i="0" dirty="0" err="1"/>
              <a:t>fondi</a:t>
            </a:r>
            <a:r>
              <a:rPr lang="fr-BE" altLang="en-US" sz="2000" i="0" dirty="0"/>
              <a:t> SIE:  40% dei </a:t>
            </a:r>
            <a:r>
              <a:rPr lang="fr-BE" altLang="en-US" sz="2000" i="0" dirty="0" err="1"/>
              <a:t>costi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diretti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ammissibili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del</a:t>
            </a:r>
            <a:r>
              <a:rPr lang="fr-BE" altLang="en-US" sz="2000" i="0" dirty="0"/>
              <a:t> personale per </a:t>
            </a:r>
            <a:r>
              <a:rPr lang="fr-BE" altLang="en-US" sz="2000" i="0" dirty="0" err="1"/>
              <a:t>calcolare</a:t>
            </a:r>
            <a:r>
              <a:rPr lang="fr-BE" altLang="en-US" sz="2000" i="0" dirty="0"/>
              <a:t> tutti i </a:t>
            </a:r>
            <a:r>
              <a:rPr lang="fr-BE" altLang="en-US" sz="2000" i="0" dirty="0" err="1"/>
              <a:t>restanti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costi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ammissibili</a:t>
            </a:r>
            <a:r>
              <a:rPr lang="fr-BE" altLang="en-US" sz="2000" i="0" dirty="0"/>
              <a:t>, Art. 68 b RDC</a:t>
            </a:r>
          </a:p>
          <a:p>
            <a:pPr>
              <a:buClrTx/>
              <a:defRPr/>
            </a:pPr>
            <a:endParaRPr lang="fr-BE" altLang="en-US" sz="2000" dirty="0"/>
          </a:p>
          <a:p>
            <a:pPr>
              <a:buClrTx/>
              <a:defRPr/>
            </a:pPr>
            <a:endParaRPr lang="en-GB" altLang="en-US" sz="1600" i="0" dirty="0"/>
          </a:p>
          <a:p>
            <a:pPr marL="788988" lvl="3" indent="-342900">
              <a:buFont typeface="Wingdings" panose="05000000000000000000" pitchFamily="2" charset="2"/>
              <a:buChar char="Ø"/>
              <a:defRPr/>
            </a:pPr>
            <a:endParaRPr lang="en-GB" altLang="en-US" b="1" i="1" dirty="0">
              <a:solidFill>
                <a:srgbClr val="0F5494"/>
              </a:solidFill>
              <a:latin typeface="+mn-lt"/>
            </a:endParaRPr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marL="457200" lvl="1" indent="0">
              <a:buClr>
                <a:srgbClr val="0F5494"/>
              </a:buClr>
              <a:buFontTx/>
              <a:buNone/>
              <a:defRPr/>
            </a:pPr>
            <a:endParaRPr lang="en-GB" altLang="en-US" dirty="0"/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8023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7950" y="1268413"/>
            <a:ext cx="8785225" cy="936625"/>
          </a:xfrm>
        </p:spPr>
        <p:txBody>
          <a:bodyPr/>
          <a:lstStyle/>
          <a:p>
            <a:pPr algn="ctr"/>
            <a:r>
              <a:rPr lang="fr-BE" altLang="en-US" sz="2800" dirty="0" err="1"/>
              <a:t>Riduzione</a:t>
            </a:r>
            <a:r>
              <a:rPr lang="fr-BE" altLang="en-US" sz="2800" dirty="0"/>
              <a:t> </a:t>
            </a:r>
            <a:r>
              <a:rPr lang="fr-BE" altLang="en-US" sz="2800" dirty="0" err="1"/>
              <a:t>del</a:t>
            </a:r>
            <a:r>
              <a:rPr lang="fr-BE" altLang="en-US" sz="2800" dirty="0"/>
              <a:t> </a:t>
            </a:r>
            <a:r>
              <a:rPr lang="fr-BE" altLang="en-US" sz="2800" dirty="0" err="1"/>
              <a:t>carico</a:t>
            </a:r>
            <a:r>
              <a:rPr lang="fr-BE" altLang="en-US" sz="2800" dirty="0"/>
              <a:t> </a:t>
            </a:r>
            <a:r>
              <a:rPr lang="fr-BE" altLang="en-US" sz="2800" dirty="0" err="1"/>
              <a:t>amministrativo</a:t>
            </a:r>
            <a:r>
              <a:rPr lang="fr-BE" altLang="en-US" sz="2800" dirty="0"/>
              <a:t/>
            </a:r>
            <a:br>
              <a:rPr lang="fr-BE" altLang="en-US" sz="2800" dirty="0"/>
            </a:br>
            <a:r>
              <a:rPr lang="fr-BE" altLang="en-US" sz="2800" dirty="0"/>
              <a:t>per i </a:t>
            </a:r>
            <a:r>
              <a:rPr lang="fr-BE" altLang="en-US" sz="2800" dirty="0" err="1"/>
              <a:t>beneficiari</a:t>
            </a:r>
            <a:r>
              <a:rPr lang="fr-BE" altLang="en-US" sz="2800" dirty="0"/>
              <a:t> - OCS</a:t>
            </a:r>
            <a:endParaRPr lang="en-GB" altLang="en-US" sz="2800" dirty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23528" y="2204864"/>
            <a:ext cx="8496944" cy="4392488"/>
          </a:xfrm>
        </p:spPr>
        <p:txBody>
          <a:bodyPr/>
          <a:lstStyle/>
          <a:p>
            <a:pPr>
              <a:buClrTx/>
              <a:defRPr/>
            </a:pPr>
            <a:endParaRPr lang="fr-BE" altLang="en-US" sz="2000" dirty="0"/>
          </a:p>
          <a:p>
            <a:pPr>
              <a:buClrTx/>
              <a:defRPr/>
            </a:pPr>
            <a:r>
              <a:rPr lang="fr-BE" altLang="en-US" sz="2000" i="0" dirty="0" err="1"/>
              <a:t>Uso</a:t>
            </a:r>
            <a:r>
              <a:rPr lang="fr-BE" altLang="en-US" sz="2000" i="0" dirty="0"/>
              <a:t> di </a:t>
            </a:r>
            <a:r>
              <a:rPr lang="fr-BE" altLang="en-US" sz="2000" i="0" dirty="0" err="1"/>
              <a:t>progetti</a:t>
            </a:r>
            <a:r>
              <a:rPr lang="fr-BE" altLang="en-US" sz="2000" i="0" dirty="0"/>
              <a:t> di </a:t>
            </a:r>
            <a:r>
              <a:rPr lang="fr-BE" altLang="en-US" sz="2000" i="0" dirty="0" err="1"/>
              <a:t>bilancio</a:t>
            </a:r>
            <a:r>
              <a:rPr lang="fr-BE" altLang="en-US" sz="2000" i="0" dirty="0"/>
              <a:t> come </a:t>
            </a:r>
            <a:r>
              <a:rPr lang="fr-BE" altLang="en-US" sz="2000" i="0" dirty="0" err="1"/>
              <a:t>metodologia</a:t>
            </a:r>
            <a:r>
              <a:rPr lang="fr-BE" altLang="en-US" sz="2000" i="0" dirty="0"/>
              <a:t> per </a:t>
            </a:r>
            <a:r>
              <a:rPr lang="fr-BE" altLang="en-US" sz="2000" i="0" dirty="0" err="1"/>
              <a:t>determinare</a:t>
            </a:r>
            <a:r>
              <a:rPr lang="fr-BE" altLang="en-US" sz="2000" i="0" dirty="0"/>
              <a:t> i </a:t>
            </a:r>
            <a:r>
              <a:rPr lang="fr-BE" altLang="en-US" sz="2000" i="0" dirty="0" err="1"/>
              <a:t>costi</a:t>
            </a:r>
            <a:r>
              <a:rPr lang="fr-BE" altLang="en-US" sz="2000" i="0" dirty="0"/>
              <a:t> standard </a:t>
            </a:r>
            <a:r>
              <a:rPr lang="fr-BE" altLang="en-US" sz="2000" i="0" dirty="0" err="1"/>
              <a:t>quando</a:t>
            </a:r>
            <a:r>
              <a:rPr lang="fr-BE" altLang="en-US" sz="2000" i="0" dirty="0"/>
              <a:t> il </a:t>
            </a:r>
            <a:r>
              <a:rPr lang="fr-BE" altLang="en-US" sz="2000" i="0" dirty="0" err="1"/>
              <a:t>contributo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pubblico</a:t>
            </a:r>
            <a:r>
              <a:rPr lang="fr-BE" altLang="en-US" sz="2000" i="0" dirty="0"/>
              <a:t> non supera EUR 100.000, Art. 67 (5) (a) RDC</a:t>
            </a:r>
          </a:p>
          <a:p>
            <a:pPr marL="0" indent="0">
              <a:buClrTx/>
              <a:buNone/>
              <a:defRPr/>
            </a:pPr>
            <a:endParaRPr lang="fr-BE" altLang="en-US" sz="2000" i="0" dirty="0"/>
          </a:p>
          <a:p>
            <a:pPr>
              <a:buClrTx/>
              <a:defRPr/>
            </a:pPr>
            <a:r>
              <a:rPr lang="en-GB" altLang="en-US" sz="2000" i="0" dirty="0" err="1"/>
              <a:t>Possibilità</a:t>
            </a:r>
            <a:r>
              <a:rPr lang="en-GB" altLang="en-US" sz="2000" i="0" dirty="0"/>
              <a:t> di </a:t>
            </a:r>
            <a:r>
              <a:rPr lang="en-GB" altLang="en-US" sz="2000" i="0" dirty="0" err="1"/>
              <a:t>finanziamento</a:t>
            </a:r>
            <a:r>
              <a:rPr lang="en-GB" altLang="en-US" sz="2000" i="0" dirty="0"/>
              <a:t> </a:t>
            </a:r>
            <a:r>
              <a:rPr lang="en-GB" altLang="en-US" sz="2000" i="0" dirty="0" err="1"/>
              <a:t>basato</a:t>
            </a:r>
            <a:r>
              <a:rPr lang="en-GB" altLang="en-US" sz="2000" i="0" dirty="0"/>
              <a:t> </a:t>
            </a:r>
            <a:r>
              <a:rPr lang="en-US" sz="2000" i="0" dirty="0" err="1"/>
              <a:t>sul</a:t>
            </a:r>
            <a:r>
              <a:rPr lang="en-US" sz="2000" i="0" dirty="0"/>
              <a:t> </a:t>
            </a:r>
            <a:r>
              <a:rPr lang="en-US" sz="2000" i="0" dirty="0" err="1"/>
              <a:t>rispetto</a:t>
            </a:r>
            <a:r>
              <a:rPr lang="en-US" sz="2000" i="0" dirty="0"/>
              <a:t> </a:t>
            </a:r>
            <a:r>
              <a:rPr lang="en-US" sz="2000" i="0" dirty="0" err="1"/>
              <a:t>delle</a:t>
            </a:r>
            <a:r>
              <a:rPr lang="en-US" sz="2000" i="0" dirty="0"/>
              <a:t> </a:t>
            </a:r>
            <a:r>
              <a:rPr lang="en-US" sz="2000" i="0" dirty="0" err="1"/>
              <a:t>condizioni</a:t>
            </a:r>
            <a:r>
              <a:rPr lang="en-US" sz="2000" i="0" dirty="0"/>
              <a:t> relative </a:t>
            </a:r>
            <a:r>
              <a:rPr lang="en-US" sz="2000" i="0" dirty="0" err="1"/>
              <a:t>ai</a:t>
            </a:r>
            <a:r>
              <a:rPr lang="en-US" sz="2000" i="0" dirty="0"/>
              <a:t> </a:t>
            </a:r>
            <a:r>
              <a:rPr lang="en-US" sz="2000" i="0" dirty="0" err="1"/>
              <a:t>progressi</a:t>
            </a:r>
            <a:r>
              <a:rPr lang="en-US" sz="2000" i="0" dirty="0"/>
              <a:t> </a:t>
            </a:r>
            <a:r>
              <a:rPr lang="en-US" sz="2000" i="0" dirty="0" err="1"/>
              <a:t>compiuti</a:t>
            </a:r>
            <a:r>
              <a:rPr lang="en-US" sz="2000" i="0" dirty="0"/>
              <a:t> </a:t>
            </a:r>
            <a:r>
              <a:rPr lang="en-US" sz="2000" i="0" dirty="0" err="1"/>
              <a:t>nell’attuazione</a:t>
            </a:r>
            <a:r>
              <a:rPr lang="en-US" sz="2000" i="0" dirty="0"/>
              <a:t>, </a:t>
            </a:r>
            <a:r>
              <a:rPr lang="en-US" sz="2000" i="0" dirty="0" err="1"/>
              <a:t>piuttosto</a:t>
            </a:r>
            <a:r>
              <a:rPr lang="en-US" sz="2000" i="0" dirty="0"/>
              <a:t> </a:t>
            </a:r>
            <a:r>
              <a:rPr lang="en-US" sz="2000" i="0" dirty="0" err="1"/>
              <a:t>che</a:t>
            </a:r>
            <a:r>
              <a:rPr lang="en-US" sz="2000" i="0" dirty="0"/>
              <a:t> </a:t>
            </a:r>
            <a:r>
              <a:rPr lang="en-US" sz="2000" i="0" dirty="0" err="1"/>
              <a:t>sulla</a:t>
            </a:r>
            <a:r>
              <a:rPr lang="en-US" sz="2000" i="0" dirty="0"/>
              <a:t> base </a:t>
            </a:r>
            <a:r>
              <a:rPr lang="en-US" sz="2000" i="0" dirty="0" err="1"/>
              <a:t>dei</a:t>
            </a:r>
            <a:r>
              <a:rPr lang="en-US" sz="2000" i="0" dirty="0"/>
              <a:t> </a:t>
            </a:r>
            <a:r>
              <a:rPr lang="en-US" sz="2000" i="0" dirty="0" err="1"/>
              <a:t>costi</a:t>
            </a:r>
            <a:r>
              <a:rPr lang="en-US" sz="2000" i="0" dirty="0"/>
              <a:t> </a:t>
            </a:r>
            <a:r>
              <a:rPr lang="en-US" sz="2000" i="0" dirty="0" err="1"/>
              <a:t>delle</a:t>
            </a:r>
            <a:r>
              <a:rPr lang="en-US" sz="2000" i="0" dirty="0"/>
              <a:t> </a:t>
            </a:r>
            <a:r>
              <a:rPr lang="en-US" sz="2000" i="0" dirty="0" err="1"/>
              <a:t>operazioni</a:t>
            </a:r>
            <a:r>
              <a:rPr lang="en-GB" altLang="en-US" sz="2000" i="0" dirty="0"/>
              <a:t> , Art. 67 (1)(e) RDC (</a:t>
            </a:r>
            <a:r>
              <a:rPr lang="en-GB" altLang="en-US" sz="2000" i="0" dirty="0" err="1"/>
              <a:t>correlato</a:t>
            </a:r>
            <a:r>
              <a:rPr lang="en-GB" altLang="en-US" sz="2000" i="0" dirty="0"/>
              <a:t> all’ Art. 121 RF)</a:t>
            </a:r>
          </a:p>
          <a:p>
            <a:pPr marL="0" indent="0">
              <a:buClrTx/>
              <a:buNone/>
              <a:defRPr/>
            </a:pPr>
            <a:endParaRPr lang="en-GB" altLang="en-US" sz="2000" i="0" dirty="0"/>
          </a:p>
          <a:p>
            <a:pPr>
              <a:buClrTx/>
              <a:defRPr/>
            </a:pPr>
            <a:r>
              <a:rPr lang="fr-BE" altLang="en-US" sz="2000" i="0" dirty="0" err="1"/>
              <a:t>Possibilità</a:t>
            </a:r>
            <a:r>
              <a:rPr lang="fr-BE" altLang="en-US" sz="2000" i="0" dirty="0"/>
              <a:t> per la </a:t>
            </a:r>
            <a:r>
              <a:rPr lang="fr-BE" altLang="en-US" sz="2000" i="0" dirty="0" err="1"/>
              <a:t>Commissione</a:t>
            </a:r>
            <a:r>
              <a:rPr lang="fr-BE" altLang="en-US" sz="2000" i="0" dirty="0"/>
              <a:t> di </a:t>
            </a:r>
            <a:r>
              <a:rPr lang="fr-BE" altLang="en-US" sz="2000" i="0" dirty="0" err="1"/>
              <a:t>adottare</a:t>
            </a:r>
            <a:r>
              <a:rPr lang="fr-BE" altLang="en-US" sz="2000" i="0" dirty="0"/>
              <a:t> </a:t>
            </a:r>
            <a:r>
              <a:rPr lang="fr-BE" altLang="en-US" sz="2000" i="0" dirty="0" err="1"/>
              <a:t>Atti</a:t>
            </a:r>
            <a:r>
              <a:rPr lang="fr-BE" altLang="en-US" sz="2000" i="0" dirty="0"/>
              <a:t> </a:t>
            </a:r>
            <a:r>
              <a:rPr lang="fr-BE" altLang="en-US" sz="2000" i="0"/>
              <a:t>Delegati</a:t>
            </a:r>
            <a:r>
              <a:rPr lang="fr-BE" altLang="en-US" sz="2000" i="0" dirty="0"/>
              <a:t>,</a:t>
            </a:r>
            <a:br>
              <a:rPr lang="fr-BE" altLang="en-US" sz="2000" i="0" dirty="0"/>
            </a:br>
            <a:r>
              <a:rPr lang="fr-BE" altLang="en-US" sz="2000" i="0" dirty="0"/>
              <a:t>Art. 67 (5) RDC</a:t>
            </a:r>
          </a:p>
          <a:p>
            <a:pPr marL="0" indent="0">
              <a:buClrTx/>
              <a:buNone/>
              <a:defRPr/>
            </a:pPr>
            <a:r>
              <a:rPr lang="fr-BE" altLang="en-US" sz="2000" dirty="0"/>
              <a:t> </a:t>
            </a:r>
          </a:p>
          <a:p>
            <a:pPr>
              <a:buClrTx/>
              <a:defRPr/>
            </a:pPr>
            <a:endParaRPr lang="fr-BE" altLang="en-US" sz="2000" dirty="0"/>
          </a:p>
          <a:p>
            <a:pPr>
              <a:buClrTx/>
              <a:defRPr/>
            </a:pPr>
            <a:endParaRPr lang="en-GB" altLang="en-US" sz="1600" i="0" dirty="0"/>
          </a:p>
          <a:p>
            <a:pPr marL="788988" lvl="3" indent="-342900">
              <a:buFont typeface="Wingdings" panose="05000000000000000000" pitchFamily="2" charset="2"/>
              <a:buChar char="Ø"/>
              <a:defRPr/>
            </a:pPr>
            <a:endParaRPr lang="en-GB" altLang="en-US" b="1" i="1" dirty="0">
              <a:solidFill>
                <a:srgbClr val="0F5494"/>
              </a:solidFill>
              <a:latin typeface="+mn-lt"/>
            </a:endParaRPr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marL="457200" lvl="1" indent="0">
              <a:buClr>
                <a:srgbClr val="0F5494"/>
              </a:buClr>
              <a:buFontTx/>
              <a:buNone/>
              <a:defRPr/>
            </a:pPr>
            <a:endParaRPr lang="en-GB" altLang="en-US" dirty="0"/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02335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07950" y="1556445"/>
            <a:ext cx="8785225" cy="576411"/>
          </a:xfrm>
        </p:spPr>
        <p:txBody>
          <a:bodyPr/>
          <a:lstStyle/>
          <a:p>
            <a:pPr algn="ctr"/>
            <a:r>
              <a:rPr lang="en-GB" altLang="en-US" sz="2800" dirty="0" err="1"/>
              <a:t>Modifiche</a:t>
            </a:r>
            <a:r>
              <a:rPr lang="en-GB" altLang="en-US" sz="2800" dirty="0"/>
              <a:t> al </a:t>
            </a:r>
            <a:r>
              <a:rPr lang="en-GB" altLang="en-US" sz="2800" dirty="0" err="1"/>
              <a:t>Regolamento</a:t>
            </a:r>
            <a:r>
              <a:rPr lang="en-GB" altLang="en-US" sz="2800" dirty="0"/>
              <a:t> FSE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251520" y="2780928"/>
            <a:ext cx="8784778" cy="3096344"/>
          </a:xfrm>
        </p:spPr>
        <p:txBody>
          <a:bodyPr/>
          <a:lstStyle/>
          <a:p>
            <a:pPr marL="0" indent="0">
              <a:buClrTx/>
              <a:buNone/>
              <a:defRPr/>
            </a:pPr>
            <a:endParaRPr lang="en-US" altLang="en-US" sz="2000" i="0" dirty="0"/>
          </a:p>
          <a:p>
            <a:pPr>
              <a:buClrTx/>
              <a:defRPr/>
            </a:pPr>
            <a:r>
              <a:rPr lang="en-US" altLang="en-US" sz="2000" i="0" dirty="0" err="1"/>
              <a:t>Soppressione</a:t>
            </a:r>
            <a:r>
              <a:rPr lang="en-US" altLang="en-US" sz="2000" i="0" dirty="0"/>
              <a:t> </a:t>
            </a:r>
            <a:r>
              <a:rPr lang="en-US" altLang="en-US" sz="2000" i="0" dirty="0" err="1"/>
              <a:t>delle</a:t>
            </a:r>
            <a:r>
              <a:rPr lang="en-US" altLang="en-US" sz="2000" i="0" dirty="0"/>
              <a:t> </a:t>
            </a:r>
            <a:r>
              <a:rPr lang="en-US" altLang="en-US" sz="2000" i="0" dirty="0" err="1"/>
              <a:t>disposizioni</a:t>
            </a:r>
            <a:r>
              <a:rPr lang="en-US" altLang="en-US" sz="2000" i="0" dirty="0"/>
              <a:t> </a:t>
            </a:r>
            <a:r>
              <a:rPr lang="en-US" altLang="en-US" sz="2000" i="0" dirty="0" err="1"/>
              <a:t>sulle</a:t>
            </a:r>
            <a:r>
              <a:rPr lang="en-US" altLang="en-US" sz="2000" i="0" dirty="0"/>
              <a:t> OCS </a:t>
            </a:r>
            <a:r>
              <a:rPr lang="en-US" altLang="en-US" sz="2000" i="0" dirty="0" err="1"/>
              <a:t>che</a:t>
            </a:r>
            <a:r>
              <a:rPr lang="en-US" altLang="en-US" sz="2000" i="0" dirty="0"/>
              <a:t> </a:t>
            </a:r>
            <a:r>
              <a:rPr lang="en-US" altLang="en-US" sz="2000" i="0" dirty="0" err="1"/>
              <a:t>sono</a:t>
            </a:r>
            <a:r>
              <a:rPr lang="en-US" altLang="en-US" sz="2000" i="0" dirty="0"/>
              <a:t> migrate verso </a:t>
            </a:r>
            <a:r>
              <a:rPr lang="en-US" altLang="en-US" sz="2000" i="0" dirty="0" err="1"/>
              <a:t>il</a:t>
            </a:r>
            <a:r>
              <a:rPr lang="en-US" altLang="en-US" sz="2000" i="0" dirty="0"/>
              <a:t> RDC:</a:t>
            </a:r>
          </a:p>
          <a:p>
            <a:pPr lvl="1">
              <a:buClrTx/>
              <a:defRPr/>
            </a:pPr>
            <a:r>
              <a:rPr lang="en-US" altLang="en-US" dirty="0" err="1"/>
              <a:t>Uso</a:t>
            </a:r>
            <a:r>
              <a:rPr lang="en-US" altLang="en-US" dirty="0"/>
              <a:t> </a:t>
            </a:r>
            <a:r>
              <a:rPr lang="en-US" altLang="en-US" dirty="0" err="1"/>
              <a:t>obbligatorio</a:t>
            </a:r>
            <a:r>
              <a:rPr lang="en-US" altLang="en-US" dirty="0"/>
              <a:t> di OCS per </a:t>
            </a:r>
            <a:r>
              <a:rPr lang="en-US" altLang="en-US" dirty="0" err="1"/>
              <a:t>piccoli</a:t>
            </a:r>
            <a:r>
              <a:rPr lang="en-US" altLang="en-US" dirty="0"/>
              <a:t> </a:t>
            </a:r>
            <a:r>
              <a:rPr lang="en-US" altLang="en-US" dirty="0" err="1"/>
              <a:t>progetti</a:t>
            </a:r>
            <a:endParaRPr lang="en-US" altLang="en-US" dirty="0"/>
          </a:p>
          <a:p>
            <a:pPr lvl="1">
              <a:buClrTx/>
              <a:defRPr/>
            </a:pPr>
            <a:r>
              <a:rPr lang="en-US" altLang="en-US" dirty="0" err="1"/>
              <a:t>Costo</a:t>
            </a:r>
            <a:r>
              <a:rPr lang="en-US" altLang="en-US" dirty="0"/>
              <a:t> </a:t>
            </a:r>
            <a:r>
              <a:rPr lang="en-US" altLang="en-US" dirty="0" err="1"/>
              <a:t>forfettario</a:t>
            </a:r>
            <a:r>
              <a:rPr lang="en-US" altLang="en-US" dirty="0"/>
              <a:t> del </a:t>
            </a:r>
            <a:r>
              <a:rPr lang="en-US" altLang="en-US" i="0" dirty="0"/>
              <a:t>40% </a:t>
            </a:r>
            <a:r>
              <a:rPr lang="en-US" altLang="en-US" i="0" dirty="0" err="1"/>
              <a:t>dei</a:t>
            </a:r>
            <a:r>
              <a:rPr lang="en-US" altLang="en-US" i="0" dirty="0"/>
              <a:t> </a:t>
            </a:r>
            <a:r>
              <a:rPr lang="en-US" altLang="en-US" i="0" dirty="0" err="1"/>
              <a:t>costi</a:t>
            </a:r>
            <a:r>
              <a:rPr lang="en-US" altLang="en-US" i="0" dirty="0"/>
              <a:t> </a:t>
            </a:r>
            <a:r>
              <a:rPr lang="en-US" altLang="en-US" i="0" dirty="0" err="1"/>
              <a:t>diretti</a:t>
            </a:r>
            <a:r>
              <a:rPr lang="en-US" altLang="en-US" i="0" dirty="0"/>
              <a:t> del </a:t>
            </a:r>
            <a:r>
              <a:rPr lang="en-US" altLang="en-US" i="0" dirty="0" err="1"/>
              <a:t>personale</a:t>
            </a:r>
            <a:r>
              <a:rPr lang="en-US" altLang="en-US" i="0" dirty="0"/>
              <a:t> per </a:t>
            </a:r>
            <a:r>
              <a:rPr lang="en-US" altLang="en-US" i="0" dirty="0" err="1"/>
              <a:t>determinare</a:t>
            </a:r>
            <a:r>
              <a:rPr lang="en-US" altLang="en-US" i="0" dirty="0"/>
              <a:t> </a:t>
            </a:r>
            <a:r>
              <a:rPr lang="en-US" altLang="en-US" dirty="0" err="1"/>
              <a:t>tutti</a:t>
            </a:r>
            <a:r>
              <a:rPr lang="en-US" altLang="en-US" dirty="0"/>
              <a:t> </a:t>
            </a:r>
            <a:r>
              <a:rPr lang="en-US" altLang="en-US" dirty="0" err="1"/>
              <a:t>gli</a:t>
            </a:r>
            <a:r>
              <a:rPr lang="en-US" altLang="en-US" dirty="0"/>
              <a:t> </a:t>
            </a:r>
            <a:r>
              <a:rPr lang="en-US" altLang="en-US" dirty="0" err="1"/>
              <a:t>altri</a:t>
            </a:r>
            <a:r>
              <a:rPr lang="en-US" altLang="en-US" dirty="0"/>
              <a:t> </a:t>
            </a:r>
            <a:r>
              <a:rPr lang="en-US" altLang="en-US" dirty="0" err="1"/>
              <a:t>costi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sz="900" dirty="0"/>
              <a:t/>
            </a:r>
            <a:br>
              <a:rPr lang="en-US" altLang="en-US" sz="900" dirty="0"/>
            </a:br>
            <a:r>
              <a:rPr lang="en-US" altLang="en-US" i="0" dirty="0">
                <a:solidFill>
                  <a:srgbClr val="FF0000"/>
                </a:solidFill>
              </a:rPr>
              <a:t>Il RDC </a:t>
            </a:r>
            <a:r>
              <a:rPr lang="en-US" altLang="en-US" i="0" dirty="0" err="1">
                <a:solidFill>
                  <a:srgbClr val="FF0000"/>
                </a:solidFill>
              </a:rPr>
              <a:t>specifica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che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i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costi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rimanenti</a:t>
            </a:r>
            <a:r>
              <a:rPr lang="en-US" altLang="en-US" i="0" dirty="0">
                <a:solidFill>
                  <a:srgbClr val="FF0000"/>
                </a:solidFill>
              </a:rPr>
              <a:t> non </a:t>
            </a:r>
            <a:r>
              <a:rPr lang="en-US" altLang="en-US" i="0" dirty="0" err="1">
                <a:solidFill>
                  <a:srgbClr val="FF0000"/>
                </a:solidFill>
              </a:rPr>
              <a:t>includono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br>
              <a:rPr lang="en-US" altLang="en-US" i="0" dirty="0">
                <a:solidFill>
                  <a:srgbClr val="FF0000"/>
                </a:solidFill>
              </a:rPr>
            </a:br>
            <a:r>
              <a:rPr lang="en-US" altLang="en-US" i="0" dirty="0" err="1">
                <a:solidFill>
                  <a:srgbClr val="FF0000"/>
                </a:solidFill>
              </a:rPr>
              <a:t>gli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stipendi</a:t>
            </a:r>
            <a:r>
              <a:rPr lang="en-US" altLang="en-US" i="0" dirty="0">
                <a:solidFill>
                  <a:srgbClr val="FF0000"/>
                </a:solidFill>
              </a:rPr>
              <a:t> e le </a:t>
            </a:r>
            <a:r>
              <a:rPr lang="en-US" altLang="en-US" i="0" dirty="0" err="1">
                <a:solidFill>
                  <a:srgbClr val="FF0000"/>
                </a:solidFill>
              </a:rPr>
              <a:t>indennità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corrisposte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ai</a:t>
            </a:r>
            <a:r>
              <a:rPr lang="en-US" altLang="en-US" i="0" dirty="0">
                <a:solidFill>
                  <a:srgbClr val="FF0000"/>
                </a:solidFill>
              </a:rPr>
              <a:t> </a:t>
            </a:r>
            <a:r>
              <a:rPr lang="en-US" altLang="en-US" i="0" dirty="0" err="1">
                <a:solidFill>
                  <a:srgbClr val="FF0000"/>
                </a:solidFill>
              </a:rPr>
              <a:t>partecipanti</a:t>
            </a:r>
            <a:endParaRPr lang="en-US" altLang="en-US" i="0" dirty="0"/>
          </a:p>
          <a:p>
            <a:pPr marL="457200" lvl="1" indent="0">
              <a:buClrTx/>
              <a:buNone/>
              <a:defRPr/>
            </a:pPr>
            <a:endParaRPr lang="en-US" altLang="en-US" i="0" dirty="0"/>
          </a:p>
          <a:p>
            <a:pPr marL="0" indent="0">
              <a:buClrTx/>
              <a:buNone/>
              <a:defRPr/>
            </a:pPr>
            <a:endParaRPr lang="fr-BE" altLang="en-US" sz="2000" dirty="0"/>
          </a:p>
          <a:p>
            <a:pPr marL="0" indent="0">
              <a:buClrTx/>
              <a:buNone/>
              <a:defRPr/>
            </a:pPr>
            <a:endParaRPr lang="fr-BE" altLang="en-US" sz="2000" dirty="0"/>
          </a:p>
          <a:p>
            <a:pPr marL="788988" lvl="3" indent="-342900">
              <a:buFont typeface="Wingdings" panose="05000000000000000000" pitchFamily="2" charset="2"/>
              <a:buChar char="Ø"/>
              <a:defRPr/>
            </a:pPr>
            <a:endParaRPr lang="en-GB" altLang="en-US" b="1" i="1" dirty="0">
              <a:solidFill>
                <a:srgbClr val="0F5494"/>
              </a:solidFill>
              <a:latin typeface="+mn-lt"/>
            </a:endParaRPr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lvl="1">
              <a:buClr>
                <a:srgbClr val="0F5494"/>
              </a:buClr>
              <a:defRPr/>
            </a:pPr>
            <a:endParaRPr lang="en-GB" altLang="en-US" dirty="0"/>
          </a:p>
          <a:p>
            <a:pPr marL="457200" lvl="1" indent="0">
              <a:buClr>
                <a:srgbClr val="0F5494"/>
              </a:buClr>
              <a:buFontTx/>
              <a:buNone/>
              <a:defRPr/>
            </a:pPr>
            <a:endParaRPr lang="en-GB" altLang="en-US" dirty="0"/>
          </a:p>
          <a:p>
            <a:pPr marL="457200" lvl="1" indent="0">
              <a:buClr>
                <a:srgbClr val="0F5494"/>
              </a:buClr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93946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r-BE" b="1" i="0" dirty="0"/>
          </a:p>
          <a:p>
            <a:pPr algn="ctr"/>
            <a:endParaRPr lang="fr-BE" b="1" i="0" dirty="0"/>
          </a:p>
          <a:p>
            <a:pPr algn="ctr"/>
            <a:r>
              <a:rPr lang="fr-BE" sz="4400" b="1" i="0" dirty="0" err="1"/>
              <a:t>Grazie</a:t>
            </a:r>
            <a:r>
              <a:rPr lang="fr-BE" sz="4400" b="1" i="0" dirty="0"/>
              <a:t>!</a:t>
            </a:r>
            <a:endParaRPr lang="en-GB" sz="4400" b="1" i="0" dirty="0"/>
          </a:p>
        </p:txBody>
      </p:sp>
    </p:spTree>
    <p:extLst>
      <p:ext uri="{BB962C8B-B14F-4D97-AF65-F5344CB8AC3E}">
        <p14:creationId xmlns:p14="http://schemas.microsoft.com/office/powerpoint/2010/main" val="35743366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683</TotalTime>
  <Words>191</Words>
  <Application>Microsoft Office PowerPoint</Application>
  <PresentationFormat>Presentazione su schermo (4:3)</PresentationFormat>
  <Paragraphs>51</Paragraphs>
  <Slides>6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Arial</vt:lpstr>
      <vt:lpstr>Verdana</vt:lpstr>
      <vt:lpstr>Wingdings</vt:lpstr>
      <vt:lpstr>Blank</vt:lpstr>
      <vt:lpstr>RMT Regolamento Omnibus Modifiche legislative (Costi Semplificati)</vt:lpstr>
      <vt:lpstr>Revisione del Regolamento Finanziario incl. Regolamento "Omnibus"</vt:lpstr>
      <vt:lpstr>Riduzione del carico amministrativo per i beneficiari - OCS</vt:lpstr>
      <vt:lpstr>Riduzione del carico amministrativo per i beneficiari - OCS</vt:lpstr>
      <vt:lpstr>Modifiche al Regolamento FSE</vt:lpstr>
      <vt:lpstr>Presentazione standard di PowerPoint</vt:lpstr>
    </vt:vector>
  </TitlesOfParts>
  <Company>European Commission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PETRAT Eveline</dc:creator>
  <cp:lastModifiedBy>Giuseppina Rizzo</cp:lastModifiedBy>
  <cp:revision>103</cp:revision>
  <cp:lastPrinted>2015-10-08T08:19:08Z</cp:lastPrinted>
  <dcterms:created xsi:type="dcterms:W3CDTF">2015-10-06T08:23:41Z</dcterms:created>
  <dcterms:modified xsi:type="dcterms:W3CDTF">2019-11-28T13:16:22Z</dcterms:modified>
</cp:coreProperties>
</file>